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834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o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17" name="Subtíto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a-ES" smtClean="0"/>
              <a:t>Feu clic aquí per editar l'estil de subtítols del patró.</a:t>
            </a:r>
            <a:endParaRPr kumimoji="0" lang="en-US"/>
          </a:p>
        </p:txBody>
      </p:sp>
      <p:grpSp>
        <p:nvGrpSpPr>
          <p:cNvPr id="2" name="A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liu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liu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liu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or rect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Contenidor de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304F98B-022F-4F2F-AB72-AEA160E3C470}" type="datetimeFigureOut">
              <a:rPr lang="ca-ES" smtClean="0"/>
              <a:pPr/>
              <a:t>01/12/2015</a:t>
            </a:fld>
            <a:endParaRPr lang="ca-ES"/>
          </a:p>
        </p:txBody>
      </p:sp>
      <p:sp>
        <p:nvSpPr>
          <p:cNvPr id="19" name="Contenidor de peu de pà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a-ES"/>
          </a:p>
        </p:txBody>
      </p:sp>
      <p:sp>
        <p:nvSpPr>
          <p:cNvPr id="27" name="Contenidor de número de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F0CF515-5A21-463F-A791-5EF49BBE9A19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04F98B-022F-4F2F-AB72-AEA160E3C470}" type="datetimeFigureOut">
              <a:rPr lang="ca-ES" smtClean="0"/>
              <a:pPr/>
              <a:t>01/12/2015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0CF515-5A21-463F-A791-5EF49BBE9A19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04F98B-022F-4F2F-AB72-AEA160E3C470}" type="datetimeFigureOut">
              <a:rPr lang="ca-ES" smtClean="0"/>
              <a:pPr/>
              <a:t>01/12/2015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0CF515-5A21-463F-A791-5EF49BBE9A19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04F98B-022F-4F2F-AB72-AEA160E3C470}" type="datetimeFigureOut">
              <a:rPr lang="ca-ES" smtClean="0"/>
              <a:pPr/>
              <a:t>01/12/2015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0CF515-5A21-463F-A791-5EF49BBE9A19}" type="slidenum">
              <a:rPr lang="ca-ES" smtClean="0"/>
              <a:pPr/>
              <a:t>‹#›</a:t>
            </a:fld>
            <a:endParaRPr lang="ca-ES"/>
          </a:p>
        </p:txBody>
      </p:sp>
      <p:sp>
        <p:nvSpPr>
          <p:cNvPr id="7" name="Títo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04F98B-022F-4F2F-AB72-AEA160E3C470}" type="datetimeFigureOut">
              <a:rPr lang="ca-ES" smtClean="0"/>
              <a:pPr/>
              <a:t>01/12/2015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0CF515-5A21-463F-A791-5EF49BBE9A19}" type="slidenum">
              <a:rPr lang="ca-ES" smtClean="0"/>
              <a:pPr/>
              <a:t>‹#›</a:t>
            </a:fld>
            <a:endParaRPr lang="ca-ES"/>
          </a:p>
        </p:txBody>
      </p:sp>
      <p:sp>
        <p:nvSpPr>
          <p:cNvPr id="7" name="Cometes angulars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ometes angulars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04F98B-022F-4F2F-AB72-AEA160E3C470}" type="datetimeFigureOut">
              <a:rPr lang="ca-ES" smtClean="0"/>
              <a:pPr/>
              <a:t>01/12/2015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0CF515-5A21-463F-A791-5EF49BBE9A19}" type="slidenum">
              <a:rPr lang="ca-ES" smtClean="0"/>
              <a:pPr/>
              <a:t>‹#›</a:t>
            </a:fld>
            <a:endParaRPr lang="ca-ES"/>
          </a:p>
        </p:txBody>
      </p:sp>
      <p:sp>
        <p:nvSpPr>
          <p:cNvPr id="8" name="Títo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5" name="Contenidor de contingut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04F98B-022F-4F2F-AB72-AEA160E3C470}" type="datetimeFigureOut">
              <a:rPr lang="ca-ES" smtClean="0"/>
              <a:pPr/>
              <a:t>01/12/2015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0CF515-5A21-463F-A791-5EF49BBE9A19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04F98B-022F-4F2F-AB72-AEA160E3C470}" type="datetimeFigureOut">
              <a:rPr lang="ca-ES" smtClean="0"/>
              <a:pPr/>
              <a:t>01/12/2015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0CF515-5A21-463F-A791-5EF49BBE9A19}" type="slidenum">
              <a:rPr lang="ca-ES" smtClean="0"/>
              <a:pPr/>
              <a:t>‹#›</a:t>
            </a:fld>
            <a:endParaRPr lang="ca-ES"/>
          </a:p>
        </p:txBody>
      </p:sp>
      <p:sp>
        <p:nvSpPr>
          <p:cNvPr id="6" name="Títo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04F98B-022F-4F2F-AB72-AEA160E3C470}" type="datetimeFigureOut">
              <a:rPr lang="ca-ES" smtClean="0"/>
              <a:pPr/>
              <a:t>01/12/2015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0CF515-5A21-463F-A791-5EF49BBE9A19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ingut amb l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304F98B-022F-4F2F-AB72-AEA160E3C470}" type="datetimeFigureOut">
              <a:rPr lang="ca-ES" smtClean="0"/>
              <a:pPr/>
              <a:t>01/12/2015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0CF515-5A21-463F-A791-5EF49BBE9A19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tge amb l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a-ES" smtClean="0"/>
              <a:t>Feu clic a la icona per afegir una imatge</a:t>
            </a:r>
            <a:endParaRPr kumimoji="0" lang="en-US" dirty="0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304F98B-022F-4F2F-AB72-AEA160E3C470}" type="datetimeFigureOut">
              <a:rPr lang="ca-ES" smtClean="0"/>
              <a:pPr/>
              <a:t>01/12/2015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F0CF515-5A21-463F-A791-5EF49BBE9A19}" type="slidenum">
              <a:rPr lang="ca-ES" smtClean="0"/>
              <a:pPr/>
              <a:t>‹#›</a:t>
            </a:fld>
            <a:endParaRPr lang="ca-ES"/>
          </a:p>
        </p:txBody>
      </p:sp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8" name="Forma lliu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liu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or rect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ometes angulars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ometes angulars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liu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liu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or rect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ontenidor de títo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0" name="Contenidor de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  <a:p>
            <a:pPr lvl="1" eaLnBrk="1" latinLnBrk="0" hangingPunct="1"/>
            <a:r>
              <a:rPr kumimoji="0" lang="ca-ES" smtClean="0"/>
              <a:t>Segon nivell</a:t>
            </a:r>
          </a:p>
          <a:p>
            <a:pPr lvl="2" eaLnBrk="1" latinLnBrk="0" hangingPunct="1"/>
            <a:r>
              <a:rPr kumimoji="0" lang="ca-ES" smtClean="0"/>
              <a:t>Tercer nivell</a:t>
            </a:r>
          </a:p>
          <a:p>
            <a:pPr lvl="3" eaLnBrk="1" latinLnBrk="0" hangingPunct="1"/>
            <a:r>
              <a:rPr kumimoji="0" lang="ca-ES" smtClean="0"/>
              <a:t>Quart nivell</a:t>
            </a:r>
          </a:p>
          <a:p>
            <a:pPr lvl="4" eaLnBrk="1" latinLnBrk="0" hangingPunct="1"/>
            <a:r>
              <a:rPr kumimoji="0" lang="ca-ES" smtClean="0"/>
              <a:t>Cinquè nivell</a:t>
            </a:r>
            <a:endParaRPr kumimoji="0" lang="en-US"/>
          </a:p>
        </p:txBody>
      </p:sp>
      <p:sp>
        <p:nvSpPr>
          <p:cNvPr id="10" name="Contenidor de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304F98B-022F-4F2F-AB72-AEA160E3C470}" type="datetimeFigureOut">
              <a:rPr lang="ca-ES" smtClean="0"/>
              <a:pPr/>
              <a:t>01/12/2015</a:t>
            </a:fld>
            <a:endParaRPr lang="ca-ES"/>
          </a:p>
        </p:txBody>
      </p:sp>
      <p:sp>
        <p:nvSpPr>
          <p:cNvPr id="22" name="Contenidor de peu de pàgina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a-ES"/>
          </a:p>
        </p:txBody>
      </p:sp>
      <p:sp>
        <p:nvSpPr>
          <p:cNvPr id="18" name="Contenidor de número de diapositiva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F0CF515-5A21-463F-A791-5EF49BBE9A19}" type="slidenum">
              <a:rPr lang="ca-ES" smtClean="0"/>
              <a:pPr/>
              <a:t>‹#›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 smtClean="0">
                <a:solidFill>
                  <a:schemeClr val="accent1">
                    <a:lumMod val="75000"/>
                  </a:schemeClr>
                </a:solidFill>
              </a:rPr>
              <a:t>PRÀCTICA ARBRE DE NADAL</a:t>
            </a:r>
            <a:endParaRPr lang="ca-E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2174978" y="3970826"/>
            <a:ext cx="6611864" cy="1101248"/>
          </a:xfrm>
        </p:spPr>
        <p:txBody>
          <a:bodyPr>
            <a:noAutofit/>
          </a:bodyPr>
          <a:lstStyle/>
          <a:p>
            <a:r>
              <a:rPr lang="ca-ES" sz="3200" dirty="0" smtClean="0"/>
              <a:t>L’ESPIRAL DE THEODORUS</a:t>
            </a:r>
            <a:endParaRPr lang="ca-E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 idx="4294967295"/>
          </p:nvPr>
        </p:nvSpPr>
        <p:spPr>
          <a:xfrm>
            <a:off x="642910" y="520687"/>
            <a:ext cx="7358114" cy="1050925"/>
          </a:xfrm>
        </p:spPr>
        <p:txBody>
          <a:bodyPr>
            <a:noAutofit/>
          </a:bodyPr>
          <a:lstStyle/>
          <a:p>
            <a:r>
              <a:rPr lang="ca-ES" dirty="0" smtClean="0">
                <a:solidFill>
                  <a:schemeClr val="accent1">
                    <a:lumMod val="75000"/>
                  </a:schemeClr>
                </a:solidFill>
              </a:rPr>
              <a:t>1. QUI VA SER </a:t>
            </a:r>
            <a:br>
              <a:rPr lang="ca-ES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a-ES" dirty="0" smtClean="0">
                <a:solidFill>
                  <a:schemeClr val="accent1">
                    <a:lumMod val="75000"/>
                  </a:schemeClr>
                </a:solidFill>
              </a:rPr>
              <a:t>THEODORUS DE </a:t>
            </a:r>
            <a:r>
              <a:rPr lang="ca-ES" dirty="0" err="1" smtClean="0">
                <a:solidFill>
                  <a:schemeClr val="accent1">
                    <a:lumMod val="75000"/>
                  </a:schemeClr>
                </a:solidFill>
              </a:rPr>
              <a:t>CIRENE</a:t>
            </a:r>
            <a:r>
              <a:rPr lang="ca-ES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ca-E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QuadreDeText 2"/>
          <p:cNvSpPr txBox="1"/>
          <p:nvPr/>
        </p:nvSpPr>
        <p:spPr>
          <a:xfrm>
            <a:off x="285721" y="2071678"/>
            <a:ext cx="85011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dirty="0" smtClean="0"/>
              <a:t>Va ser un filòsof  grec de l’escola pitagòrica (</a:t>
            </a:r>
            <a:r>
              <a:rPr lang="ca-ES" sz="2400" dirty="0" err="1" smtClean="0"/>
              <a:t>s.V</a:t>
            </a:r>
            <a:r>
              <a:rPr lang="ca-ES" sz="2400" dirty="0" smtClean="0"/>
              <a:t> </a:t>
            </a:r>
            <a:r>
              <a:rPr lang="ca-ES" sz="2400" dirty="0" err="1" smtClean="0"/>
              <a:t>a.C</a:t>
            </a:r>
            <a:r>
              <a:rPr lang="ca-ES" sz="2400" dirty="0" smtClean="0"/>
              <a:t>.), que va viure a Atenes i va morir a </a:t>
            </a:r>
            <a:r>
              <a:rPr lang="ca-ES" sz="2400" dirty="0" err="1" smtClean="0"/>
              <a:t>Cirene</a:t>
            </a:r>
            <a:r>
              <a:rPr lang="ca-ES" sz="2400" dirty="0" smtClean="0"/>
              <a:t>.</a:t>
            </a:r>
            <a:endParaRPr lang="ca-ES" sz="2400" dirty="0"/>
          </a:p>
        </p:txBody>
      </p:sp>
      <p:sp>
        <p:nvSpPr>
          <p:cNvPr id="4" name="QuadreDeText 3"/>
          <p:cNvSpPr txBox="1"/>
          <p:nvPr/>
        </p:nvSpPr>
        <p:spPr>
          <a:xfrm>
            <a:off x="285721" y="3312383"/>
            <a:ext cx="7715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dirty="0" smtClean="0"/>
              <a:t>No va quedar cap obra escrita </a:t>
            </a:r>
            <a:r>
              <a:rPr lang="ca-ES" sz="2400" dirty="0" err="1" smtClean="0"/>
              <a:t>d’ell</a:t>
            </a:r>
            <a:r>
              <a:rPr lang="ca-ES" sz="2400" dirty="0" smtClean="0"/>
              <a:t>, però el filòsof Plató el va citar en diverses obres seves.</a:t>
            </a:r>
            <a:endParaRPr lang="ca-E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 idx="4294967295"/>
          </p:nvPr>
        </p:nvSpPr>
        <p:spPr>
          <a:xfrm>
            <a:off x="500034" y="500042"/>
            <a:ext cx="8229600" cy="1143000"/>
          </a:xfrm>
        </p:spPr>
        <p:txBody>
          <a:bodyPr>
            <a:noAutofit/>
          </a:bodyPr>
          <a:lstStyle/>
          <a:p>
            <a:r>
              <a:rPr lang="ca-ES" dirty="0" smtClean="0">
                <a:solidFill>
                  <a:schemeClr val="accent1">
                    <a:lumMod val="75000"/>
                  </a:schemeClr>
                </a:solidFill>
              </a:rPr>
              <a:t>2. TEOREMA DE PITÀGORES</a:t>
            </a:r>
            <a:br>
              <a:rPr lang="ca-ES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a-ES" dirty="0" smtClean="0">
                <a:solidFill>
                  <a:schemeClr val="accent1">
                    <a:lumMod val="75000"/>
                  </a:schemeClr>
                </a:solidFill>
              </a:rPr>
              <a:t>		(REPÀS)</a:t>
            </a:r>
          </a:p>
        </p:txBody>
      </p:sp>
      <p:grpSp>
        <p:nvGrpSpPr>
          <p:cNvPr id="16" name="Agrupa 15"/>
          <p:cNvGrpSpPr/>
          <p:nvPr/>
        </p:nvGrpSpPr>
        <p:grpSpPr>
          <a:xfrm flipH="1">
            <a:off x="642910" y="1928802"/>
            <a:ext cx="3944937" cy="1979614"/>
            <a:chOff x="698501" y="2528888"/>
            <a:chExt cx="3944937" cy="1979614"/>
          </a:xfrm>
        </p:grpSpPr>
        <p:grpSp>
          <p:nvGrpSpPr>
            <p:cNvPr id="3" name="Group 20"/>
            <p:cNvGrpSpPr>
              <a:grpSpLocks/>
            </p:cNvGrpSpPr>
            <p:nvPr/>
          </p:nvGrpSpPr>
          <p:grpSpPr bwMode="auto">
            <a:xfrm>
              <a:off x="1757363" y="2528888"/>
              <a:ext cx="2241550" cy="1679575"/>
              <a:chOff x="1107" y="1752"/>
              <a:chExt cx="1412" cy="1058"/>
            </a:xfrm>
          </p:grpSpPr>
          <p:sp>
            <p:nvSpPr>
              <p:cNvPr id="4" name="AutoShape 3"/>
              <p:cNvSpPr>
                <a:spLocks noChangeArrowheads="1"/>
              </p:cNvSpPr>
              <p:nvPr/>
            </p:nvSpPr>
            <p:spPr bwMode="auto">
              <a:xfrm>
                <a:off x="1109" y="1752"/>
                <a:ext cx="1410" cy="1058"/>
              </a:xfrm>
              <a:prstGeom prst="rtTriangl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ca-ES" sz="2400"/>
              </a:p>
            </p:txBody>
          </p:sp>
          <p:sp>
            <p:nvSpPr>
              <p:cNvPr id="5" name="Rectangle 4"/>
              <p:cNvSpPr>
                <a:spLocks noChangeArrowheads="1"/>
              </p:cNvSpPr>
              <p:nvPr/>
            </p:nvSpPr>
            <p:spPr bwMode="auto">
              <a:xfrm>
                <a:off x="1107" y="2663"/>
                <a:ext cx="151" cy="14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ca-ES" sz="2400"/>
              </a:p>
            </p:txBody>
          </p:sp>
        </p:grpSp>
        <p:sp>
          <p:nvSpPr>
            <p:cNvPr id="6" name="Text Box 17"/>
            <p:cNvSpPr txBox="1">
              <a:spLocks noChangeArrowheads="1"/>
            </p:cNvSpPr>
            <p:nvPr/>
          </p:nvSpPr>
          <p:spPr bwMode="auto">
            <a:xfrm>
              <a:off x="2663825" y="3001962"/>
              <a:ext cx="1979613" cy="3555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pPr algn="ctr"/>
              <a:r>
                <a:rPr lang="es-ES" sz="2400" dirty="0"/>
                <a:t>Hipotenusa</a:t>
              </a:r>
            </a:p>
          </p:txBody>
        </p:sp>
        <p:grpSp>
          <p:nvGrpSpPr>
            <p:cNvPr id="7" name="Group 34"/>
            <p:cNvGrpSpPr>
              <a:grpSpLocks/>
            </p:cNvGrpSpPr>
            <p:nvPr/>
          </p:nvGrpSpPr>
          <p:grpSpPr bwMode="auto">
            <a:xfrm>
              <a:off x="698501" y="3214689"/>
              <a:ext cx="2771776" cy="1293813"/>
              <a:chOff x="440" y="2025"/>
              <a:chExt cx="1746" cy="815"/>
            </a:xfrm>
          </p:grpSpPr>
          <p:sp>
            <p:nvSpPr>
              <p:cNvPr id="8" name="Text Box 7"/>
              <p:cNvSpPr txBox="1">
                <a:spLocks noChangeArrowheads="1"/>
              </p:cNvSpPr>
              <p:nvPr/>
            </p:nvSpPr>
            <p:spPr bwMode="auto">
              <a:xfrm>
                <a:off x="1456" y="2684"/>
                <a:ext cx="730" cy="1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 algn="ctr"/>
                <a:r>
                  <a:rPr lang="es-ES" sz="2400">
                    <a:solidFill>
                      <a:srgbClr val="FF0000"/>
                    </a:solidFill>
                  </a:rPr>
                  <a:t>catet</a:t>
                </a:r>
              </a:p>
            </p:txBody>
          </p:sp>
          <p:sp>
            <p:nvSpPr>
              <p:cNvPr id="9" name="Text Box 18"/>
              <p:cNvSpPr txBox="1">
                <a:spLocks noChangeArrowheads="1"/>
              </p:cNvSpPr>
              <p:nvPr/>
            </p:nvSpPr>
            <p:spPr bwMode="auto">
              <a:xfrm>
                <a:off x="440" y="2025"/>
                <a:ext cx="730" cy="1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 algn="ctr"/>
                <a:r>
                  <a:rPr lang="es-ES" sz="2400" dirty="0" err="1">
                    <a:solidFill>
                      <a:srgbClr val="FF0000"/>
                    </a:solidFill>
                  </a:rPr>
                  <a:t>catet</a:t>
                </a:r>
                <a:endParaRPr lang="es-ES" sz="24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0" name="Group 33"/>
            <p:cNvGrpSpPr>
              <a:grpSpLocks/>
            </p:cNvGrpSpPr>
            <p:nvPr/>
          </p:nvGrpSpPr>
          <p:grpSpPr bwMode="auto">
            <a:xfrm>
              <a:off x="1757363" y="2528888"/>
              <a:ext cx="2241550" cy="1692275"/>
              <a:chOff x="1107" y="1593"/>
              <a:chExt cx="1412" cy="1066"/>
            </a:xfrm>
          </p:grpSpPr>
          <p:sp>
            <p:nvSpPr>
              <p:cNvPr id="11" name="Line 25"/>
              <p:cNvSpPr>
                <a:spLocks noChangeShapeType="1"/>
              </p:cNvSpPr>
              <p:nvPr/>
            </p:nvSpPr>
            <p:spPr bwMode="auto">
              <a:xfrm>
                <a:off x="1111" y="1593"/>
                <a:ext cx="0" cy="1066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ca-ES" sz="2400"/>
              </a:p>
            </p:txBody>
          </p:sp>
          <p:sp>
            <p:nvSpPr>
              <p:cNvPr id="12" name="Line 30"/>
              <p:cNvSpPr>
                <a:spLocks noChangeShapeType="1"/>
              </p:cNvSpPr>
              <p:nvPr/>
            </p:nvSpPr>
            <p:spPr bwMode="auto">
              <a:xfrm>
                <a:off x="1107" y="2659"/>
                <a:ext cx="1412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ca-ES" sz="2400"/>
              </a:p>
            </p:txBody>
          </p:sp>
        </p:grpSp>
      </p:grpSp>
      <p:grpSp>
        <p:nvGrpSpPr>
          <p:cNvPr id="13" name="Group 43"/>
          <p:cNvGrpSpPr>
            <a:grpSpLocks/>
          </p:cNvGrpSpPr>
          <p:nvPr/>
        </p:nvGrpSpPr>
        <p:grpSpPr bwMode="auto">
          <a:xfrm>
            <a:off x="5214942" y="2516187"/>
            <a:ext cx="3143272" cy="841375"/>
            <a:chOff x="2109" y="3127"/>
            <a:chExt cx="1523" cy="530"/>
          </a:xfrm>
        </p:grpSpPr>
        <p:sp>
          <p:nvSpPr>
            <p:cNvPr id="14" name="Text Box 36"/>
            <p:cNvSpPr txBox="1">
              <a:spLocks noChangeArrowheads="1"/>
            </p:cNvSpPr>
            <p:nvPr/>
          </p:nvSpPr>
          <p:spPr bwMode="auto">
            <a:xfrm>
              <a:off x="2313" y="3271"/>
              <a:ext cx="131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ES" sz="2400" dirty="0"/>
                <a:t>H </a:t>
              </a:r>
              <a:r>
                <a:rPr lang="es-ES" sz="2400" baseline="30000" dirty="0"/>
                <a:t>2</a:t>
              </a:r>
              <a:r>
                <a:rPr lang="es-ES" sz="2400" dirty="0"/>
                <a:t> = c</a:t>
              </a:r>
              <a:r>
                <a:rPr lang="es-ES" sz="2400" baseline="30000" dirty="0"/>
                <a:t>2</a:t>
              </a:r>
              <a:r>
                <a:rPr lang="es-ES" sz="2400" dirty="0"/>
                <a:t> + c</a:t>
              </a:r>
              <a:r>
                <a:rPr lang="es-ES" sz="2400" baseline="30000" dirty="0"/>
                <a:t>2</a:t>
              </a:r>
            </a:p>
          </p:txBody>
        </p:sp>
        <p:sp>
          <p:nvSpPr>
            <p:cNvPr id="15" name="Rectangle 42"/>
            <p:cNvSpPr>
              <a:spLocks noChangeArrowheads="1"/>
            </p:cNvSpPr>
            <p:nvPr/>
          </p:nvSpPr>
          <p:spPr bwMode="auto">
            <a:xfrm>
              <a:off x="2109" y="3127"/>
              <a:ext cx="1338" cy="53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ca-ES" sz="2400"/>
            </a:p>
          </p:txBody>
        </p:sp>
      </p:grp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31" y="4429132"/>
            <a:ext cx="2318365" cy="714380"/>
          </a:xfrm>
          <a:prstGeom prst="rect">
            <a:avLst/>
          </a:prstGeom>
          <a:noFill/>
        </p:spPr>
      </p:pic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" name="Fletxa cap avall 21"/>
          <p:cNvSpPr/>
          <p:nvPr/>
        </p:nvSpPr>
        <p:spPr>
          <a:xfrm>
            <a:off x="6357950" y="3571876"/>
            <a:ext cx="28575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 idx="4294967295"/>
          </p:nvPr>
        </p:nvSpPr>
        <p:spPr>
          <a:xfrm>
            <a:off x="628680" y="274638"/>
            <a:ext cx="8229600" cy="1143000"/>
          </a:xfrm>
        </p:spPr>
        <p:txBody>
          <a:bodyPr>
            <a:normAutofit/>
          </a:bodyPr>
          <a:lstStyle/>
          <a:p>
            <a:r>
              <a:rPr lang="ca-ES" dirty="0" smtClean="0">
                <a:solidFill>
                  <a:schemeClr val="accent1">
                    <a:lumMod val="75000"/>
                  </a:schemeClr>
                </a:solidFill>
              </a:rPr>
              <a:t>3. L’ESPIRAL DE THEODORUS</a:t>
            </a:r>
          </a:p>
        </p:txBody>
      </p:sp>
      <p:sp>
        <p:nvSpPr>
          <p:cNvPr id="3" name="QuadreDeText 2"/>
          <p:cNvSpPr txBox="1"/>
          <p:nvPr/>
        </p:nvSpPr>
        <p:spPr>
          <a:xfrm>
            <a:off x="285721" y="1714488"/>
            <a:ext cx="7643865" cy="857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dirty="0" smtClean="0"/>
              <a:t>Basant-nos en el Teorema de Pitàgores, comencem amb un triangle de catets 1:</a:t>
            </a:r>
            <a:endParaRPr lang="ca-ES" sz="2400" dirty="0"/>
          </a:p>
        </p:txBody>
      </p:sp>
      <p:sp>
        <p:nvSpPr>
          <p:cNvPr id="4" name="Triangle rectangle 3"/>
          <p:cNvSpPr/>
          <p:nvPr/>
        </p:nvSpPr>
        <p:spPr>
          <a:xfrm flipH="1">
            <a:off x="1214414" y="2916792"/>
            <a:ext cx="914400" cy="914400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5" name="QuadreDeText 4"/>
          <p:cNvSpPr txBox="1"/>
          <p:nvPr/>
        </p:nvSpPr>
        <p:spPr>
          <a:xfrm>
            <a:off x="1428728" y="3916924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1</a:t>
            </a:r>
            <a:endParaRPr lang="ca-ES" dirty="0"/>
          </a:p>
        </p:txBody>
      </p:sp>
      <p:sp>
        <p:nvSpPr>
          <p:cNvPr id="6" name="QuadreDeText 5"/>
          <p:cNvSpPr txBox="1"/>
          <p:nvPr/>
        </p:nvSpPr>
        <p:spPr>
          <a:xfrm>
            <a:off x="2143108" y="3214686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1</a:t>
            </a:r>
            <a:endParaRPr lang="ca-ES" dirty="0"/>
          </a:p>
        </p:txBody>
      </p:sp>
      <p:sp>
        <p:nvSpPr>
          <p:cNvPr id="7" name="QuadreDeText 6"/>
          <p:cNvSpPr txBox="1"/>
          <p:nvPr/>
        </p:nvSpPr>
        <p:spPr>
          <a:xfrm>
            <a:off x="4643438" y="2928934"/>
            <a:ext cx="371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dirty="0" smtClean="0"/>
              <a:t>La hipotenusa farà:</a:t>
            </a:r>
            <a:endParaRPr lang="ca-ES" sz="2400" dirty="0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2" y="3571876"/>
            <a:ext cx="3117662" cy="642942"/>
          </a:xfrm>
          <a:prstGeom prst="rect">
            <a:avLst/>
          </a:prstGeom>
          <a:noFill/>
        </p:spPr>
      </p:pic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2962275"/>
            <a:ext cx="371475" cy="466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adreDeText 1"/>
          <p:cNvSpPr txBox="1"/>
          <p:nvPr/>
        </p:nvSpPr>
        <p:spPr>
          <a:xfrm>
            <a:off x="571472" y="571480"/>
            <a:ext cx="80724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dirty="0" smtClean="0"/>
              <a:t>Ara li afegim un altre triangle al damunt, que tingui un catet de mida 1 i l’altre mida       :</a:t>
            </a:r>
            <a:endParaRPr lang="ca-ES" sz="2400" dirty="0"/>
          </a:p>
        </p:txBody>
      </p:sp>
      <p:sp>
        <p:nvSpPr>
          <p:cNvPr id="3" name="Triangle rectangle 2"/>
          <p:cNvSpPr/>
          <p:nvPr/>
        </p:nvSpPr>
        <p:spPr>
          <a:xfrm flipH="1">
            <a:off x="1643042" y="2428868"/>
            <a:ext cx="914400" cy="914400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dk1"/>
              </a:solidFill>
            </a:endParaRPr>
          </a:p>
        </p:txBody>
      </p:sp>
      <p:sp>
        <p:nvSpPr>
          <p:cNvPr id="4" name="Triangle rectangle 3"/>
          <p:cNvSpPr/>
          <p:nvPr/>
        </p:nvSpPr>
        <p:spPr>
          <a:xfrm rot="18900000" flipH="1">
            <a:off x="1138867" y="2097494"/>
            <a:ext cx="1260000" cy="914400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dk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2786058"/>
            <a:ext cx="314616" cy="395287"/>
          </a:xfrm>
          <a:prstGeom prst="rect">
            <a:avLst/>
          </a:prstGeom>
          <a:noFill/>
        </p:spPr>
      </p:pic>
      <p:sp>
        <p:nvSpPr>
          <p:cNvPr id="6" name="QuadreDeText 5"/>
          <p:cNvSpPr txBox="1"/>
          <p:nvPr/>
        </p:nvSpPr>
        <p:spPr>
          <a:xfrm>
            <a:off x="2169758" y="1845222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1</a:t>
            </a:r>
            <a:endParaRPr lang="ca-ES" dirty="0"/>
          </a:p>
        </p:txBody>
      </p:sp>
      <p:sp>
        <p:nvSpPr>
          <p:cNvPr id="7" name="QuadreDeText 6"/>
          <p:cNvSpPr txBox="1"/>
          <p:nvPr/>
        </p:nvSpPr>
        <p:spPr>
          <a:xfrm>
            <a:off x="4357718" y="1785926"/>
            <a:ext cx="4500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dirty="0" smtClean="0"/>
              <a:t>La nova hipotenusa farà:</a:t>
            </a:r>
            <a:endParaRPr lang="ca-ES" sz="2400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1257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pic>
        <p:nvPicPr>
          <p:cNvPr id="17416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70" y="2214554"/>
            <a:ext cx="1885950" cy="800100"/>
          </a:xfrm>
          <a:prstGeom prst="rect">
            <a:avLst/>
          </a:prstGeom>
          <a:noFill/>
        </p:spPr>
      </p:pic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pic>
        <p:nvPicPr>
          <p:cNvPr id="17418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2296" y="2462209"/>
            <a:ext cx="1981200" cy="466725"/>
          </a:xfrm>
          <a:prstGeom prst="rect">
            <a:avLst/>
          </a:prstGeom>
          <a:noFill/>
        </p:spPr>
      </p:pic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pic>
        <p:nvPicPr>
          <p:cNvPr id="17420" name="Picture 1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2214554"/>
            <a:ext cx="371475" cy="466725"/>
          </a:xfrm>
          <a:prstGeom prst="rect">
            <a:avLst/>
          </a:prstGeom>
          <a:noFill/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32" y="1000108"/>
            <a:ext cx="314616" cy="3952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adreDeText 1"/>
          <p:cNvSpPr txBox="1"/>
          <p:nvPr/>
        </p:nvSpPr>
        <p:spPr>
          <a:xfrm>
            <a:off x="571472" y="571480"/>
            <a:ext cx="8072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dirty="0" smtClean="0"/>
              <a:t>Ara li afegim un altre triangle al damunt:</a:t>
            </a:r>
            <a:endParaRPr lang="ca-ES" sz="2400" dirty="0"/>
          </a:p>
        </p:txBody>
      </p:sp>
      <p:sp>
        <p:nvSpPr>
          <p:cNvPr id="3" name="Triangle rectangle 2"/>
          <p:cNvSpPr/>
          <p:nvPr/>
        </p:nvSpPr>
        <p:spPr>
          <a:xfrm flipH="1">
            <a:off x="2443154" y="2428868"/>
            <a:ext cx="914400" cy="914400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dk1"/>
              </a:solidFill>
            </a:endParaRPr>
          </a:p>
        </p:txBody>
      </p:sp>
      <p:sp>
        <p:nvSpPr>
          <p:cNvPr id="4" name="Triangle rectangle 3"/>
          <p:cNvSpPr/>
          <p:nvPr/>
        </p:nvSpPr>
        <p:spPr>
          <a:xfrm rot="18900000" flipH="1">
            <a:off x="1938979" y="2097494"/>
            <a:ext cx="1260000" cy="914400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dk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71782" y="2819399"/>
            <a:ext cx="314616" cy="395287"/>
          </a:xfrm>
          <a:prstGeom prst="rect">
            <a:avLst/>
          </a:prstGeom>
          <a:noFill/>
        </p:spPr>
      </p:pic>
      <p:sp>
        <p:nvSpPr>
          <p:cNvPr id="6" name="QuadreDeText 5"/>
          <p:cNvSpPr txBox="1"/>
          <p:nvPr/>
        </p:nvSpPr>
        <p:spPr>
          <a:xfrm>
            <a:off x="2969870" y="1845222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1</a:t>
            </a:r>
            <a:endParaRPr lang="ca-ES" dirty="0"/>
          </a:p>
        </p:txBody>
      </p:sp>
      <p:sp>
        <p:nvSpPr>
          <p:cNvPr id="7" name="QuadreDeText 6"/>
          <p:cNvSpPr txBox="1"/>
          <p:nvPr/>
        </p:nvSpPr>
        <p:spPr>
          <a:xfrm>
            <a:off x="4500594" y="1500174"/>
            <a:ext cx="4500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dirty="0" smtClean="0"/>
              <a:t>La nova hipotenusa farà:</a:t>
            </a:r>
            <a:endParaRPr lang="ca-ES" sz="2400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1257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pic>
        <p:nvPicPr>
          <p:cNvPr id="17420" name="Picture 1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2357430"/>
            <a:ext cx="314616" cy="395287"/>
          </a:xfrm>
          <a:prstGeom prst="rect">
            <a:avLst/>
          </a:prstGeom>
          <a:noFill/>
        </p:spPr>
      </p:pic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2143116"/>
            <a:ext cx="1885950" cy="800100"/>
          </a:xfrm>
          <a:prstGeom prst="rect">
            <a:avLst/>
          </a:prstGeom>
          <a:noFill/>
        </p:spPr>
      </p:pic>
      <p:sp>
        <p:nvSpPr>
          <p:cNvPr id="21" name="Triangle rectangle 20"/>
          <p:cNvSpPr/>
          <p:nvPr/>
        </p:nvSpPr>
        <p:spPr>
          <a:xfrm rot="16740000" flipH="1">
            <a:off x="1350000" y="2012400"/>
            <a:ext cx="1512000" cy="914400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dk1"/>
              </a:solidFill>
            </a:endParaRPr>
          </a:p>
        </p:txBody>
      </p:sp>
      <p:sp>
        <p:nvSpPr>
          <p:cNvPr id="23" name="QuadreDeText 22"/>
          <p:cNvSpPr txBox="1"/>
          <p:nvPr/>
        </p:nvSpPr>
        <p:spPr>
          <a:xfrm>
            <a:off x="2143108" y="1357298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1</a:t>
            </a:r>
            <a:endParaRPr lang="ca-ES" dirty="0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388" y="2357430"/>
            <a:ext cx="1981200" cy="466725"/>
          </a:xfrm>
          <a:prstGeom prst="rect">
            <a:avLst/>
          </a:prstGeom>
          <a:noFill/>
        </p:spPr>
      </p:pic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2285992"/>
            <a:ext cx="371475" cy="457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1" grpId="0" animBg="1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riangle rectangle 33"/>
          <p:cNvSpPr/>
          <p:nvPr/>
        </p:nvSpPr>
        <p:spPr>
          <a:xfrm rot="19988182" flipH="1">
            <a:off x="3928466" y="1888166"/>
            <a:ext cx="3913712" cy="914400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dk1"/>
              </a:solidFill>
            </a:endParaRPr>
          </a:p>
        </p:txBody>
      </p:sp>
      <p:sp>
        <p:nvSpPr>
          <p:cNvPr id="33" name="Triangle rectangle 32"/>
          <p:cNvSpPr/>
          <p:nvPr/>
        </p:nvSpPr>
        <p:spPr>
          <a:xfrm rot="20853540" flipH="1">
            <a:off x="4383506" y="2260898"/>
            <a:ext cx="3611594" cy="914400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dk1"/>
              </a:solidFill>
            </a:endParaRPr>
          </a:p>
        </p:txBody>
      </p:sp>
      <p:sp>
        <p:nvSpPr>
          <p:cNvPr id="32" name="Triangle rectangle 31"/>
          <p:cNvSpPr/>
          <p:nvPr/>
        </p:nvSpPr>
        <p:spPr>
          <a:xfrm rot="170860" flipH="1">
            <a:off x="4476623" y="2708881"/>
            <a:ext cx="3575332" cy="914400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dk1"/>
              </a:solidFill>
            </a:endParaRPr>
          </a:p>
        </p:txBody>
      </p:sp>
      <p:sp>
        <p:nvSpPr>
          <p:cNvPr id="2" name="Triangle rectangle 1"/>
          <p:cNvSpPr/>
          <p:nvPr/>
        </p:nvSpPr>
        <p:spPr>
          <a:xfrm flipH="1">
            <a:off x="4301902" y="2616564"/>
            <a:ext cx="914400" cy="914400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dk1"/>
              </a:solidFill>
            </a:endParaRPr>
          </a:p>
        </p:txBody>
      </p:sp>
      <p:sp>
        <p:nvSpPr>
          <p:cNvPr id="3" name="Triangle rectangle 2"/>
          <p:cNvSpPr/>
          <p:nvPr/>
        </p:nvSpPr>
        <p:spPr>
          <a:xfrm rot="18900000" flipH="1">
            <a:off x="3797727" y="2285190"/>
            <a:ext cx="1260000" cy="914400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dk1"/>
              </a:solidFill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30530" y="3007095"/>
            <a:ext cx="314616" cy="395287"/>
          </a:xfrm>
          <a:prstGeom prst="rect">
            <a:avLst/>
          </a:prstGeom>
          <a:noFill/>
        </p:spPr>
      </p:pic>
      <p:sp>
        <p:nvSpPr>
          <p:cNvPr id="5" name="QuadreDeText 4"/>
          <p:cNvSpPr txBox="1"/>
          <p:nvPr/>
        </p:nvSpPr>
        <p:spPr>
          <a:xfrm>
            <a:off x="4828618" y="2032918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1</a:t>
            </a:r>
            <a:endParaRPr lang="ca-ES" dirty="0"/>
          </a:p>
        </p:txBody>
      </p:sp>
      <p:pic>
        <p:nvPicPr>
          <p:cNvPr id="6" name="Picture 1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30484" y="2545126"/>
            <a:ext cx="314616" cy="395287"/>
          </a:xfrm>
          <a:prstGeom prst="rect">
            <a:avLst/>
          </a:prstGeom>
          <a:noFill/>
        </p:spPr>
      </p:pic>
      <p:sp>
        <p:nvSpPr>
          <p:cNvPr id="7" name="Triangle rectangle 6"/>
          <p:cNvSpPr/>
          <p:nvPr/>
        </p:nvSpPr>
        <p:spPr>
          <a:xfrm rot="16740000" flipH="1">
            <a:off x="3208748" y="2200096"/>
            <a:ext cx="1512000" cy="914400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dk1"/>
              </a:solidFill>
            </a:endParaRPr>
          </a:p>
        </p:txBody>
      </p:sp>
      <p:sp>
        <p:nvSpPr>
          <p:cNvPr id="8" name="QuadreDeText 7"/>
          <p:cNvSpPr txBox="1"/>
          <p:nvPr/>
        </p:nvSpPr>
        <p:spPr>
          <a:xfrm>
            <a:off x="5194391" y="2839213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1</a:t>
            </a:r>
            <a:endParaRPr lang="ca-ES" dirty="0"/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16133" y="2318726"/>
            <a:ext cx="300037" cy="369276"/>
          </a:xfrm>
          <a:prstGeom prst="rect">
            <a:avLst/>
          </a:prstGeom>
          <a:noFill/>
        </p:spPr>
      </p:pic>
      <p:sp>
        <p:nvSpPr>
          <p:cNvPr id="10" name="Triangle rectangle 9"/>
          <p:cNvSpPr/>
          <p:nvPr/>
        </p:nvSpPr>
        <p:spPr>
          <a:xfrm rot="14880000" flipH="1">
            <a:off x="2626553" y="2387617"/>
            <a:ext cx="1800000" cy="914400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dk1"/>
              </a:solidFill>
            </a:endParaRPr>
          </a:p>
        </p:txBody>
      </p:sp>
      <p:sp>
        <p:nvSpPr>
          <p:cNvPr id="11" name="Triangle rectangle 10"/>
          <p:cNvSpPr/>
          <p:nvPr/>
        </p:nvSpPr>
        <p:spPr>
          <a:xfrm rot="13260000" flipH="1">
            <a:off x="2188497" y="2744376"/>
            <a:ext cx="2066400" cy="914400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dk1"/>
              </a:solidFill>
            </a:endParaRPr>
          </a:p>
        </p:txBody>
      </p:sp>
      <p:sp>
        <p:nvSpPr>
          <p:cNvPr id="12" name="Triangle rectangle 11"/>
          <p:cNvSpPr/>
          <p:nvPr/>
        </p:nvSpPr>
        <p:spPr>
          <a:xfrm rot="11820000" flipH="1">
            <a:off x="1954497" y="3184259"/>
            <a:ext cx="2224923" cy="914400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dk1"/>
              </a:solidFill>
            </a:endParaRPr>
          </a:p>
        </p:txBody>
      </p:sp>
      <p:sp>
        <p:nvSpPr>
          <p:cNvPr id="13" name="Triangle rectangle 12"/>
          <p:cNvSpPr/>
          <p:nvPr/>
        </p:nvSpPr>
        <p:spPr>
          <a:xfrm rot="10495666" flipH="1">
            <a:off x="1918497" y="3641459"/>
            <a:ext cx="2393068" cy="914400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dk1"/>
              </a:solidFill>
            </a:endParaRPr>
          </a:p>
        </p:txBody>
      </p:sp>
      <p:sp>
        <p:nvSpPr>
          <p:cNvPr id="14" name="Triangle rectangle 13"/>
          <p:cNvSpPr/>
          <p:nvPr/>
        </p:nvSpPr>
        <p:spPr>
          <a:xfrm rot="9240000" flipH="1">
            <a:off x="2051697" y="4046219"/>
            <a:ext cx="2577600" cy="914400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dk1"/>
              </a:solidFill>
            </a:endParaRPr>
          </a:p>
        </p:txBody>
      </p:sp>
      <p:sp>
        <p:nvSpPr>
          <p:cNvPr id="15" name="Triangle rectangle 14"/>
          <p:cNvSpPr/>
          <p:nvPr/>
        </p:nvSpPr>
        <p:spPr>
          <a:xfrm rot="8056614" flipH="1">
            <a:off x="2314497" y="4368659"/>
            <a:ext cx="2715215" cy="914400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dk1"/>
              </a:solidFill>
            </a:endParaRPr>
          </a:p>
        </p:txBody>
      </p:sp>
      <p:sp>
        <p:nvSpPr>
          <p:cNvPr id="16" name="Triangle rectangle 15"/>
          <p:cNvSpPr/>
          <p:nvPr/>
        </p:nvSpPr>
        <p:spPr>
          <a:xfrm rot="6930131" flipH="1">
            <a:off x="2663697" y="4591859"/>
            <a:ext cx="2841234" cy="914400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dk1"/>
              </a:solidFill>
            </a:endParaRPr>
          </a:p>
        </p:txBody>
      </p:sp>
      <p:sp>
        <p:nvSpPr>
          <p:cNvPr id="17" name="Triangle rectangle 16"/>
          <p:cNvSpPr/>
          <p:nvPr/>
        </p:nvSpPr>
        <p:spPr>
          <a:xfrm rot="5870386" flipH="1">
            <a:off x="3058859" y="4649459"/>
            <a:ext cx="2977200" cy="914400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dk1"/>
              </a:solidFill>
            </a:endParaRPr>
          </a:p>
        </p:txBody>
      </p:sp>
      <p:sp>
        <p:nvSpPr>
          <p:cNvPr id="18" name="Triangle rectangle 17"/>
          <p:cNvSpPr/>
          <p:nvPr/>
        </p:nvSpPr>
        <p:spPr>
          <a:xfrm rot="4860000" flipH="1">
            <a:off x="3444897" y="4555768"/>
            <a:ext cx="3142990" cy="914400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dk1"/>
              </a:solidFill>
            </a:endParaRPr>
          </a:p>
        </p:txBody>
      </p:sp>
      <p:sp>
        <p:nvSpPr>
          <p:cNvPr id="19" name="Triangle rectangle 18"/>
          <p:cNvSpPr/>
          <p:nvPr/>
        </p:nvSpPr>
        <p:spPr>
          <a:xfrm rot="3845096" flipH="1">
            <a:off x="3782801" y="4349860"/>
            <a:ext cx="3281313" cy="914400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dk1"/>
              </a:solidFill>
            </a:endParaRPr>
          </a:p>
        </p:txBody>
      </p:sp>
      <p:sp>
        <p:nvSpPr>
          <p:cNvPr id="20" name="Triangle rectangle 19"/>
          <p:cNvSpPr/>
          <p:nvPr/>
        </p:nvSpPr>
        <p:spPr>
          <a:xfrm rot="2880000" flipH="1">
            <a:off x="4056897" y="4029949"/>
            <a:ext cx="3410489" cy="914400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dk1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65565" y="2339147"/>
            <a:ext cx="304800" cy="390525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94061" y="2696337"/>
            <a:ext cx="304800" cy="381000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" name="Triangle rectangle 29"/>
          <p:cNvSpPr/>
          <p:nvPr/>
        </p:nvSpPr>
        <p:spPr>
          <a:xfrm rot="1920000" flipH="1">
            <a:off x="4373697" y="3663059"/>
            <a:ext cx="3410489" cy="914400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dk1"/>
              </a:solidFill>
            </a:endParaRPr>
          </a:p>
        </p:txBody>
      </p:sp>
      <p:sp>
        <p:nvSpPr>
          <p:cNvPr id="31" name="Triangle rectangle 30"/>
          <p:cNvSpPr/>
          <p:nvPr/>
        </p:nvSpPr>
        <p:spPr>
          <a:xfrm rot="1020000" flipH="1">
            <a:off x="4467216" y="3195059"/>
            <a:ext cx="3504868" cy="914400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dk1"/>
              </a:solidFill>
            </a:endParaRPr>
          </a:p>
        </p:txBody>
      </p:sp>
      <p:sp>
        <p:nvSpPr>
          <p:cNvPr id="35" name="QuadreDeText 34"/>
          <p:cNvSpPr txBox="1"/>
          <p:nvPr/>
        </p:nvSpPr>
        <p:spPr>
          <a:xfrm>
            <a:off x="71406" y="181253"/>
            <a:ext cx="885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dirty="0" smtClean="0"/>
              <a:t>Anem repetint això, fins obtenir </a:t>
            </a:r>
            <a:r>
              <a:rPr lang="ca-ES" sz="2400" b="1" dirty="0" smtClean="0">
                <a:solidFill>
                  <a:schemeClr val="accent1">
                    <a:lumMod val="75000"/>
                  </a:schemeClr>
                </a:solidFill>
              </a:rPr>
              <a:t>l’espiral de </a:t>
            </a:r>
            <a:r>
              <a:rPr lang="ca-ES" sz="2400" b="1" dirty="0" err="1" smtClean="0">
                <a:solidFill>
                  <a:schemeClr val="accent1">
                    <a:lumMod val="75000"/>
                  </a:schemeClr>
                </a:solidFill>
              </a:rPr>
              <a:t>Theodorus</a:t>
            </a:r>
            <a:r>
              <a:rPr lang="ca-ES" sz="2400" dirty="0" smtClean="0"/>
              <a:t>:</a:t>
            </a:r>
            <a:endParaRPr lang="ca-ES" sz="2400" dirty="0"/>
          </a:p>
        </p:txBody>
      </p:sp>
      <p:sp>
        <p:nvSpPr>
          <p:cNvPr id="36" name="QuadreDeText 35"/>
          <p:cNvSpPr txBox="1"/>
          <p:nvPr/>
        </p:nvSpPr>
        <p:spPr>
          <a:xfrm>
            <a:off x="0" y="785794"/>
            <a:ext cx="6572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dirty="0" smtClean="0"/>
              <a:t>Cada alumne de </a:t>
            </a:r>
            <a:r>
              <a:rPr lang="ca-ES" sz="2400" dirty="0" err="1" smtClean="0"/>
              <a:t>l’institut</a:t>
            </a:r>
            <a:r>
              <a:rPr lang="ca-ES" sz="2400" dirty="0" smtClean="0"/>
              <a:t> farà un triangle.</a:t>
            </a:r>
            <a:endParaRPr lang="ca-E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3" grpId="0" animBg="1"/>
      <p:bldP spid="32" grpId="0" animBg="1"/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30" grpId="0" animBg="1"/>
      <p:bldP spid="31" grpId="0" animBg="1"/>
      <p:bldP spid="3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planada">
  <a:themeElements>
    <a:clrScheme name="Esplanad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Esplanad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Esplanad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139</TotalTime>
  <Words>157</Words>
  <Application>Microsoft Office PowerPoint</Application>
  <PresentationFormat>Presentació en pantalla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7</vt:i4>
      </vt:variant>
    </vt:vector>
  </HeadingPairs>
  <TitlesOfParts>
    <vt:vector size="8" baseType="lpstr">
      <vt:lpstr>Esplanada</vt:lpstr>
      <vt:lpstr>PRÀCTICA ARBRE DE NADAL</vt:lpstr>
      <vt:lpstr>1. QUI VA SER  THEODORUS DE CIRENE?</vt:lpstr>
      <vt:lpstr>2. TEOREMA DE PITÀGORES   (REPÀS)</vt:lpstr>
      <vt:lpstr>3. L’ESPIRAL DE THEODORUS</vt:lpstr>
      <vt:lpstr>Diapositiva 5</vt:lpstr>
      <vt:lpstr>Diapositiva 6</vt:lpstr>
      <vt:lpstr>Diapositiva 7</vt:lpstr>
    </vt:vector>
  </TitlesOfParts>
  <Company>Departament d'Educació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PRÀCTICA ARBRE DE NADAL</dc:title>
  <dc:creator>Generalitat de Catalunya</dc:creator>
  <cp:lastModifiedBy>Generalitat de Catalunya</cp:lastModifiedBy>
  <cp:revision>21</cp:revision>
  <dcterms:created xsi:type="dcterms:W3CDTF">2015-12-01T09:42:29Z</dcterms:created>
  <dcterms:modified xsi:type="dcterms:W3CDTF">2015-12-01T19:18:16Z</dcterms:modified>
</cp:coreProperties>
</file>