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70" r:id="rId2"/>
  </p:sldMasterIdLst>
  <p:notesMasterIdLst>
    <p:notesMasterId r:id="rId33"/>
  </p:notesMasterIdLst>
  <p:sldIdLst>
    <p:sldId id="258" r:id="rId3"/>
    <p:sldId id="434" r:id="rId4"/>
    <p:sldId id="538" r:id="rId5"/>
    <p:sldId id="539" r:id="rId6"/>
    <p:sldId id="540" r:id="rId7"/>
    <p:sldId id="415" r:id="rId8"/>
    <p:sldId id="523" r:id="rId9"/>
    <p:sldId id="509" r:id="rId10"/>
    <p:sldId id="514" r:id="rId11"/>
    <p:sldId id="513" r:id="rId12"/>
    <p:sldId id="517" r:id="rId13"/>
    <p:sldId id="435" r:id="rId14"/>
    <p:sldId id="521" r:id="rId15"/>
    <p:sldId id="522" r:id="rId16"/>
    <p:sldId id="525" r:id="rId17"/>
    <p:sldId id="530" r:id="rId18"/>
    <p:sldId id="541" r:id="rId19"/>
    <p:sldId id="429" r:id="rId20"/>
    <p:sldId id="549" r:id="rId21"/>
    <p:sldId id="547" r:id="rId22"/>
    <p:sldId id="546" r:id="rId23"/>
    <p:sldId id="453" r:id="rId24"/>
    <p:sldId id="548" r:id="rId25"/>
    <p:sldId id="545" r:id="rId26"/>
    <p:sldId id="543" r:id="rId27"/>
    <p:sldId id="335" r:id="rId28"/>
    <p:sldId id="550" r:id="rId29"/>
    <p:sldId id="533" r:id="rId30"/>
    <p:sldId id="551" r:id="rId31"/>
    <p:sldId id="534" r:id="rId32"/>
  </p:sldIdLst>
  <p:sldSz cx="14400213" cy="9144000"/>
  <p:notesSz cx="6858000" cy="9144000"/>
  <p:defaultTextStyle>
    <a:defPPr>
      <a:defRPr lang="en-US"/>
    </a:defPPr>
    <a:lvl1pPr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880" userDrawn="1">
          <p15:clr>
            <a:srgbClr val="A4A3A4"/>
          </p15:clr>
        </p15:guide>
        <p15:guide id="2"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A"/>
    <a:srgbClr val="BD9758"/>
    <a:srgbClr val="8DA500"/>
    <a:srgbClr val="003366"/>
    <a:srgbClr val="C4E500"/>
    <a:srgbClr val="576500"/>
    <a:srgbClr val="334000"/>
    <a:srgbClr val="99BF00"/>
    <a:srgbClr val="0099BF"/>
    <a:srgbClr val="18B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53AC2-7D3E-CA42-A73F-BC26DB9761A5}" v="739" dt="2026-05-25T21:13:12.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26" autoAdjust="0"/>
  </p:normalViewPr>
  <p:slideViewPr>
    <p:cSldViewPr>
      <p:cViewPr varScale="1">
        <p:scale>
          <a:sx n="87" d="100"/>
          <a:sy n="87" d="100"/>
        </p:scale>
        <p:origin x="1080" y="184"/>
      </p:cViewPr>
      <p:guideLst>
        <p:guide orient="horz" pos="2880"/>
        <p:guide pos="4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1669200000000003E-2"/>
          <c:y val="3.1973599999999998E-2"/>
          <c:w val="0.95333100000000004"/>
          <c:h val="0.84465800000000002"/>
        </c:manualLayout>
      </c:layout>
      <c:lineChart>
        <c:grouping val="standard"/>
        <c:varyColors val="0"/>
        <c:ser>
          <c:idx val="0"/>
          <c:order val="0"/>
          <c:tx>
            <c:strRef>
              <c:f>Sheet1!$B$1</c:f>
              <c:strCache>
                <c:ptCount val="1"/>
                <c:pt idx="0">
                  <c:v>English</c:v>
                </c:pt>
              </c:strCache>
            </c:strRef>
          </c:tx>
          <c:spPr>
            <a:ln w="25407">
              <a:solidFill>
                <a:srgbClr val="0000D4"/>
              </a:solidFill>
              <a:prstDash val="solid"/>
            </a:ln>
          </c:spPr>
          <c:marker>
            <c:symbol val="none"/>
          </c:marker>
          <c:cat>
            <c:strRef>
              <c:f>Sheet1!$A$2:$A$52</c:f>
              <c:strCache>
                <c:ptCount val="5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strCache>
            </c:strRef>
          </c:cat>
          <c:val>
            <c:numRef>
              <c:f>Sheet1!$B$2:$B$52</c:f>
              <c:numCache>
                <c:formatCode>General</c:formatCode>
                <c:ptCount val="51"/>
                <c:pt idx="0">
                  <c:v>10</c:v>
                </c:pt>
                <c:pt idx="1">
                  <c:v>10</c:v>
                </c:pt>
                <c:pt idx="2">
                  <c:v>11</c:v>
                </c:pt>
                <c:pt idx="3">
                  <c:v>20</c:v>
                </c:pt>
                <c:pt idx="4">
                  <c:v>38</c:v>
                </c:pt>
                <c:pt idx="5">
                  <c:v>31</c:v>
                </c:pt>
                <c:pt idx="6">
                  <c:v>30</c:v>
                </c:pt>
                <c:pt idx="7">
                  <c:v>28</c:v>
                </c:pt>
                <c:pt idx="8">
                  <c:v>23</c:v>
                </c:pt>
                <c:pt idx="9">
                  <c:v>17</c:v>
                </c:pt>
                <c:pt idx="10">
                  <c:v>26</c:v>
                </c:pt>
                <c:pt idx="11">
                  <c:v>16</c:v>
                </c:pt>
                <c:pt idx="12">
                  <c:v>26</c:v>
                </c:pt>
                <c:pt idx="13">
                  <c:v>57</c:v>
                </c:pt>
                <c:pt idx="14">
                  <c:v>54</c:v>
                </c:pt>
                <c:pt idx="15">
                  <c:v>61</c:v>
                </c:pt>
                <c:pt idx="16">
                  <c:v>54</c:v>
                </c:pt>
                <c:pt idx="17">
                  <c:v>42</c:v>
                </c:pt>
                <c:pt idx="18">
                  <c:v>30</c:v>
                </c:pt>
                <c:pt idx="19">
                  <c:v>43</c:v>
                </c:pt>
                <c:pt idx="20">
                  <c:v>71</c:v>
                </c:pt>
                <c:pt idx="21">
                  <c:v>69</c:v>
                </c:pt>
                <c:pt idx="22">
                  <c:v>70</c:v>
                </c:pt>
                <c:pt idx="23">
                  <c:v>58</c:v>
                </c:pt>
                <c:pt idx="24">
                  <c:v>79</c:v>
                </c:pt>
                <c:pt idx="25">
                  <c:v>116</c:v>
                </c:pt>
                <c:pt idx="26">
                  <c:v>98</c:v>
                </c:pt>
                <c:pt idx="27">
                  <c:v>83</c:v>
                </c:pt>
                <c:pt idx="28">
                  <c:v>92</c:v>
                </c:pt>
                <c:pt idx="29">
                  <c:v>126</c:v>
                </c:pt>
                <c:pt idx="30">
                  <c:v>146</c:v>
                </c:pt>
                <c:pt idx="31">
                  <c:v>136</c:v>
                </c:pt>
                <c:pt idx="32">
                  <c:v>114</c:v>
                </c:pt>
                <c:pt idx="33">
                  <c:v>150</c:v>
                </c:pt>
                <c:pt idx="34">
                  <c:v>176</c:v>
                </c:pt>
                <c:pt idx="35">
                  <c:v>211</c:v>
                </c:pt>
                <c:pt idx="36">
                  <c:v>257</c:v>
                </c:pt>
                <c:pt idx="37">
                  <c:v>234</c:v>
                </c:pt>
                <c:pt idx="38">
                  <c:v>227</c:v>
                </c:pt>
                <c:pt idx="39">
                  <c:v>226</c:v>
                </c:pt>
                <c:pt idx="40">
                  <c:v>222</c:v>
                </c:pt>
                <c:pt idx="41">
                  <c:v>175</c:v>
                </c:pt>
                <c:pt idx="42">
                  <c:v>205</c:v>
                </c:pt>
                <c:pt idx="43">
                  <c:v>206</c:v>
                </c:pt>
                <c:pt idx="44">
                  <c:v>202</c:v>
                </c:pt>
                <c:pt idx="45">
                  <c:v>166</c:v>
                </c:pt>
                <c:pt idx="46">
                  <c:v>148</c:v>
                </c:pt>
                <c:pt idx="47">
                  <c:v>180</c:v>
                </c:pt>
                <c:pt idx="48">
                  <c:v>187</c:v>
                </c:pt>
                <c:pt idx="49">
                  <c:v>184</c:v>
                </c:pt>
                <c:pt idx="50">
                  <c:v>149</c:v>
                </c:pt>
              </c:numCache>
            </c:numRef>
          </c:val>
          <c:smooth val="0"/>
          <c:extLst>
            <c:ext xmlns:c16="http://schemas.microsoft.com/office/drawing/2014/chart" uri="{C3380CC4-5D6E-409C-BE32-E72D297353CC}">
              <c16:uniqueId val="{00000000-E032-E643-B9EE-9A43894FED54}"/>
            </c:ext>
          </c:extLst>
        </c:ser>
        <c:ser>
          <c:idx val="1"/>
          <c:order val="1"/>
          <c:tx>
            <c:strRef>
              <c:f>Sheet1!$C$1</c:f>
              <c:strCache>
                <c:ptCount val="1"/>
                <c:pt idx="0">
                  <c:v>French</c:v>
                </c:pt>
              </c:strCache>
            </c:strRef>
          </c:tx>
          <c:spPr>
            <a:ln w="25407">
              <a:solidFill>
                <a:srgbClr val="00B050"/>
              </a:solidFill>
              <a:prstDash val="solid"/>
            </a:ln>
          </c:spPr>
          <c:marker>
            <c:symbol val="none"/>
          </c:marker>
          <c:cat>
            <c:strRef>
              <c:f>Sheet1!$A$2:$A$52</c:f>
              <c:strCache>
                <c:ptCount val="5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strCache>
            </c:strRef>
          </c:cat>
          <c:val>
            <c:numRef>
              <c:f>Sheet1!$C$2:$C$52</c:f>
              <c:numCache>
                <c:formatCode>General</c:formatCode>
                <c:ptCount val="51"/>
                <c:pt idx="0">
                  <c:v>32</c:v>
                </c:pt>
                <c:pt idx="1">
                  <c:v>29</c:v>
                </c:pt>
                <c:pt idx="2">
                  <c:v>29</c:v>
                </c:pt>
                <c:pt idx="3">
                  <c:v>42</c:v>
                </c:pt>
                <c:pt idx="4">
                  <c:v>36</c:v>
                </c:pt>
                <c:pt idx="5">
                  <c:v>34</c:v>
                </c:pt>
                <c:pt idx="6">
                  <c:v>60</c:v>
                </c:pt>
                <c:pt idx="7">
                  <c:v>70</c:v>
                </c:pt>
                <c:pt idx="8">
                  <c:v>55</c:v>
                </c:pt>
                <c:pt idx="9">
                  <c:v>47</c:v>
                </c:pt>
                <c:pt idx="10">
                  <c:v>67</c:v>
                </c:pt>
                <c:pt idx="11">
                  <c:v>43</c:v>
                </c:pt>
                <c:pt idx="12">
                  <c:v>52</c:v>
                </c:pt>
                <c:pt idx="13">
                  <c:v>61</c:v>
                </c:pt>
                <c:pt idx="14">
                  <c:v>53</c:v>
                </c:pt>
                <c:pt idx="15">
                  <c:v>54</c:v>
                </c:pt>
                <c:pt idx="16">
                  <c:v>56</c:v>
                </c:pt>
                <c:pt idx="17">
                  <c:v>49</c:v>
                </c:pt>
                <c:pt idx="18">
                  <c:v>56</c:v>
                </c:pt>
                <c:pt idx="19">
                  <c:v>38</c:v>
                </c:pt>
                <c:pt idx="20">
                  <c:v>61</c:v>
                </c:pt>
                <c:pt idx="21">
                  <c:v>48</c:v>
                </c:pt>
                <c:pt idx="22">
                  <c:v>63</c:v>
                </c:pt>
                <c:pt idx="23">
                  <c:v>58</c:v>
                </c:pt>
                <c:pt idx="24">
                  <c:v>77</c:v>
                </c:pt>
                <c:pt idx="25">
                  <c:v>67</c:v>
                </c:pt>
                <c:pt idx="26">
                  <c:v>59</c:v>
                </c:pt>
                <c:pt idx="27">
                  <c:v>69</c:v>
                </c:pt>
                <c:pt idx="28">
                  <c:v>70</c:v>
                </c:pt>
                <c:pt idx="29">
                  <c:v>73</c:v>
                </c:pt>
                <c:pt idx="30">
                  <c:v>67</c:v>
                </c:pt>
                <c:pt idx="31">
                  <c:v>91</c:v>
                </c:pt>
                <c:pt idx="32">
                  <c:v>87</c:v>
                </c:pt>
                <c:pt idx="33">
                  <c:v>87</c:v>
                </c:pt>
                <c:pt idx="34">
                  <c:v>92</c:v>
                </c:pt>
                <c:pt idx="35">
                  <c:v>110</c:v>
                </c:pt>
                <c:pt idx="36">
                  <c:v>127</c:v>
                </c:pt>
                <c:pt idx="37">
                  <c:v>127</c:v>
                </c:pt>
                <c:pt idx="38">
                  <c:v>73</c:v>
                </c:pt>
                <c:pt idx="39">
                  <c:v>51</c:v>
                </c:pt>
                <c:pt idx="40">
                  <c:v>65</c:v>
                </c:pt>
                <c:pt idx="41">
                  <c:v>74</c:v>
                </c:pt>
                <c:pt idx="42">
                  <c:v>76</c:v>
                </c:pt>
                <c:pt idx="43">
                  <c:v>147</c:v>
                </c:pt>
                <c:pt idx="44">
                  <c:v>59</c:v>
                </c:pt>
                <c:pt idx="45">
                  <c:v>156</c:v>
                </c:pt>
                <c:pt idx="46">
                  <c:v>165</c:v>
                </c:pt>
                <c:pt idx="47">
                  <c:v>158</c:v>
                </c:pt>
                <c:pt idx="48">
                  <c:v>164</c:v>
                </c:pt>
                <c:pt idx="49">
                  <c:v>177</c:v>
                </c:pt>
                <c:pt idx="50">
                  <c:v>113</c:v>
                </c:pt>
              </c:numCache>
            </c:numRef>
          </c:val>
          <c:smooth val="0"/>
          <c:extLst>
            <c:ext xmlns:c16="http://schemas.microsoft.com/office/drawing/2014/chart" uri="{C3380CC4-5D6E-409C-BE32-E72D297353CC}">
              <c16:uniqueId val="{00000001-E032-E643-B9EE-9A43894FED54}"/>
            </c:ext>
          </c:extLst>
        </c:ser>
        <c:ser>
          <c:idx val="2"/>
          <c:order val="2"/>
          <c:tx>
            <c:strRef>
              <c:f>Sheet1!$D$1</c:f>
              <c:strCache>
                <c:ptCount val="1"/>
                <c:pt idx="0">
                  <c:v>Spanish</c:v>
                </c:pt>
              </c:strCache>
            </c:strRef>
          </c:tx>
          <c:spPr>
            <a:ln w="25407">
              <a:solidFill>
                <a:srgbClr val="F20884"/>
              </a:solidFill>
              <a:prstDash val="solid"/>
            </a:ln>
          </c:spPr>
          <c:marker>
            <c:symbol val="none"/>
          </c:marker>
          <c:cat>
            <c:strRef>
              <c:f>Sheet1!$A$2:$A$52</c:f>
              <c:strCache>
                <c:ptCount val="5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strCache>
            </c:strRef>
          </c:cat>
          <c:val>
            <c:numRef>
              <c:f>Sheet1!$D$2:$D$52</c:f>
              <c:numCache>
                <c:formatCode>General</c:formatCode>
                <c:ptCount val="51"/>
                <c:pt idx="0">
                  <c:v>8</c:v>
                </c:pt>
                <c:pt idx="1">
                  <c:v>4</c:v>
                </c:pt>
                <c:pt idx="2">
                  <c:v>2</c:v>
                </c:pt>
                <c:pt idx="3">
                  <c:v>13</c:v>
                </c:pt>
                <c:pt idx="4">
                  <c:v>2</c:v>
                </c:pt>
                <c:pt idx="5">
                  <c:v>6</c:v>
                </c:pt>
                <c:pt idx="6">
                  <c:v>4</c:v>
                </c:pt>
                <c:pt idx="7">
                  <c:v>3</c:v>
                </c:pt>
                <c:pt idx="8">
                  <c:v>2</c:v>
                </c:pt>
                <c:pt idx="9">
                  <c:v>1</c:v>
                </c:pt>
                <c:pt idx="10">
                  <c:v>5</c:v>
                </c:pt>
                <c:pt idx="11">
                  <c:v>0</c:v>
                </c:pt>
                <c:pt idx="12">
                  <c:v>4</c:v>
                </c:pt>
                <c:pt idx="13">
                  <c:v>12</c:v>
                </c:pt>
                <c:pt idx="14">
                  <c:v>7</c:v>
                </c:pt>
                <c:pt idx="15">
                  <c:v>10</c:v>
                </c:pt>
                <c:pt idx="16">
                  <c:v>4</c:v>
                </c:pt>
                <c:pt idx="17">
                  <c:v>5</c:v>
                </c:pt>
                <c:pt idx="18">
                  <c:v>6</c:v>
                </c:pt>
                <c:pt idx="19">
                  <c:v>2</c:v>
                </c:pt>
                <c:pt idx="20">
                  <c:v>20</c:v>
                </c:pt>
                <c:pt idx="21">
                  <c:v>11</c:v>
                </c:pt>
                <c:pt idx="22">
                  <c:v>24</c:v>
                </c:pt>
                <c:pt idx="23">
                  <c:v>39</c:v>
                </c:pt>
                <c:pt idx="24">
                  <c:v>81</c:v>
                </c:pt>
                <c:pt idx="25">
                  <c:v>111</c:v>
                </c:pt>
                <c:pt idx="26">
                  <c:v>112</c:v>
                </c:pt>
                <c:pt idx="27">
                  <c:v>156</c:v>
                </c:pt>
                <c:pt idx="28">
                  <c:v>155</c:v>
                </c:pt>
                <c:pt idx="29">
                  <c:v>252</c:v>
                </c:pt>
                <c:pt idx="30">
                  <c:v>160</c:v>
                </c:pt>
                <c:pt idx="31">
                  <c:v>271</c:v>
                </c:pt>
                <c:pt idx="32">
                  <c:v>279</c:v>
                </c:pt>
                <c:pt idx="33">
                  <c:v>297</c:v>
                </c:pt>
                <c:pt idx="34">
                  <c:v>386</c:v>
                </c:pt>
                <c:pt idx="35">
                  <c:v>373</c:v>
                </c:pt>
                <c:pt idx="36">
                  <c:v>393</c:v>
                </c:pt>
                <c:pt idx="37">
                  <c:v>466</c:v>
                </c:pt>
                <c:pt idx="38">
                  <c:v>461</c:v>
                </c:pt>
                <c:pt idx="39">
                  <c:v>392</c:v>
                </c:pt>
                <c:pt idx="40">
                  <c:v>315</c:v>
                </c:pt>
                <c:pt idx="41">
                  <c:v>239</c:v>
                </c:pt>
                <c:pt idx="42">
                  <c:v>219</c:v>
                </c:pt>
                <c:pt idx="43">
                  <c:v>126</c:v>
                </c:pt>
                <c:pt idx="44">
                  <c:v>195</c:v>
                </c:pt>
                <c:pt idx="45">
                  <c:v>325</c:v>
                </c:pt>
                <c:pt idx="46">
                  <c:v>174</c:v>
                </c:pt>
                <c:pt idx="47">
                  <c:v>255</c:v>
                </c:pt>
                <c:pt idx="48">
                  <c:v>165</c:v>
                </c:pt>
                <c:pt idx="49">
                  <c:v>277</c:v>
                </c:pt>
                <c:pt idx="50">
                  <c:v>212</c:v>
                </c:pt>
              </c:numCache>
            </c:numRef>
          </c:val>
          <c:smooth val="0"/>
          <c:extLst>
            <c:ext xmlns:c16="http://schemas.microsoft.com/office/drawing/2014/chart" uri="{C3380CC4-5D6E-409C-BE32-E72D297353CC}">
              <c16:uniqueId val="{00000002-E032-E643-B9EE-9A43894FED54}"/>
            </c:ext>
          </c:extLst>
        </c:ser>
        <c:ser>
          <c:idx val="3"/>
          <c:order val="3"/>
          <c:tx>
            <c:strRef>
              <c:f>Sheet1!$E$1</c:f>
              <c:strCache>
                <c:ptCount val="1"/>
                <c:pt idx="0">
                  <c:v>Russian</c:v>
                </c:pt>
              </c:strCache>
            </c:strRef>
          </c:tx>
          <c:spPr>
            <a:ln w="25407">
              <a:solidFill>
                <a:srgbClr val="00ABEA"/>
              </a:solidFill>
              <a:prstDash val="solid"/>
            </a:ln>
          </c:spPr>
          <c:marker>
            <c:symbol val="none"/>
          </c:marker>
          <c:cat>
            <c:strRef>
              <c:f>Sheet1!$A$2:$A$52</c:f>
              <c:strCache>
                <c:ptCount val="5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strCache>
            </c:strRef>
          </c:cat>
          <c:val>
            <c:numRef>
              <c:f>Sheet1!$E$2:$E$52</c:f>
              <c:numCache>
                <c:formatCode>General</c:formatCode>
                <c:ptCount val="51"/>
                <c:pt idx="0">
                  <c:v>2</c:v>
                </c:pt>
                <c:pt idx="2">
                  <c:v>1</c:v>
                </c:pt>
                <c:pt idx="3">
                  <c:v>5</c:v>
                </c:pt>
                <c:pt idx="4">
                  <c:v>1</c:v>
                </c:pt>
                <c:pt idx="5">
                  <c:v>1</c:v>
                </c:pt>
                <c:pt idx="6">
                  <c:v>5</c:v>
                </c:pt>
                <c:pt idx="7">
                  <c:v>3</c:v>
                </c:pt>
                <c:pt idx="8">
                  <c:v>4</c:v>
                </c:pt>
                <c:pt idx="9">
                  <c:v>2</c:v>
                </c:pt>
                <c:pt idx="10">
                  <c:v>10</c:v>
                </c:pt>
                <c:pt idx="11">
                  <c:v>14</c:v>
                </c:pt>
                <c:pt idx="12">
                  <c:v>9</c:v>
                </c:pt>
                <c:pt idx="13">
                  <c:v>16</c:v>
                </c:pt>
                <c:pt idx="14">
                  <c:v>2</c:v>
                </c:pt>
                <c:pt idx="15">
                  <c:v>7</c:v>
                </c:pt>
                <c:pt idx="16">
                  <c:v>8</c:v>
                </c:pt>
                <c:pt idx="17">
                  <c:v>1</c:v>
                </c:pt>
                <c:pt idx="18">
                  <c:v>3</c:v>
                </c:pt>
                <c:pt idx="20">
                  <c:v>2</c:v>
                </c:pt>
                <c:pt idx="21">
                  <c:v>2</c:v>
                </c:pt>
                <c:pt idx="22">
                  <c:v>2</c:v>
                </c:pt>
                <c:pt idx="23">
                  <c:v>3</c:v>
                </c:pt>
                <c:pt idx="24">
                  <c:v>12</c:v>
                </c:pt>
                <c:pt idx="25">
                  <c:v>5</c:v>
                </c:pt>
                <c:pt idx="26">
                  <c:v>5</c:v>
                </c:pt>
                <c:pt idx="27">
                  <c:v>4</c:v>
                </c:pt>
                <c:pt idx="28">
                  <c:v>11</c:v>
                </c:pt>
                <c:pt idx="29">
                  <c:v>11</c:v>
                </c:pt>
                <c:pt idx="30">
                  <c:v>8</c:v>
                </c:pt>
                <c:pt idx="31">
                  <c:v>3</c:v>
                </c:pt>
                <c:pt idx="32">
                  <c:v>6</c:v>
                </c:pt>
                <c:pt idx="33">
                  <c:v>15</c:v>
                </c:pt>
                <c:pt idx="34">
                  <c:v>10</c:v>
                </c:pt>
                <c:pt idx="35">
                  <c:v>11</c:v>
                </c:pt>
                <c:pt idx="36">
                  <c:v>13</c:v>
                </c:pt>
                <c:pt idx="37">
                  <c:v>5</c:v>
                </c:pt>
                <c:pt idx="38">
                  <c:v>11</c:v>
                </c:pt>
                <c:pt idx="39">
                  <c:v>9</c:v>
                </c:pt>
                <c:pt idx="40">
                  <c:v>10</c:v>
                </c:pt>
                <c:pt idx="41">
                  <c:v>11</c:v>
                </c:pt>
                <c:pt idx="42">
                  <c:v>19</c:v>
                </c:pt>
                <c:pt idx="43">
                  <c:v>42</c:v>
                </c:pt>
                <c:pt idx="44">
                  <c:v>11</c:v>
                </c:pt>
                <c:pt idx="45">
                  <c:v>23</c:v>
                </c:pt>
                <c:pt idx="46">
                  <c:v>21</c:v>
                </c:pt>
                <c:pt idx="47">
                  <c:v>19</c:v>
                </c:pt>
                <c:pt idx="48">
                  <c:v>18</c:v>
                </c:pt>
                <c:pt idx="49">
                  <c:v>6</c:v>
                </c:pt>
                <c:pt idx="50">
                  <c:v>6</c:v>
                </c:pt>
              </c:numCache>
            </c:numRef>
          </c:val>
          <c:smooth val="0"/>
          <c:extLst>
            <c:ext xmlns:c16="http://schemas.microsoft.com/office/drawing/2014/chart" uri="{C3380CC4-5D6E-409C-BE32-E72D297353CC}">
              <c16:uniqueId val="{00000003-E032-E643-B9EE-9A43894FED54}"/>
            </c:ext>
          </c:extLst>
        </c:ser>
        <c:dLbls>
          <c:showLegendKey val="0"/>
          <c:showVal val="0"/>
          <c:showCatName val="0"/>
          <c:showSerName val="0"/>
          <c:showPercent val="0"/>
          <c:showBubbleSize val="0"/>
        </c:dLbls>
        <c:smooth val="0"/>
        <c:axId val="-2119035416"/>
        <c:axId val="-2136139480"/>
      </c:lineChart>
      <c:catAx>
        <c:axId val="-2119035416"/>
        <c:scaling>
          <c:orientation val="minMax"/>
        </c:scaling>
        <c:delete val="0"/>
        <c:axPos val="b"/>
        <c:majorGridlines>
          <c:spPr>
            <a:ln w="12704">
              <a:solidFill>
                <a:srgbClr val="1FB714"/>
              </a:solidFill>
              <a:prstDash val="solid"/>
            </a:ln>
          </c:spPr>
        </c:majorGridlines>
        <c:numFmt formatCode="General" sourceLinked="0"/>
        <c:majorTickMark val="out"/>
        <c:minorTickMark val="none"/>
        <c:tickLblPos val="low"/>
        <c:spPr>
          <a:ln w="12704">
            <a:solidFill>
              <a:srgbClr val="1FB714"/>
            </a:solidFill>
            <a:prstDash val="solid"/>
          </a:ln>
        </c:spPr>
        <c:txPr>
          <a:bodyPr rot="-5400000" vert="horz"/>
          <a:lstStyle/>
          <a:p>
            <a:pPr>
              <a:defRPr sz="1400" b="0" i="0" u="none" strike="noStrike" baseline="0">
                <a:solidFill>
                  <a:srgbClr val="DD0806"/>
                </a:solidFill>
                <a:latin typeface="Century Gothic"/>
                <a:ea typeface="Century Gothic"/>
                <a:cs typeface="Century Gothic"/>
              </a:defRPr>
            </a:pPr>
            <a:endParaRPr lang="en-US"/>
          </a:p>
        </c:txPr>
        <c:crossAx val="-2136139480"/>
        <c:crosses val="autoZero"/>
        <c:auto val="1"/>
        <c:lblAlgn val="ctr"/>
        <c:lblOffset val="100"/>
        <c:tickLblSkip val="5"/>
        <c:noMultiLvlLbl val="1"/>
      </c:catAx>
      <c:valAx>
        <c:axId val="-2136139480"/>
        <c:scaling>
          <c:orientation val="minMax"/>
        </c:scaling>
        <c:delete val="0"/>
        <c:axPos val="l"/>
        <c:majorGridlines>
          <c:spPr>
            <a:ln w="12704">
              <a:solidFill>
                <a:srgbClr val="1FB714"/>
              </a:solidFill>
              <a:prstDash val="solid"/>
            </a:ln>
          </c:spPr>
        </c:majorGridlines>
        <c:numFmt formatCode="0" sourceLinked="0"/>
        <c:majorTickMark val="none"/>
        <c:minorTickMark val="none"/>
        <c:tickLblPos val="nextTo"/>
        <c:spPr>
          <a:ln w="12704" cap="flat">
            <a:noFill/>
            <a:prstDash val="solid"/>
            <a:round/>
          </a:ln>
        </c:spPr>
        <c:txPr>
          <a:bodyPr rot="0" vert="horz"/>
          <a:lstStyle/>
          <a:p>
            <a:pPr>
              <a:defRPr sz="1400" b="0" i="0" u="none" strike="noStrike" baseline="0">
                <a:solidFill>
                  <a:srgbClr val="DD0806"/>
                </a:solidFill>
                <a:latin typeface="Century Gothic"/>
                <a:ea typeface="Century Gothic"/>
                <a:cs typeface="Century Gothic"/>
              </a:defRPr>
            </a:pPr>
            <a:endParaRPr lang="en-US"/>
          </a:p>
        </c:txPr>
        <c:crossAx val="-2119035416"/>
        <c:crosses val="autoZero"/>
        <c:crossBetween val="between"/>
        <c:majorUnit val="125"/>
        <c:minorUnit val="62.5"/>
      </c:valAx>
      <c:spPr>
        <a:noFill/>
        <a:ln w="25407">
          <a:noFill/>
        </a:ln>
      </c:spPr>
    </c:plotArea>
    <c:legend>
      <c:legendPos val="b"/>
      <c:layout>
        <c:manualLayout>
          <c:xMode val="edge"/>
          <c:yMode val="edge"/>
          <c:x val="8.3549345064261302E-2"/>
          <c:y val="0.95552592690619598"/>
          <c:w val="0.87308503690559802"/>
          <c:h val="4.4473631972473997E-2"/>
        </c:manualLayout>
      </c:layout>
      <c:overlay val="1"/>
      <c:spPr>
        <a:noFill/>
        <a:ln w="25407" cap="flat">
          <a:noFill/>
          <a:miter lim="400000"/>
        </a:ln>
        <a:effectLst/>
      </c:spPr>
      <c:txPr>
        <a:bodyPr/>
        <a:lstStyle/>
        <a:p>
          <a:pPr>
            <a:defRPr sz="1285" b="0" i="0" u="none" strike="noStrike" baseline="0">
              <a:solidFill>
                <a:srgbClr val="DD0806"/>
              </a:solidFill>
              <a:latin typeface="Century Gothic"/>
              <a:ea typeface="Century Gothic"/>
              <a:cs typeface="Century Gothic"/>
            </a:defRPr>
          </a:pPr>
          <a:endParaRPr lang="en-US"/>
        </a:p>
      </c:txPr>
    </c:legend>
    <c:plotVisOnly val="1"/>
    <c:dispBlanksAs val="gap"/>
    <c:showDLblsOverMax val="1"/>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393B2-86DA-284E-BFC7-65483C9E73DD}" type="datetimeFigureOut">
              <a:rPr lang="en-US" smtClean="0"/>
              <a:t>5/25/26</a:t>
            </a:fld>
            <a:endParaRPr lang="en-US"/>
          </a:p>
        </p:txBody>
      </p:sp>
      <p:sp>
        <p:nvSpPr>
          <p:cNvPr id="4" name="Slide Image Placeholder 3"/>
          <p:cNvSpPr>
            <a:spLocks noGrp="1" noRot="1" noChangeAspect="1"/>
          </p:cNvSpPr>
          <p:nvPr>
            <p:ph type="sldImg" idx="2"/>
          </p:nvPr>
        </p:nvSpPr>
        <p:spPr>
          <a:xfrm>
            <a:off x="730250" y="685800"/>
            <a:ext cx="5397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B4C0F-4E6A-5242-AF93-FF56E28A3A44}" type="slidenum">
              <a:rPr lang="en-US" smtClean="0"/>
              <a:t>‹#›</a:t>
            </a:fld>
            <a:endParaRPr lang="en-US"/>
          </a:p>
        </p:txBody>
      </p:sp>
    </p:spTree>
    <p:extLst>
      <p:ext uri="{BB962C8B-B14F-4D97-AF65-F5344CB8AC3E}">
        <p14:creationId xmlns:p14="http://schemas.microsoft.com/office/powerpoint/2010/main" val="2712595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 will only point out that professional translators produce much less than 1% of all the words translated in the world. </a:t>
            </a:r>
          </a:p>
        </p:txBody>
      </p:sp>
      <p:sp>
        <p:nvSpPr>
          <p:cNvPr id="4" name="Slide Number Placeholder 3"/>
          <p:cNvSpPr>
            <a:spLocks noGrp="1"/>
          </p:cNvSpPr>
          <p:nvPr>
            <p:ph type="sldNum" sz="quarter" idx="5"/>
          </p:nvPr>
        </p:nvSpPr>
        <p:spPr/>
        <p:txBody>
          <a:bodyPr/>
          <a:lstStyle/>
          <a:p>
            <a:fld id="{D3AB4C0F-4E6A-5242-AF93-FF56E28A3A44}" type="slidenum">
              <a:rPr lang="en-US" smtClean="0"/>
              <a:t>2</a:t>
            </a:fld>
            <a:endParaRPr lang="en-US"/>
          </a:p>
        </p:txBody>
      </p:sp>
    </p:spTree>
    <p:extLst>
      <p:ext uri="{BB962C8B-B14F-4D97-AF65-F5344CB8AC3E}">
        <p14:creationId xmlns:p14="http://schemas.microsoft.com/office/powerpoint/2010/main" val="176963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72574-AD62-9DB1-FA53-CE8F9C97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94A6B-F919-FCE9-A8C2-1D215A4DF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103FA-C207-E37F-8706-71CADE516CCD}"/>
              </a:ext>
            </a:extLst>
          </p:cNvPr>
          <p:cNvSpPr>
            <a:spLocks noGrp="1"/>
          </p:cNvSpPr>
          <p:nvPr>
            <p:ph type="body" idx="1"/>
          </p:nvPr>
        </p:nvSpPr>
        <p:spPr/>
        <p:txBody>
          <a:bodyPr/>
          <a:lstStyle/>
          <a:p>
            <a:r>
              <a:rPr lang="en-US"/>
              <a:t>Here I will only point out that professional translators produce much less than 1% of all the words translated in the world. </a:t>
            </a:r>
          </a:p>
        </p:txBody>
      </p:sp>
      <p:sp>
        <p:nvSpPr>
          <p:cNvPr id="4" name="Slide Number Placeholder 3">
            <a:extLst>
              <a:ext uri="{FF2B5EF4-FFF2-40B4-BE49-F238E27FC236}">
                <a16:creationId xmlns:a16="http://schemas.microsoft.com/office/drawing/2014/main" id="{8D3565CD-BD3C-C792-0EF3-7B908AD65876}"/>
              </a:ext>
            </a:extLst>
          </p:cNvPr>
          <p:cNvSpPr>
            <a:spLocks noGrp="1"/>
          </p:cNvSpPr>
          <p:nvPr>
            <p:ph type="sldNum" sz="quarter" idx="5"/>
          </p:nvPr>
        </p:nvSpPr>
        <p:spPr/>
        <p:txBody>
          <a:bodyPr/>
          <a:lstStyle/>
          <a:p>
            <a:fld id="{D3AB4C0F-4E6A-5242-AF93-FF56E28A3A44}" type="slidenum">
              <a:rPr lang="en-US" smtClean="0"/>
              <a:t>3</a:t>
            </a:fld>
            <a:endParaRPr lang="en-US"/>
          </a:p>
        </p:txBody>
      </p:sp>
    </p:spTree>
    <p:extLst>
      <p:ext uri="{BB962C8B-B14F-4D97-AF65-F5344CB8AC3E}">
        <p14:creationId xmlns:p14="http://schemas.microsoft.com/office/powerpoint/2010/main" val="363879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E48DA-E00F-70A6-8918-7F3EFCB9A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05121-EF1E-3904-2133-91E11357D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25411-4EC9-1152-740D-01ACD4C5C691}"/>
              </a:ext>
            </a:extLst>
          </p:cNvPr>
          <p:cNvSpPr>
            <a:spLocks noGrp="1"/>
          </p:cNvSpPr>
          <p:nvPr>
            <p:ph type="body" idx="1"/>
          </p:nvPr>
        </p:nvSpPr>
        <p:spPr/>
        <p:txBody>
          <a:bodyPr/>
          <a:lstStyle/>
          <a:p>
            <a:r>
              <a:rPr lang="en-US"/>
              <a:t>Here I will only point out that professional translators produce much less than 1% of all the words translated in the world. </a:t>
            </a:r>
          </a:p>
        </p:txBody>
      </p:sp>
      <p:sp>
        <p:nvSpPr>
          <p:cNvPr id="4" name="Slide Number Placeholder 3">
            <a:extLst>
              <a:ext uri="{FF2B5EF4-FFF2-40B4-BE49-F238E27FC236}">
                <a16:creationId xmlns:a16="http://schemas.microsoft.com/office/drawing/2014/main" id="{538889CA-4E5F-3FB1-6A32-C947CAF7F490}"/>
              </a:ext>
            </a:extLst>
          </p:cNvPr>
          <p:cNvSpPr>
            <a:spLocks noGrp="1"/>
          </p:cNvSpPr>
          <p:nvPr>
            <p:ph type="sldNum" sz="quarter" idx="5"/>
          </p:nvPr>
        </p:nvSpPr>
        <p:spPr/>
        <p:txBody>
          <a:bodyPr/>
          <a:lstStyle/>
          <a:p>
            <a:fld id="{D3AB4C0F-4E6A-5242-AF93-FF56E28A3A44}" type="slidenum">
              <a:rPr lang="en-US" smtClean="0"/>
              <a:t>5</a:t>
            </a:fld>
            <a:endParaRPr lang="en-US"/>
          </a:p>
        </p:txBody>
      </p:sp>
    </p:spTree>
    <p:extLst>
      <p:ext uri="{BB962C8B-B14F-4D97-AF65-F5344CB8AC3E}">
        <p14:creationId xmlns:p14="http://schemas.microsoft.com/office/powerpoint/2010/main" val="28442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FF8-2369-0D5F-0A9E-EF0BC60D0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51B74-529B-CDBE-608E-B66E71535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EB680-6905-D767-9734-DCBAE28A966C}"/>
              </a:ext>
            </a:extLst>
          </p:cNvPr>
          <p:cNvSpPr>
            <a:spLocks noGrp="1"/>
          </p:cNvSpPr>
          <p:nvPr>
            <p:ph type="body" idx="1"/>
          </p:nvPr>
        </p:nvSpPr>
        <p:spPr/>
        <p:txBody>
          <a:bodyPr/>
          <a:lstStyle/>
          <a:p>
            <a:r>
              <a:rPr lang="en-US"/>
              <a:t>Here I will only point out that professional translators produce much less than 1% of all the words translated in the world. </a:t>
            </a:r>
          </a:p>
        </p:txBody>
      </p:sp>
      <p:sp>
        <p:nvSpPr>
          <p:cNvPr id="4" name="Slide Number Placeholder 3">
            <a:extLst>
              <a:ext uri="{FF2B5EF4-FFF2-40B4-BE49-F238E27FC236}">
                <a16:creationId xmlns:a16="http://schemas.microsoft.com/office/drawing/2014/main" id="{80C9C773-18A9-4378-3B99-CDD0847751BE}"/>
              </a:ext>
            </a:extLst>
          </p:cNvPr>
          <p:cNvSpPr>
            <a:spLocks noGrp="1"/>
          </p:cNvSpPr>
          <p:nvPr>
            <p:ph type="sldNum" sz="quarter" idx="5"/>
          </p:nvPr>
        </p:nvSpPr>
        <p:spPr/>
        <p:txBody>
          <a:bodyPr/>
          <a:lstStyle/>
          <a:p>
            <a:fld id="{D3AB4C0F-4E6A-5242-AF93-FF56E28A3A44}" type="slidenum">
              <a:rPr lang="en-US" smtClean="0"/>
              <a:t>17</a:t>
            </a:fld>
            <a:endParaRPr lang="en-US"/>
          </a:p>
        </p:txBody>
      </p:sp>
    </p:spTree>
    <p:extLst>
      <p:ext uri="{BB962C8B-B14F-4D97-AF65-F5344CB8AC3E}">
        <p14:creationId xmlns:p14="http://schemas.microsoft.com/office/powerpoint/2010/main" val="388618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A633F-40A9-56D6-27D6-0774542FD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5A619-ED05-A691-7B10-0EEED8E33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24709-53BF-473B-37E7-DB13D0D29E03}"/>
              </a:ext>
            </a:extLst>
          </p:cNvPr>
          <p:cNvSpPr>
            <a:spLocks noGrp="1"/>
          </p:cNvSpPr>
          <p:nvPr>
            <p:ph type="body" idx="1"/>
          </p:nvPr>
        </p:nvSpPr>
        <p:spPr/>
        <p:txBody>
          <a:bodyPr/>
          <a:lstStyle/>
          <a:p>
            <a:r>
              <a:rPr lang="en-US"/>
              <a:t>Here I will only point out that professional translators produce much less than 1% of all the words translated in the world. </a:t>
            </a:r>
          </a:p>
        </p:txBody>
      </p:sp>
      <p:sp>
        <p:nvSpPr>
          <p:cNvPr id="4" name="Slide Number Placeholder 3">
            <a:extLst>
              <a:ext uri="{FF2B5EF4-FFF2-40B4-BE49-F238E27FC236}">
                <a16:creationId xmlns:a16="http://schemas.microsoft.com/office/drawing/2014/main" id="{AFC91AC2-14B9-4717-1E59-EF550D5C1956}"/>
              </a:ext>
            </a:extLst>
          </p:cNvPr>
          <p:cNvSpPr>
            <a:spLocks noGrp="1"/>
          </p:cNvSpPr>
          <p:nvPr>
            <p:ph type="sldNum" sz="quarter" idx="5"/>
          </p:nvPr>
        </p:nvSpPr>
        <p:spPr/>
        <p:txBody>
          <a:bodyPr/>
          <a:lstStyle/>
          <a:p>
            <a:fld id="{D3AB4C0F-4E6A-5242-AF93-FF56E28A3A44}" type="slidenum">
              <a:rPr lang="en-US" smtClean="0"/>
              <a:t>25</a:t>
            </a:fld>
            <a:endParaRPr lang="en-US"/>
          </a:p>
        </p:txBody>
      </p:sp>
    </p:spTree>
    <p:extLst>
      <p:ext uri="{BB962C8B-B14F-4D97-AF65-F5344CB8AC3E}">
        <p14:creationId xmlns:p14="http://schemas.microsoft.com/office/powerpoint/2010/main" val="14133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B364CB-3651-5340-9AC4-A0166C729C82}" type="slidenum">
              <a:rPr lang="en-GB"/>
              <a:pPr>
                <a:defRPr/>
              </a:pPr>
              <a:t>26</a:t>
            </a:fld>
            <a:endParaRPr lang="en-GB"/>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p:txBody>
          <a:bodyPr/>
          <a:lstStyle/>
          <a:p>
            <a:pPr>
              <a:defRPr/>
            </a:pPr>
            <a:endParaRPr lang="es-E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D3AB4C0F-4E6A-5242-AF93-FF56E28A3A44}" type="slidenum">
              <a:rPr lang="en-US" smtClean="0"/>
              <a:t>28</a:t>
            </a:fld>
            <a:endParaRPr lang="en-US"/>
          </a:p>
        </p:txBody>
      </p:sp>
    </p:spTree>
    <p:extLst>
      <p:ext uri="{BB962C8B-B14F-4D97-AF65-F5344CB8AC3E}">
        <p14:creationId xmlns:p14="http://schemas.microsoft.com/office/powerpoint/2010/main" val="252211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AFDBD-881A-3F5A-06FE-895A8917E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C4093-12E1-8E8B-21E0-56C3A0306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EA8F2-FAFE-3440-531E-F7502BA278FC}"/>
              </a:ext>
            </a:extLst>
          </p:cNvPr>
          <p:cNvSpPr>
            <a:spLocks noGrp="1"/>
          </p:cNvSpPr>
          <p:nvPr>
            <p:ph type="body" idx="1"/>
          </p:nvPr>
        </p:nvSpPr>
        <p:spPr/>
        <p:txBody>
          <a:bodyPr/>
          <a:lstStyle/>
          <a:p>
            <a:endParaRPr lang="en-ES" dirty="0"/>
          </a:p>
        </p:txBody>
      </p:sp>
      <p:sp>
        <p:nvSpPr>
          <p:cNvPr id="4" name="Slide Number Placeholder 3">
            <a:extLst>
              <a:ext uri="{FF2B5EF4-FFF2-40B4-BE49-F238E27FC236}">
                <a16:creationId xmlns:a16="http://schemas.microsoft.com/office/drawing/2014/main" id="{6981136E-6377-8AF1-AAC2-89ACD2965B93}"/>
              </a:ext>
            </a:extLst>
          </p:cNvPr>
          <p:cNvSpPr>
            <a:spLocks noGrp="1"/>
          </p:cNvSpPr>
          <p:nvPr>
            <p:ph type="sldNum" sz="quarter" idx="5"/>
          </p:nvPr>
        </p:nvSpPr>
        <p:spPr/>
        <p:txBody>
          <a:bodyPr/>
          <a:lstStyle/>
          <a:p>
            <a:fld id="{D3AB4C0F-4E6A-5242-AF93-FF56E28A3A44}" type="slidenum">
              <a:rPr lang="en-US" smtClean="0"/>
              <a:t>29</a:t>
            </a:fld>
            <a:endParaRPr lang="en-US"/>
          </a:p>
        </p:txBody>
      </p:sp>
    </p:spTree>
    <p:extLst>
      <p:ext uri="{BB962C8B-B14F-4D97-AF65-F5344CB8AC3E}">
        <p14:creationId xmlns:p14="http://schemas.microsoft.com/office/powerpoint/2010/main" val="189635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D3AB4C0F-4E6A-5242-AF93-FF56E28A3A44}" type="slidenum">
              <a:rPr lang="en-US" smtClean="0"/>
              <a:t>30</a:t>
            </a:fld>
            <a:endParaRPr lang="en-US"/>
          </a:p>
        </p:txBody>
      </p:sp>
    </p:spTree>
    <p:extLst>
      <p:ext uri="{BB962C8B-B14F-4D97-AF65-F5344CB8AC3E}">
        <p14:creationId xmlns:p14="http://schemas.microsoft.com/office/powerpoint/2010/main" val="1411155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5127" y="4546600"/>
            <a:ext cx="5895087" cy="4597400"/>
          </a:xfrm>
          <a:prstGeom prst="rect">
            <a:avLst/>
          </a:prstGeom>
        </p:spPr>
      </p:pic>
      <p:pic>
        <p:nvPicPr>
          <p:cNvPr id="31" name="Picture 2" descr="UOM-Pos3D_S_s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939" y="6126474"/>
            <a:ext cx="2104573" cy="2405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hasCustomPrompt="1"/>
          </p:nvPr>
        </p:nvSpPr>
        <p:spPr>
          <a:xfrm>
            <a:off x="693776" y="1547664"/>
            <a:ext cx="13076448" cy="2808312"/>
          </a:xfrm>
          <a:prstGeom prst="rect">
            <a:avLst/>
          </a:prstGeom>
        </p:spPr>
        <p:txBody>
          <a:bodyPr vert="horz" lIns="0" tIns="0" rIns="162503" bIns="81252" anchor="t" anchorCtr="0">
            <a:normAutofit/>
          </a:bodyPr>
          <a:lstStyle>
            <a:lvl1pPr marL="31890" indent="0" algn="l">
              <a:spcBef>
                <a:spcPts val="0"/>
              </a:spcBef>
              <a:buNone/>
              <a:defRPr sz="2835" b="0" i="0" baseline="0">
                <a:solidFill>
                  <a:srgbClr val="003366"/>
                </a:solidFill>
                <a:latin typeface="Univers LT Std 55"/>
                <a:cs typeface="Univers LT Std 55"/>
              </a:defRPr>
            </a:lvl1pPr>
            <a:lvl2pPr marL="719731" indent="0">
              <a:buNone/>
              <a:defRPr sz="3189" b="1"/>
            </a:lvl2pPr>
            <a:lvl3pPr marL="1439463" indent="0">
              <a:buNone/>
              <a:defRPr sz="2835" b="1"/>
            </a:lvl3pPr>
            <a:lvl4pPr marL="2159195" indent="0">
              <a:buNone/>
              <a:defRPr sz="2480" b="1"/>
            </a:lvl4pPr>
            <a:lvl5pPr marL="2878925" indent="0">
              <a:buNone/>
              <a:defRPr sz="2480" b="1"/>
            </a:lvl5pPr>
            <a:lvl6pPr marL="3598657" indent="0">
              <a:buNone/>
              <a:defRPr sz="2480" b="1"/>
            </a:lvl6pPr>
            <a:lvl7pPr marL="4318389" indent="0">
              <a:buNone/>
              <a:defRPr sz="2480" b="1"/>
            </a:lvl7pPr>
            <a:lvl8pPr marL="5038119" indent="0">
              <a:buNone/>
              <a:defRPr sz="2480" b="1"/>
            </a:lvl8pPr>
            <a:lvl9pPr marL="5757851" indent="0">
              <a:buNone/>
              <a:defRPr sz="2480" b="1"/>
            </a:lvl9pPr>
          </a:lstStyle>
          <a:p>
            <a:pPr lvl="0"/>
            <a:r>
              <a:rPr lang="en-US" dirty="0"/>
              <a:t>Translation knowledge </a:t>
            </a:r>
          </a:p>
        </p:txBody>
      </p:sp>
      <p:sp>
        <p:nvSpPr>
          <p:cNvPr id="7" name="Rectangle 4"/>
          <p:cNvSpPr>
            <a:spLocks/>
          </p:cNvSpPr>
          <p:nvPr userDrawn="1"/>
        </p:nvSpPr>
        <p:spPr bwMode="auto">
          <a:xfrm>
            <a:off x="693777" y="4499992"/>
            <a:ext cx="1849839" cy="54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67481" bIns="0" anchor="t" anchorCtr="0"/>
          <a:lstStyle/>
          <a:p>
            <a:pPr marL="31890" algn="l"/>
            <a:r>
              <a:rPr lang="en-US" sz="2835" dirty="0">
                <a:solidFill>
                  <a:srgbClr val="003366"/>
                </a:solidFill>
                <a:latin typeface="Univers LT Std 55"/>
                <a:ea typeface="ＭＳ Ｐゴシック" charset="0"/>
                <a:cs typeface="Univers LT Std 55"/>
                <a:sym typeface="Georgia" charset="0"/>
              </a:rPr>
              <a:t>Presenter:</a:t>
            </a:r>
          </a:p>
        </p:txBody>
      </p:sp>
      <p:sp>
        <p:nvSpPr>
          <p:cNvPr id="11" name="Text Placeholder 2"/>
          <p:cNvSpPr>
            <a:spLocks noGrp="1"/>
          </p:cNvSpPr>
          <p:nvPr>
            <p:ph type="body" sz="quarter" idx="10" hasCustomPrompt="1"/>
          </p:nvPr>
        </p:nvSpPr>
        <p:spPr>
          <a:xfrm>
            <a:off x="2543617" y="4535050"/>
            <a:ext cx="5996030" cy="541006"/>
          </a:xfrm>
          <a:prstGeom prst="rect">
            <a:avLst/>
          </a:prstGeom>
        </p:spPr>
        <p:txBody>
          <a:bodyPr vert="horz" lIns="0" tIns="0" rIns="91413" bIns="0"/>
          <a:lstStyle>
            <a:lvl1pPr algn="l">
              <a:defRPr sz="2657" baseline="0">
                <a:solidFill>
                  <a:schemeClr val="bg2">
                    <a:lumMod val="60000"/>
                    <a:lumOff val="40000"/>
                  </a:schemeClr>
                </a:solidFill>
                <a:latin typeface="Univers LT Std 55 Roman"/>
              </a:defRPr>
            </a:lvl1pPr>
          </a:lstStyle>
          <a:p>
            <a:pPr lvl="0"/>
            <a:r>
              <a:rPr lang="en-AU" dirty="0"/>
              <a:t>ANTNHONY PYM</a:t>
            </a:r>
          </a:p>
        </p:txBody>
      </p:sp>
    </p:spTree>
    <p:extLst>
      <p:ext uri="{BB962C8B-B14F-4D97-AF65-F5344CB8AC3E}">
        <p14:creationId xmlns:p14="http://schemas.microsoft.com/office/powerpoint/2010/main" val="42917558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with_presenter">
    <p:spTree>
      <p:nvGrpSpPr>
        <p:cNvPr id="1" name=""/>
        <p:cNvGrpSpPr/>
        <p:nvPr/>
      </p:nvGrpSpPr>
      <p:grpSpPr>
        <a:xfrm>
          <a:off x="0" y="0"/>
          <a:ext cx="0" cy="0"/>
          <a:chOff x="0" y="0"/>
          <a:chExt cx="0" cy="0"/>
        </a:xfrm>
      </p:grpSpPr>
      <p:sp>
        <p:nvSpPr>
          <p:cNvPr id="10" name="Content Placeholder 2"/>
          <p:cNvSpPr>
            <a:spLocks noGrp="1"/>
          </p:cNvSpPr>
          <p:nvPr>
            <p:ph idx="1"/>
          </p:nvPr>
        </p:nvSpPr>
        <p:spPr>
          <a:xfrm>
            <a:off x="720014" y="2267744"/>
            <a:ext cx="7755846" cy="6120680"/>
          </a:xfrm>
          <a:prstGeom prst="rect">
            <a:avLst/>
          </a:prstGeom>
        </p:spPr>
        <p:txBody>
          <a:bodyPr vert="horz" lIns="0" tIns="0" rIns="108000" bIns="45706">
            <a:normAutofit/>
          </a:bodyPr>
          <a:lstStyle>
            <a:lvl1pPr algn="l">
              <a:defRPr sz="2303" b="0" i="0">
                <a:solidFill>
                  <a:srgbClr val="334000"/>
                </a:solidFill>
                <a:latin typeface="Univers LT Std 45 Light"/>
                <a:cs typeface="Univers LT Std 45 Light"/>
              </a:defRPr>
            </a:lvl1pPr>
            <a:lvl2pPr algn="l">
              <a:defRPr sz="2303" b="0" i="0">
                <a:solidFill>
                  <a:srgbClr val="334000"/>
                </a:solidFill>
                <a:latin typeface="Univers LT Std 45 Light"/>
                <a:cs typeface="Univers LT Std 45 Light"/>
              </a:defRPr>
            </a:lvl2pPr>
            <a:lvl3pPr algn="l">
              <a:defRPr sz="2303" b="0" i="0">
                <a:solidFill>
                  <a:srgbClr val="334000"/>
                </a:solidFill>
                <a:latin typeface="Univers LT Std 45 Light"/>
                <a:cs typeface="Univers LT Std 45 Light"/>
              </a:defRPr>
            </a:lvl3pPr>
            <a:lvl4pPr algn="l">
              <a:defRPr sz="2303" b="0" i="0">
                <a:solidFill>
                  <a:srgbClr val="334000"/>
                </a:solidFill>
                <a:latin typeface="Univers LT Std 45 Light"/>
                <a:cs typeface="Univers LT Std 45 Light"/>
              </a:defRPr>
            </a:lvl4pPr>
            <a:lvl5pPr algn="l">
              <a:defRPr sz="2303" b="0" i="0">
                <a:solidFill>
                  <a:srgbClr val="334000"/>
                </a:solidFill>
                <a:latin typeface="Univers LT Std 45 Light"/>
                <a:cs typeface="Univers LT Std 45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bwMode="auto">
          <a:xfrm>
            <a:off x="-518187" y="2123728"/>
            <a:ext cx="6442543"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 Placeholder 2"/>
          <p:cNvSpPr>
            <a:spLocks noGrp="1"/>
          </p:cNvSpPr>
          <p:nvPr>
            <p:ph type="body" idx="11" hasCustomPrompt="1"/>
          </p:nvPr>
        </p:nvSpPr>
        <p:spPr>
          <a:xfrm>
            <a:off x="693776" y="1547664"/>
            <a:ext cx="13012662" cy="648072"/>
          </a:xfrm>
          <a:prstGeom prst="rect">
            <a:avLst/>
          </a:prstGeom>
        </p:spPr>
        <p:txBody>
          <a:bodyPr vert="horz" lIns="0" tIns="0" rIns="162503" bIns="81252" anchor="t" anchorCtr="0">
            <a:normAutofit/>
          </a:bodyPr>
          <a:lstStyle>
            <a:lvl1pPr marL="31890" indent="0" algn="l">
              <a:spcBef>
                <a:spcPts val="0"/>
              </a:spcBef>
              <a:buNone/>
              <a:defRPr sz="2835" b="0" i="0">
                <a:solidFill>
                  <a:schemeClr val="bg1">
                    <a:lumMod val="65000"/>
                  </a:schemeClr>
                </a:solidFill>
                <a:latin typeface="Univers LT Std 55"/>
                <a:cs typeface="Univers LT Std 55"/>
              </a:defRPr>
            </a:lvl1pPr>
            <a:lvl2pPr marL="719731" indent="0">
              <a:buNone/>
              <a:defRPr sz="3189" b="1"/>
            </a:lvl2pPr>
            <a:lvl3pPr marL="1439463" indent="0">
              <a:buNone/>
              <a:defRPr sz="2835" b="1"/>
            </a:lvl3pPr>
            <a:lvl4pPr marL="2159195" indent="0">
              <a:buNone/>
              <a:defRPr sz="2480" b="1"/>
            </a:lvl4pPr>
            <a:lvl5pPr marL="2878925" indent="0">
              <a:buNone/>
              <a:defRPr sz="2480" b="1"/>
            </a:lvl5pPr>
            <a:lvl6pPr marL="3598657" indent="0">
              <a:buNone/>
              <a:defRPr sz="2480" b="1"/>
            </a:lvl6pPr>
            <a:lvl7pPr marL="4318389" indent="0">
              <a:buNone/>
              <a:defRPr sz="2480" b="1"/>
            </a:lvl7pPr>
            <a:lvl8pPr marL="5038119" indent="0">
              <a:buNone/>
              <a:defRPr sz="2480" b="1"/>
            </a:lvl8pPr>
            <a:lvl9pPr marL="5757851" indent="0">
              <a:buNone/>
              <a:defRPr sz="2480" b="1"/>
            </a:lvl9pPr>
          </a:lstStyle>
          <a:p>
            <a:pPr lvl="0"/>
            <a:r>
              <a:rPr lang="en-US" dirty="0"/>
              <a:t>Click to Edit Master Text styles</a:t>
            </a:r>
          </a:p>
        </p:txBody>
      </p:sp>
      <p:sp>
        <p:nvSpPr>
          <p:cNvPr id="14" name="Rectangle 1"/>
          <p:cNvSpPr>
            <a:spLocks/>
          </p:cNvSpPr>
          <p:nvPr userDrawn="1"/>
        </p:nvSpPr>
        <p:spPr bwMode="auto">
          <a:xfrm>
            <a:off x="3" y="8460512"/>
            <a:ext cx="14400212"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717501" algn="l">
              <a:defRPr/>
            </a:pPr>
            <a:r>
              <a:rPr lang="en-US" sz="2435" b="0" i="0" dirty="0">
                <a:solidFill>
                  <a:srgbClr val="FFFFFF"/>
                </a:solidFill>
                <a:effectLst>
                  <a:outerShdw blurRad="38100" dist="38100" dir="2700000" algn="tl">
                    <a:srgbClr val="000000"/>
                  </a:outerShdw>
                </a:effectLst>
                <a:latin typeface="Univers LT Std 55"/>
                <a:ea typeface="ＭＳ Ｐゴシック" charset="0"/>
                <a:cs typeface="Univers LT Std 55"/>
              </a:rPr>
              <a:t>SUBTITLES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5127" y="4546600"/>
            <a:ext cx="5895087" cy="4597400"/>
          </a:xfrm>
          <a:prstGeom prst="rect">
            <a:avLst/>
          </a:prstGeom>
        </p:spPr>
      </p:pic>
      <p:sp>
        <p:nvSpPr>
          <p:cNvPr id="18" name="Title 1"/>
          <p:cNvSpPr>
            <a:spLocks noGrp="1"/>
          </p:cNvSpPr>
          <p:nvPr>
            <p:ph type="title"/>
          </p:nvPr>
        </p:nvSpPr>
        <p:spPr>
          <a:xfrm>
            <a:off x="693778" y="323531"/>
            <a:ext cx="10524945" cy="1200133"/>
          </a:xfrm>
          <a:prstGeom prst="rect">
            <a:avLst/>
          </a:prstGeom>
        </p:spPr>
        <p:txBody>
          <a:bodyPr vert="horz" lIns="0" tIns="45706" rIns="91409" bIns="45706">
            <a:normAutofit/>
          </a:bodyPr>
          <a:lstStyle>
            <a:lvl1pPr algn="l">
              <a:defRPr sz="3720" b="0" i="0">
                <a:solidFill>
                  <a:schemeClr val="bg1"/>
                </a:solidFill>
                <a:latin typeface="Univers LT Std 55"/>
                <a:cs typeface="Univers LT Std 55"/>
              </a:defRPr>
            </a:lvl1pPr>
          </a:lstStyle>
          <a:p>
            <a:r>
              <a:rPr lang="en-US" dirty="0"/>
              <a:t>Click to edit Master title style</a:t>
            </a:r>
          </a:p>
        </p:txBody>
      </p:sp>
    </p:spTree>
    <p:extLst>
      <p:ext uri="{BB962C8B-B14F-4D97-AF65-F5344CB8AC3E}">
        <p14:creationId xmlns:p14="http://schemas.microsoft.com/office/powerpoint/2010/main" val="1078560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720014" y="2267744"/>
            <a:ext cx="12986425" cy="6120680"/>
          </a:xfrm>
          <a:prstGeom prst="rect">
            <a:avLst/>
          </a:prstGeom>
        </p:spPr>
        <p:txBody>
          <a:bodyPr vert="horz" lIns="0" tIns="0" rIns="108000" bIns="45706">
            <a:normAutofit/>
          </a:bodyPr>
          <a:lstStyle>
            <a:lvl1pPr algn="l">
              <a:defRPr sz="2303" b="0" i="0">
                <a:solidFill>
                  <a:srgbClr val="334000"/>
                </a:solidFill>
                <a:latin typeface="Univers LT Std 45 Light"/>
                <a:cs typeface="Univers LT Std 45 Light"/>
              </a:defRPr>
            </a:lvl1pPr>
            <a:lvl2pPr algn="l">
              <a:defRPr sz="2303" b="0" i="0">
                <a:solidFill>
                  <a:srgbClr val="334000"/>
                </a:solidFill>
                <a:latin typeface="Univers LT Std 45 Light"/>
                <a:cs typeface="Univers LT Std 45 Light"/>
              </a:defRPr>
            </a:lvl2pPr>
            <a:lvl3pPr algn="l">
              <a:defRPr sz="2303" b="0" i="0">
                <a:solidFill>
                  <a:srgbClr val="334000"/>
                </a:solidFill>
                <a:latin typeface="Univers LT Std 45 Light"/>
                <a:cs typeface="Univers LT Std 45 Light"/>
              </a:defRPr>
            </a:lvl3pPr>
            <a:lvl4pPr algn="l">
              <a:defRPr sz="2303" b="0" i="0">
                <a:solidFill>
                  <a:srgbClr val="334000"/>
                </a:solidFill>
                <a:latin typeface="Univers LT Std 45 Light"/>
                <a:cs typeface="Univers LT Std 45 Light"/>
              </a:defRPr>
            </a:lvl4pPr>
            <a:lvl5pPr algn="l">
              <a:defRPr sz="2303" b="0" i="0">
                <a:solidFill>
                  <a:srgbClr val="334000"/>
                </a:solidFill>
                <a:latin typeface="Univers LT Std 45 Light"/>
                <a:cs typeface="Univers LT Std 45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bwMode="auto">
          <a:xfrm>
            <a:off x="-518187" y="2123728"/>
            <a:ext cx="6442543"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693776" y="1547664"/>
            <a:ext cx="13012662" cy="648072"/>
          </a:xfrm>
          <a:prstGeom prst="rect">
            <a:avLst/>
          </a:prstGeom>
        </p:spPr>
        <p:txBody>
          <a:bodyPr vert="horz" lIns="0" tIns="0" rIns="162503" bIns="81252" anchor="t" anchorCtr="0">
            <a:normAutofit/>
          </a:bodyPr>
          <a:lstStyle>
            <a:lvl1pPr marL="31890" indent="0" algn="l">
              <a:spcBef>
                <a:spcPts val="0"/>
              </a:spcBef>
              <a:buNone/>
              <a:defRPr sz="2835" b="0" i="0">
                <a:solidFill>
                  <a:schemeClr val="bg1">
                    <a:lumMod val="65000"/>
                  </a:schemeClr>
                </a:solidFill>
                <a:latin typeface="Univers LT Std 55"/>
                <a:cs typeface="Univers LT Std 55"/>
              </a:defRPr>
            </a:lvl1pPr>
            <a:lvl2pPr marL="719731" indent="0">
              <a:buNone/>
              <a:defRPr sz="3189" b="1"/>
            </a:lvl2pPr>
            <a:lvl3pPr marL="1439463" indent="0">
              <a:buNone/>
              <a:defRPr sz="2835" b="1"/>
            </a:lvl3pPr>
            <a:lvl4pPr marL="2159195" indent="0">
              <a:buNone/>
              <a:defRPr sz="2480" b="1"/>
            </a:lvl4pPr>
            <a:lvl5pPr marL="2878925" indent="0">
              <a:buNone/>
              <a:defRPr sz="2480" b="1"/>
            </a:lvl5pPr>
            <a:lvl6pPr marL="3598657" indent="0">
              <a:buNone/>
              <a:defRPr sz="2480" b="1"/>
            </a:lvl6pPr>
            <a:lvl7pPr marL="4318389" indent="0">
              <a:buNone/>
              <a:defRPr sz="2480" b="1"/>
            </a:lvl7pPr>
            <a:lvl8pPr marL="5038119" indent="0">
              <a:buNone/>
              <a:defRPr sz="2480" b="1"/>
            </a:lvl8pPr>
            <a:lvl9pPr marL="5757851" indent="0">
              <a:buNone/>
              <a:defRPr sz="2480" b="1"/>
            </a:lvl9pPr>
          </a:lstStyle>
          <a:p>
            <a:pPr lvl="0"/>
            <a:r>
              <a:rPr lang="en-US" dirty="0"/>
              <a:t>Click to Edit Master Text styles</a:t>
            </a:r>
          </a:p>
        </p:txBody>
      </p:sp>
      <p:sp>
        <p:nvSpPr>
          <p:cNvPr id="23" name="Title 1"/>
          <p:cNvSpPr>
            <a:spLocks noGrp="1"/>
          </p:cNvSpPr>
          <p:nvPr>
            <p:ph type="title"/>
          </p:nvPr>
        </p:nvSpPr>
        <p:spPr>
          <a:xfrm>
            <a:off x="693778" y="323531"/>
            <a:ext cx="10524945" cy="1200133"/>
          </a:xfrm>
          <a:prstGeom prst="rect">
            <a:avLst/>
          </a:prstGeom>
        </p:spPr>
        <p:txBody>
          <a:bodyPr vert="horz" lIns="0" tIns="45706" rIns="91409" bIns="45706">
            <a:normAutofit/>
          </a:bodyPr>
          <a:lstStyle>
            <a:lvl1pPr algn="l">
              <a:defRPr sz="3720" b="0" i="0">
                <a:solidFill>
                  <a:schemeClr val="bg1"/>
                </a:solidFill>
                <a:latin typeface="Univers LT Std 55"/>
                <a:cs typeface="Univers LT Std 55"/>
              </a:defRPr>
            </a:lvl1pPr>
          </a:lstStyle>
          <a:p>
            <a:r>
              <a:rPr lang="en-US" dirty="0"/>
              <a:t>Click to edit Master title style</a:t>
            </a:r>
          </a:p>
        </p:txBody>
      </p:sp>
      <p:sp>
        <p:nvSpPr>
          <p:cNvPr id="24" name="Rectangle 1"/>
          <p:cNvSpPr>
            <a:spLocks/>
          </p:cNvSpPr>
          <p:nvPr userDrawn="1"/>
        </p:nvSpPr>
        <p:spPr bwMode="auto">
          <a:xfrm>
            <a:off x="3" y="8460512"/>
            <a:ext cx="14400212"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717501" algn="l">
              <a:defRPr/>
            </a:pPr>
            <a:endParaRPr lang="en-US" sz="2435" b="0" i="0" dirty="0">
              <a:solidFill>
                <a:srgbClr val="FFFFFF"/>
              </a:solidFill>
              <a:effectLst>
                <a:outerShdw blurRad="38100" dist="38100" dir="2700000" algn="tl">
                  <a:srgbClr val="000000"/>
                </a:outerShdw>
              </a:effectLst>
              <a:latin typeface="Univers LT Std 55"/>
              <a:ea typeface="ＭＳ Ｐゴシック" charset="0"/>
              <a:cs typeface="Univers LT Std 55"/>
            </a:endParaRPr>
          </a:p>
          <a:p>
            <a:pPr marL="717501" algn="l">
              <a:defRPr/>
            </a:pPr>
            <a:endParaRPr lang="en-US" sz="2435" b="0" i="0" dirty="0">
              <a:solidFill>
                <a:srgbClr val="FFFFFF"/>
              </a:solidFill>
              <a:effectLst>
                <a:outerShdw blurRad="38100" dist="38100" dir="2700000" algn="tl">
                  <a:srgbClr val="000000"/>
                </a:outerShdw>
              </a:effectLst>
              <a:latin typeface="Univers LT Std 55"/>
              <a:ea typeface="ＭＳ Ｐゴシック" charset="0"/>
              <a:cs typeface="Univers LT Std 55"/>
            </a:endParaRPr>
          </a:p>
        </p:txBody>
      </p:sp>
    </p:spTree>
    <p:extLst>
      <p:ext uri="{BB962C8B-B14F-4D97-AF65-F5344CB8AC3E}">
        <p14:creationId xmlns:p14="http://schemas.microsoft.com/office/powerpoint/2010/main" val="16536249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720012" y="2267744"/>
            <a:ext cx="12986426" cy="6120680"/>
          </a:xfrm>
          <a:prstGeom prst="rect">
            <a:avLst/>
          </a:prstGeom>
        </p:spPr>
        <p:txBody>
          <a:bodyPr vert="horz" lIns="0" tIns="0" rIns="108000" bIns="45706">
            <a:normAutofit/>
          </a:bodyPr>
          <a:lstStyle>
            <a:lvl1pPr algn="l">
              <a:defRPr sz="2303" b="0" i="0">
                <a:solidFill>
                  <a:srgbClr val="334000"/>
                </a:solidFill>
                <a:latin typeface="Univers LT Std 45 Light"/>
                <a:cs typeface="Univers LT Std 45 Light"/>
              </a:defRPr>
            </a:lvl1pPr>
            <a:lvl2pPr algn="l">
              <a:defRPr sz="2303" b="0" i="0">
                <a:solidFill>
                  <a:srgbClr val="334000"/>
                </a:solidFill>
                <a:latin typeface="Univers LT Std 45 Light"/>
                <a:cs typeface="Univers LT Std 45 Light"/>
              </a:defRPr>
            </a:lvl2pPr>
            <a:lvl3pPr algn="l">
              <a:defRPr sz="2303" b="0" i="0">
                <a:solidFill>
                  <a:srgbClr val="334000"/>
                </a:solidFill>
                <a:latin typeface="Univers LT Std 45 Light"/>
                <a:cs typeface="Univers LT Std 45 Light"/>
              </a:defRPr>
            </a:lvl3pPr>
            <a:lvl4pPr algn="l">
              <a:defRPr sz="2303" b="0" i="0">
                <a:solidFill>
                  <a:srgbClr val="334000"/>
                </a:solidFill>
                <a:latin typeface="Univers LT Std 45 Light"/>
                <a:cs typeface="Univers LT Std 45 Light"/>
              </a:defRPr>
            </a:lvl4pPr>
            <a:lvl5pPr algn="l">
              <a:defRPr sz="2303"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518188" y="2123728"/>
            <a:ext cx="6442543"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693776" y="1547664"/>
            <a:ext cx="13012662" cy="648072"/>
          </a:xfrm>
          <a:prstGeom prst="rect">
            <a:avLst/>
          </a:prstGeom>
        </p:spPr>
        <p:txBody>
          <a:bodyPr vert="horz" lIns="0" tIns="0" rIns="162503" bIns="81252" anchor="t" anchorCtr="0">
            <a:normAutofit/>
          </a:bodyPr>
          <a:lstStyle>
            <a:lvl1pPr marL="31889" indent="0" algn="l">
              <a:spcBef>
                <a:spcPts val="0"/>
              </a:spcBef>
              <a:buNone/>
              <a:defRPr sz="2835" b="0" i="0">
                <a:solidFill>
                  <a:schemeClr val="bg1">
                    <a:lumMod val="65000"/>
                  </a:schemeClr>
                </a:solidFill>
                <a:latin typeface="Univers LT Std 55"/>
                <a:cs typeface="Univers LT Std 55"/>
              </a:defRPr>
            </a:lvl1pPr>
            <a:lvl2pPr marL="719728" indent="0">
              <a:buNone/>
              <a:defRPr sz="3189" b="1"/>
            </a:lvl2pPr>
            <a:lvl3pPr marL="1439456" indent="0">
              <a:buNone/>
              <a:defRPr sz="2835" b="1"/>
            </a:lvl3pPr>
            <a:lvl4pPr marL="2159184" indent="0">
              <a:buNone/>
              <a:defRPr sz="2480" b="1"/>
            </a:lvl4pPr>
            <a:lvl5pPr marL="2878911" indent="0">
              <a:buNone/>
              <a:defRPr sz="2480" b="1"/>
            </a:lvl5pPr>
            <a:lvl6pPr marL="3598640" indent="0">
              <a:buNone/>
              <a:defRPr sz="2480" b="1"/>
            </a:lvl6pPr>
            <a:lvl7pPr marL="4318367" indent="0">
              <a:buNone/>
              <a:defRPr sz="2480" b="1"/>
            </a:lvl7pPr>
            <a:lvl8pPr marL="5038095" indent="0">
              <a:buNone/>
              <a:defRPr sz="2480" b="1"/>
            </a:lvl8pPr>
            <a:lvl9pPr marL="5757823" indent="0">
              <a:buNone/>
              <a:defRPr sz="2480" b="1"/>
            </a:lvl9pPr>
          </a:lstStyle>
          <a:p>
            <a:pPr lvl="0"/>
            <a:r>
              <a:rPr lang="en-US"/>
              <a:t>Click to Edit Master Text styles</a:t>
            </a:r>
          </a:p>
        </p:txBody>
      </p:sp>
      <p:sp>
        <p:nvSpPr>
          <p:cNvPr id="23" name="Title 1"/>
          <p:cNvSpPr>
            <a:spLocks noGrp="1"/>
          </p:cNvSpPr>
          <p:nvPr>
            <p:ph type="title"/>
          </p:nvPr>
        </p:nvSpPr>
        <p:spPr>
          <a:xfrm>
            <a:off x="693777" y="323529"/>
            <a:ext cx="10524946" cy="1200133"/>
          </a:xfrm>
          <a:prstGeom prst="rect">
            <a:avLst/>
          </a:prstGeom>
        </p:spPr>
        <p:txBody>
          <a:bodyPr vert="horz" lIns="0" tIns="45706" rIns="91409" bIns="45706">
            <a:normAutofit/>
          </a:bodyPr>
          <a:lstStyle>
            <a:lvl1pPr algn="l">
              <a:defRPr sz="3720" b="0" i="0">
                <a:solidFill>
                  <a:schemeClr val="bg1"/>
                </a:solidFill>
                <a:latin typeface="Univers LT Std 55"/>
                <a:cs typeface="Univers LT Std 55"/>
              </a:defRPr>
            </a:lvl1pPr>
          </a:lstStyle>
          <a:p>
            <a:r>
              <a:rPr lang="en-US"/>
              <a:t>Click to edit Master title style</a:t>
            </a:r>
          </a:p>
        </p:txBody>
      </p:sp>
      <p:sp>
        <p:nvSpPr>
          <p:cNvPr id="24" name="Rectangle 1"/>
          <p:cNvSpPr>
            <a:spLocks/>
          </p:cNvSpPr>
          <p:nvPr userDrawn="1"/>
        </p:nvSpPr>
        <p:spPr bwMode="auto">
          <a:xfrm>
            <a:off x="1" y="8460512"/>
            <a:ext cx="14400212"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717498" algn="l">
              <a:defRPr/>
            </a:pPr>
            <a:endParaRPr lang="en-US" sz="2436" b="0" i="0">
              <a:solidFill>
                <a:srgbClr val="FFFFFF"/>
              </a:solidFill>
              <a:effectLst>
                <a:outerShdw blurRad="38100" dist="38100" dir="2700000" algn="tl">
                  <a:srgbClr val="000000"/>
                </a:outerShdw>
              </a:effectLst>
              <a:latin typeface="Univers LT Std 55"/>
              <a:ea typeface="ＭＳ Ｐゴシック" charset="0"/>
              <a:cs typeface="Univers LT Std 55"/>
            </a:endParaRPr>
          </a:p>
          <a:p>
            <a:pPr marL="717498" algn="l">
              <a:defRPr/>
            </a:pPr>
            <a:endParaRPr lang="en-US" sz="2436" b="0" i="0">
              <a:solidFill>
                <a:srgbClr val="FFFFFF"/>
              </a:solidFill>
              <a:effectLst>
                <a:outerShdw blurRad="38100" dist="38100" dir="2700000" algn="tl">
                  <a:srgbClr val="000000"/>
                </a:outerShdw>
              </a:effectLst>
              <a:latin typeface="Univers LT Std 55"/>
              <a:ea typeface="ＭＳ Ｐゴシック" charset="0"/>
              <a:cs typeface="Univers LT Std 55"/>
            </a:endParaRPr>
          </a:p>
        </p:txBody>
      </p:sp>
    </p:spTree>
    <p:extLst>
      <p:ext uri="{BB962C8B-B14F-4D97-AF65-F5344CB8AC3E}">
        <p14:creationId xmlns:p14="http://schemas.microsoft.com/office/powerpoint/2010/main" val="504948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Intercultural Studies Group</a:t>
            </a:r>
            <a:endParaRPr lang="en-US" sz="1867" i="1"/>
          </a:p>
        </p:txBody>
      </p:sp>
      <p:sp>
        <p:nvSpPr>
          <p:cNvPr id="6" name="Rectangle 13"/>
          <p:cNvSpPr>
            <a:spLocks noGrp="1" noChangeArrowheads="1"/>
          </p:cNvSpPr>
          <p:nvPr>
            <p:ph type="sldNum" sz="quarter" idx="12"/>
          </p:nvPr>
        </p:nvSpPr>
        <p:spPr>
          <a:ln/>
        </p:spPr>
        <p:txBody>
          <a:bodyPr/>
          <a:lstStyle>
            <a:lvl1pPr>
              <a:defRPr/>
            </a:lvl1pPr>
          </a:lstStyle>
          <a:p>
            <a:pPr>
              <a:defRPr/>
            </a:pPr>
            <a:fld id="{798AA5AB-B7C1-8D4F-8000-7F9D27A1573C}" type="slidenum">
              <a:rPr lang="en-US"/>
              <a:pPr>
                <a:defRPr/>
              </a:pPr>
              <a:t>‹#›</a:t>
            </a:fld>
            <a:endParaRPr lang="en-US"/>
          </a:p>
        </p:txBody>
      </p:sp>
    </p:spTree>
    <p:extLst>
      <p:ext uri="{BB962C8B-B14F-4D97-AF65-F5344CB8AC3E}">
        <p14:creationId xmlns:p14="http://schemas.microsoft.com/office/powerpoint/2010/main" val="212470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3"/>
          <p:cNvSpPr>
            <a:spLocks/>
          </p:cNvSpPr>
          <p:nvPr userDrawn="1"/>
        </p:nvSpPr>
        <p:spPr bwMode="auto">
          <a:xfrm>
            <a:off x="693776" y="1547664"/>
            <a:ext cx="13076448"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33739" tIns="33739" rIns="33739" bIns="33739" anchor="t" anchorCtr="0"/>
          <a:lstStyle/>
          <a:p>
            <a:pPr algn="l">
              <a:lnSpc>
                <a:spcPct val="90000"/>
              </a:lnSpc>
            </a:pPr>
            <a:r>
              <a:rPr lang="en-US" sz="3720" b="0" i="0" kern="1200" dirty="0">
                <a:solidFill>
                  <a:schemeClr val="bg1"/>
                </a:solidFill>
                <a:latin typeface="Univers LT Std 65 Bold"/>
                <a:ea typeface="ＭＳ Ｐゴシック" charset="0"/>
                <a:cs typeface="Univers LT Std 65 Bold"/>
                <a:sym typeface="Sofia Pro Light" charset="0"/>
              </a:rPr>
              <a:t>MASTER OF AGING</a:t>
            </a:r>
          </a:p>
        </p:txBody>
      </p:sp>
      <p:grpSp>
        <p:nvGrpSpPr>
          <p:cNvPr id="16" name="Group 15"/>
          <p:cNvGrpSpPr/>
          <p:nvPr userDrawn="1"/>
        </p:nvGrpSpPr>
        <p:grpSpPr>
          <a:xfrm>
            <a:off x="-16173" y="0"/>
            <a:ext cx="14438616" cy="1494000"/>
            <a:chOff x="-18256" y="0"/>
            <a:chExt cx="16299352" cy="1494000"/>
          </a:xfrm>
        </p:grpSpPr>
        <p:sp>
          <p:nvSpPr>
            <p:cNvPr id="17" name="Rectangle 1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21" name="Group 20"/>
          <p:cNvGrpSpPr/>
          <p:nvPr userDrawn="1"/>
        </p:nvGrpSpPr>
        <p:grpSpPr>
          <a:xfrm>
            <a:off x="-7111522" y="410403"/>
            <a:ext cx="14415988" cy="846667"/>
            <a:chOff x="-8001792" y="395536"/>
            <a:chExt cx="16273808" cy="846667"/>
          </a:xfrm>
        </p:grpSpPr>
        <p:pic>
          <p:nvPicPr>
            <p:cNvPr id="22" name="Picture 21" descr="PPT_Heading_background-bar.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983984" y="395536"/>
              <a:ext cx="16256000" cy="846667"/>
            </a:xfrm>
            <a:prstGeom prst="rect">
              <a:avLst/>
            </a:prstGeom>
          </p:spPr>
        </p:pic>
        <p:cxnSp>
          <p:nvCxnSpPr>
            <p:cNvPr id="23" name="Straight Connector 22"/>
            <p:cNvCxnSpPr/>
            <p:nvPr userDrawn="1"/>
          </p:nvCxnSpPr>
          <p:spPr bwMode="auto">
            <a:xfrm>
              <a:off x="-8001792" y="1098187"/>
              <a:ext cx="14185576" cy="0"/>
            </a:xfrm>
            <a:prstGeom prst="line">
              <a:avLst/>
            </a:prstGeom>
            <a:blipFill dpi="0" rotWithShape="0">
              <a:blip r:embed="rId4"/>
              <a:srcRect/>
              <a:tile tx="0" ty="0" sx="100000" sy="100000" flip="none" algn="tl"/>
            </a:blip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4" name="Rectangle 3"/>
          <p:cNvSpPr>
            <a:spLocks/>
          </p:cNvSpPr>
          <p:nvPr userDrawn="1"/>
        </p:nvSpPr>
        <p:spPr bwMode="auto">
          <a:xfrm>
            <a:off x="693776" y="450115"/>
            <a:ext cx="13076448"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33739" tIns="33739" rIns="33739" bIns="33739" anchor="t" anchorCtr="0"/>
          <a:lstStyle/>
          <a:p>
            <a:pPr algn="l">
              <a:lnSpc>
                <a:spcPct val="90000"/>
              </a:lnSpc>
            </a:pPr>
            <a:endParaRPr lang="en-US" sz="3720" b="0" i="0" kern="1200" dirty="0">
              <a:solidFill>
                <a:schemeClr val="bg1"/>
              </a:solidFill>
              <a:latin typeface="Univers LT Std 65 Bold"/>
              <a:ea typeface="ＭＳ Ｐゴシック" charset="0"/>
              <a:cs typeface="Univers LT Std 65 Bold"/>
              <a:sym typeface="Sofia Pro Light" charset="0"/>
            </a:endParaRPr>
          </a:p>
          <a:p>
            <a:pPr algn="l">
              <a:lnSpc>
                <a:spcPct val="90000"/>
              </a:lnSpc>
            </a:pPr>
            <a:endParaRPr lang="en-US" sz="3720" b="0" i="0" kern="1200" dirty="0">
              <a:solidFill>
                <a:schemeClr val="bg1"/>
              </a:solidFill>
              <a:latin typeface="Univers LT Std 65 Bold"/>
              <a:ea typeface="ＭＳ Ｐゴシック" charset="0"/>
              <a:cs typeface="Univers LT Std 65 Bold"/>
              <a:sym typeface="Sofia Pro Light" charset="0"/>
            </a:endParaRPr>
          </a:p>
        </p:txBody>
      </p:sp>
    </p:spTree>
    <p:extLst>
      <p:ext uri="{BB962C8B-B14F-4D97-AF65-F5344CB8AC3E}">
        <p14:creationId xmlns:p14="http://schemas.microsoft.com/office/powerpoint/2010/main" val="996736456"/>
      </p:ext>
    </p:extLst>
  </p:cSld>
  <p:clrMap bg1="lt1" tx1="dk1" bg2="lt2" tx2="dk2" accent1="accent1" accent2="accent2" accent3="accent3" accent4="accent4" accent5="accent5" accent6="accent6" hlink="hlink" folHlink="folHlink"/>
  <p:sldLayoutIdLst>
    <p:sldLayoutId id="2147483669" r:id="rId1"/>
  </p:sldLayoutIdLst>
  <p:transition/>
  <p:txStyles>
    <p:titleStyle>
      <a:lvl1pPr algn="ctr" rtl="0" eaLnBrk="0" fontAlgn="base" hangingPunct="0">
        <a:spcBef>
          <a:spcPct val="0"/>
        </a:spcBef>
        <a:spcAft>
          <a:spcPct val="0"/>
        </a:spcAft>
        <a:defRPr sz="6731">
          <a:solidFill>
            <a:schemeClr val="tx1"/>
          </a:solidFill>
          <a:latin typeface="+mj-lt"/>
          <a:ea typeface="+mj-ea"/>
          <a:cs typeface="+mj-cs"/>
          <a:sym typeface="Gill Sans" charset="0"/>
        </a:defRPr>
      </a:lvl1pPr>
      <a:lvl2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5pPr>
      <a:lvl6pPr marL="404883"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6pPr>
      <a:lvl7pPr marL="809770"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7pPr>
      <a:lvl8pPr marL="1214653"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8pPr>
      <a:lvl9pPr marL="1619537"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9pPr>
    </p:titleStyle>
    <p:bodyStyle>
      <a:lvl1pPr marL="303663" indent="-303663" algn="ctr" rtl="0" eaLnBrk="0" fontAlgn="base" hangingPunct="0">
        <a:spcBef>
          <a:spcPct val="0"/>
        </a:spcBef>
        <a:spcAft>
          <a:spcPct val="0"/>
        </a:spcAft>
        <a:defRPr sz="2835">
          <a:solidFill>
            <a:schemeClr val="tx1"/>
          </a:solidFill>
          <a:latin typeface="+mn-lt"/>
          <a:ea typeface="+mn-ea"/>
          <a:cs typeface="+mn-cs"/>
          <a:sym typeface="Gill Sans" charset="0"/>
        </a:defRPr>
      </a:lvl1pPr>
      <a:lvl2pPr marL="657937" indent="-253053" algn="ctr" rtl="0" eaLnBrk="0" fontAlgn="base" hangingPunct="0">
        <a:spcBef>
          <a:spcPct val="0"/>
        </a:spcBef>
        <a:spcAft>
          <a:spcPct val="0"/>
        </a:spcAft>
        <a:defRPr sz="2835">
          <a:solidFill>
            <a:schemeClr val="tx1"/>
          </a:solidFill>
          <a:latin typeface="+mn-lt"/>
          <a:ea typeface="+mn-ea"/>
          <a:cs typeface="+mn-cs"/>
          <a:sym typeface="Gill Sans" charset="0"/>
        </a:defRPr>
      </a:lvl2pPr>
      <a:lvl3pPr marL="1012212" indent="-202442" algn="ctr" rtl="0" eaLnBrk="0" fontAlgn="base" hangingPunct="0">
        <a:spcBef>
          <a:spcPct val="0"/>
        </a:spcBef>
        <a:spcAft>
          <a:spcPct val="0"/>
        </a:spcAft>
        <a:defRPr sz="2835">
          <a:solidFill>
            <a:schemeClr val="tx1"/>
          </a:solidFill>
          <a:latin typeface="+mn-lt"/>
          <a:ea typeface="+mn-ea"/>
          <a:cs typeface="+mn-cs"/>
          <a:sym typeface="Gill Sans" charset="0"/>
        </a:defRPr>
      </a:lvl3pPr>
      <a:lvl4pPr marL="1417095" indent="-202442" algn="ctr" rtl="0" eaLnBrk="0" fontAlgn="base" hangingPunct="0">
        <a:spcBef>
          <a:spcPct val="0"/>
        </a:spcBef>
        <a:spcAft>
          <a:spcPct val="0"/>
        </a:spcAft>
        <a:defRPr sz="2835">
          <a:solidFill>
            <a:schemeClr val="tx1"/>
          </a:solidFill>
          <a:latin typeface="+mn-lt"/>
          <a:ea typeface="+mn-ea"/>
          <a:cs typeface="+mn-cs"/>
          <a:sym typeface="Gill Sans" charset="0"/>
        </a:defRPr>
      </a:lvl4pPr>
      <a:lvl5pPr marL="1821979" indent="-202442" algn="ctr" rtl="0" eaLnBrk="0" fontAlgn="base" hangingPunct="0">
        <a:spcBef>
          <a:spcPct val="0"/>
        </a:spcBef>
        <a:spcAft>
          <a:spcPct val="0"/>
        </a:spcAft>
        <a:defRPr sz="2835">
          <a:solidFill>
            <a:schemeClr val="tx1"/>
          </a:solidFill>
          <a:latin typeface="+mn-lt"/>
          <a:ea typeface="+mn-ea"/>
          <a:cs typeface="+mn-cs"/>
          <a:sym typeface="Gill Sans" charset="0"/>
        </a:defRPr>
      </a:lvl5pPr>
      <a:lvl6pPr marL="404883" algn="ctr" rtl="0" fontAlgn="base">
        <a:spcBef>
          <a:spcPct val="0"/>
        </a:spcBef>
        <a:spcAft>
          <a:spcPct val="0"/>
        </a:spcAft>
        <a:defRPr sz="2835">
          <a:solidFill>
            <a:schemeClr val="tx1"/>
          </a:solidFill>
          <a:latin typeface="+mn-lt"/>
          <a:ea typeface="+mn-ea"/>
          <a:cs typeface="+mn-cs"/>
          <a:sym typeface="Gill Sans" charset="0"/>
        </a:defRPr>
      </a:lvl6pPr>
      <a:lvl7pPr marL="809770" algn="ctr" rtl="0" fontAlgn="base">
        <a:spcBef>
          <a:spcPct val="0"/>
        </a:spcBef>
        <a:spcAft>
          <a:spcPct val="0"/>
        </a:spcAft>
        <a:defRPr sz="2835">
          <a:solidFill>
            <a:schemeClr val="tx1"/>
          </a:solidFill>
          <a:latin typeface="+mn-lt"/>
          <a:ea typeface="+mn-ea"/>
          <a:cs typeface="+mn-cs"/>
          <a:sym typeface="Gill Sans" charset="0"/>
        </a:defRPr>
      </a:lvl7pPr>
      <a:lvl8pPr marL="1214653" algn="ctr" rtl="0" fontAlgn="base">
        <a:spcBef>
          <a:spcPct val="0"/>
        </a:spcBef>
        <a:spcAft>
          <a:spcPct val="0"/>
        </a:spcAft>
        <a:defRPr sz="2835">
          <a:solidFill>
            <a:schemeClr val="tx1"/>
          </a:solidFill>
          <a:latin typeface="+mn-lt"/>
          <a:ea typeface="+mn-ea"/>
          <a:cs typeface="+mn-cs"/>
          <a:sym typeface="Gill Sans" charset="0"/>
        </a:defRPr>
      </a:lvl8pPr>
      <a:lvl9pPr marL="1619537" algn="ctr" rtl="0" fontAlgn="base">
        <a:spcBef>
          <a:spcPct val="0"/>
        </a:spcBef>
        <a:spcAft>
          <a:spcPct val="0"/>
        </a:spcAft>
        <a:defRPr sz="2835">
          <a:solidFill>
            <a:schemeClr val="tx1"/>
          </a:solidFill>
          <a:latin typeface="+mn-lt"/>
          <a:ea typeface="+mn-ea"/>
          <a:cs typeface="+mn-cs"/>
          <a:sym typeface="Gill Sans" charset="0"/>
        </a:defRPr>
      </a:lvl9pPr>
    </p:bodyStyle>
    <p:otherStyle>
      <a:defPPr>
        <a:defRPr lang="en-US"/>
      </a:defPPr>
      <a:lvl1pPr marL="0" algn="l" defTabSz="404883" rtl="0" eaLnBrk="1" latinLnBrk="0" hangingPunct="1">
        <a:defRPr sz="1593" kern="1200">
          <a:solidFill>
            <a:schemeClr val="tx1"/>
          </a:solidFill>
          <a:latin typeface="+mn-lt"/>
          <a:ea typeface="+mn-ea"/>
          <a:cs typeface="+mn-cs"/>
        </a:defRPr>
      </a:lvl1pPr>
      <a:lvl2pPr marL="404883" algn="l" defTabSz="404883" rtl="0" eaLnBrk="1" latinLnBrk="0" hangingPunct="1">
        <a:defRPr sz="1593" kern="1200">
          <a:solidFill>
            <a:schemeClr val="tx1"/>
          </a:solidFill>
          <a:latin typeface="+mn-lt"/>
          <a:ea typeface="+mn-ea"/>
          <a:cs typeface="+mn-cs"/>
        </a:defRPr>
      </a:lvl2pPr>
      <a:lvl3pPr marL="809770" algn="l" defTabSz="404883" rtl="0" eaLnBrk="1" latinLnBrk="0" hangingPunct="1">
        <a:defRPr sz="1593" kern="1200">
          <a:solidFill>
            <a:schemeClr val="tx1"/>
          </a:solidFill>
          <a:latin typeface="+mn-lt"/>
          <a:ea typeface="+mn-ea"/>
          <a:cs typeface="+mn-cs"/>
        </a:defRPr>
      </a:lvl3pPr>
      <a:lvl4pPr marL="1214653" algn="l" defTabSz="404883" rtl="0" eaLnBrk="1" latinLnBrk="0" hangingPunct="1">
        <a:defRPr sz="1593" kern="1200">
          <a:solidFill>
            <a:schemeClr val="tx1"/>
          </a:solidFill>
          <a:latin typeface="+mn-lt"/>
          <a:ea typeface="+mn-ea"/>
          <a:cs typeface="+mn-cs"/>
        </a:defRPr>
      </a:lvl4pPr>
      <a:lvl5pPr marL="1619537" algn="l" defTabSz="404883" rtl="0" eaLnBrk="1" latinLnBrk="0" hangingPunct="1">
        <a:defRPr sz="1593" kern="1200">
          <a:solidFill>
            <a:schemeClr val="tx1"/>
          </a:solidFill>
          <a:latin typeface="+mn-lt"/>
          <a:ea typeface="+mn-ea"/>
          <a:cs typeface="+mn-cs"/>
        </a:defRPr>
      </a:lvl5pPr>
      <a:lvl6pPr marL="2024421" algn="l" defTabSz="404883" rtl="0" eaLnBrk="1" latinLnBrk="0" hangingPunct="1">
        <a:defRPr sz="1593" kern="1200">
          <a:solidFill>
            <a:schemeClr val="tx1"/>
          </a:solidFill>
          <a:latin typeface="+mn-lt"/>
          <a:ea typeface="+mn-ea"/>
          <a:cs typeface="+mn-cs"/>
        </a:defRPr>
      </a:lvl6pPr>
      <a:lvl7pPr marL="2429305" algn="l" defTabSz="404883" rtl="0" eaLnBrk="1" latinLnBrk="0" hangingPunct="1">
        <a:defRPr sz="1593" kern="1200">
          <a:solidFill>
            <a:schemeClr val="tx1"/>
          </a:solidFill>
          <a:latin typeface="+mn-lt"/>
          <a:ea typeface="+mn-ea"/>
          <a:cs typeface="+mn-cs"/>
        </a:defRPr>
      </a:lvl7pPr>
      <a:lvl8pPr marL="2834190" algn="l" defTabSz="404883" rtl="0" eaLnBrk="1" latinLnBrk="0" hangingPunct="1">
        <a:defRPr sz="1593" kern="1200">
          <a:solidFill>
            <a:schemeClr val="tx1"/>
          </a:solidFill>
          <a:latin typeface="+mn-lt"/>
          <a:ea typeface="+mn-ea"/>
          <a:cs typeface="+mn-cs"/>
        </a:defRPr>
      </a:lvl8pPr>
      <a:lvl9pPr marL="3239074" algn="l" defTabSz="404883" rtl="0" eaLnBrk="1" latinLnBrk="0" hangingPunct="1">
        <a:defRPr sz="15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6173" y="0"/>
            <a:ext cx="14438616" cy="1494000"/>
            <a:chOff x="-18256" y="0"/>
            <a:chExt cx="16299352" cy="1494000"/>
          </a:xfrm>
        </p:grpSpPr>
        <p:sp>
          <p:nvSpPr>
            <p:cNvPr id="7" name="Rectangle 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979" rtl="0" eaLnBrk="1" fontAlgn="base" latinLnBrk="0" hangingPunct="1">
                <a:lnSpc>
                  <a:spcPct val="100000"/>
                </a:lnSpc>
                <a:spcBef>
                  <a:spcPct val="0"/>
                </a:spcBef>
                <a:spcAft>
                  <a:spcPct val="0"/>
                </a:spcAft>
                <a:buClrTx/>
                <a:buSzTx/>
                <a:buFontTx/>
                <a:buNone/>
                <a:tabLst/>
              </a:pPr>
              <a:endParaRPr kumimoji="0" lang="en-US" sz="3189"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943843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p:txStyles>
    <p:titleStyle>
      <a:lvl1pPr algn="ctr" rtl="0" eaLnBrk="0" fontAlgn="base" hangingPunct="0">
        <a:spcBef>
          <a:spcPct val="0"/>
        </a:spcBef>
        <a:spcAft>
          <a:spcPct val="0"/>
        </a:spcAft>
        <a:defRPr sz="6731">
          <a:solidFill>
            <a:schemeClr val="tx1"/>
          </a:solidFill>
          <a:latin typeface="+mj-lt"/>
          <a:ea typeface="+mj-ea"/>
          <a:cs typeface="+mj-cs"/>
          <a:sym typeface="Gill Sans" charset="0"/>
        </a:defRPr>
      </a:lvl1pPr>
      <a:lvl2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5pPr>
      <a:lvl6pPr marL="404867"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6pPr>
      <a:lvl7pPr marL="809735"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7pPr>
      <a:lvl8pPr marL="1214599"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8pPr>
      <a:lvl9pPr marL="1619466" algn="ctr" rtl="0" fontAlgn="base">
        <a:spcBef>
          <a:spcPct val="0"/>
        </a:spcBef>
        <a:spcAft>
          <a:spcPct val="0"/>
        </a:spcAft>
        <a:defRPr sz="6731">
          <a:solidFill>
            <a:schemeClr val="tx1"/>
          </a:solidFill>
          <a:latin typeface="Gill Sans" charset="0"/>
          <a:ea typeface="ヒラギノ角ゴ ProN W3" charset="0"/>
          <a:cs typeface="ヒラギノ角ゴ ProN W3" charset="0"/>
          <a:sym typeface="Gill Sans" charset="0"/>
        </a:defRPr>
      </a:lvl9pPr>
    </p:titleStyle>
    <p:bodyStyle>
      <a:lvl1pPr marL="303650" indent="-303650" algn="ctr" rtl="0" eaLnBrk="0" fontAlgn="base" hangingPunct="0">
        <a:spcBef>
          <a:spcPct val="0"/>
        </a:spcBef>
        <a:spcAft>
          <a:spcPct val="0"/>
        </a:spcAft>
        <a:defRPr sz="2835">
          <a:solidFill>
            <a:schemeClr val="tx1"/>
          </a:solidFill>
          <a:latin typeface="+mn-lt"/>
          <a:ea typeface="+mn-ea"/>
          <a:cs typeface="+mn-cs"/>
          <a:sym typeface="Gill Sans" charset="0"/>
        </a:defRPr>
      </a:lvl1pPr>
      <a:lvl2pPr marL="657910" indent="-253039" algn="ctr" rtl="0" eaLnBrk="0" fontAlgn="base" hangingPunct="0">
        <a:spcBef>
          <a:spcPct val="0"/>
        </a:spcBef>
        <a:spcAft>
          <a:spcPct val="0"/>
        </a:spcAft>
        <a:defRPr sz="2835">
          <a:solidFill>
            <a:schemeClr val="tx1"/>
          </a:solidFill>
          <a:latin typeface="+mn-lt"/>
          <a:ea typeface="+mn-ea"/>
          <a:cs typeface="+mn-cs"/>
          <a:sym typeface="Gill Sans" charset="0"/>
        </a:defRPr>
      </a:lvl2pPr>
      <a:lvl3pPr marL="1012168" indent="-202433" algn="ctr" rtl="0" eaLnBrk="0" fontAlgn="base" hangingPunct="0">
        <a:spcBef>
          <a:spcPct val="0"/>
        </a:spcBef>
        <a:spcAft>
          <a:spcPct val="0"/>
        </a:spcAft>
        <a:defRPr sz="2835">
          <a:solidFill>
            <a:schemeClr val="tx1"/>
          </a:solidFill>
          <a:latin typeface="+mn-lt"/>
          <a:ea typeface="+mn-ea"/>
          <a:cs typeface="+mn-cs"/>
          <a:sym typeface="Gill Sans" charset="0"/>
        </a:defRPr>
      </a:lvl3pPr>
      <a:lvl4pPr marL="1417034" indent="-202433" algn="ctr" rtl="0" eaLnBrk="0" fontAlgn="base" hangingPunct="0">
        <a:spcBef>
          <a:spcPct val="0"/>
        </a:spcBef>
        <a:spcAft>
          <a:spcPct val="0"/>
        </a:spcAft>
        <a:defRPr sz="2835">
          <a:solidFill>
            <a:schemeClr val="tx1"/>
          </a:solidFill>
          <a:latin typeface="+mn-lt"/>
          <a:ea typeface="+mn-ea"/>
          <a:cs typeface="+mn-cs"/>
          <a:sym typeface="Gill Sans" charset="0"/>
        </a:defRPr>
      </a:lvl4pPr>
      <a:lvl5pPr marL="1821900" indent="-202433" algn="ctr" rtl="0" eaLnBrk="0" fontAlgn="base" hangingPunct="0">
        <a:spcBef>
          <a:spcPct val="0"/>
        </a:spcBef>
        <a:spcAft>
          <a:spcPct val="0"/>
        </a:spcAft>
        <a:defRPr sz="2835">
          <a:solidFill>
            <a:schemeClr val="tx1"/>
          </a:solidFill>
          <a:latin typeface="+mn-lt"/>
          <a:ea typeface="+mn-ea"/>
          <a:cs typeface="+mn-cs"/>
          <a:sym typeface="Gill Sans" charset="0"/>
        </a:defRPr>
      </a:lvl5pPr>
      <a:lvl6pPr marL="404867" algn="ctr" rtl="0" fontAlgn="base">
        <a:spcBef>
          <a:spcPct val="0"/>
        </a:spcBef>
        <a:spcAft>
          <a:spcPct val="0"/>
        </a:spcAft>
        <a:defRPr sz="2835">
          <a:solidFill>
            <a:schemeClr val="tx1"/>
          </a:solidFill>
          <a:latin typeface="+mn-lt"/>
          <a:ea typeface="+mn-ea"/>
          <a:cs typeface="+mn-cs"/>
          <a:sym typeface="Gill Sans" charset="0"/>
        </a:defRPr>
      </a:lvl6pPr>
      <a:lvl7pPr marL="809735" algn="ctr" rtl="0" fontAlgn="base">
        <a:spcBef>
          <a:spcPct val="0"/>
        </a:spcBef>
        <a:spcAft>
          <a:spcPct val="0"/>
        </a:spcAft>
        <a:defRPr sz="2835">
          <a:solidFill>
            <a:schemeClr val="tx1"/>
          </a:solidFill>
          <a:latin typeface="+mn-lt"/>
          <a:ea typeface="+mn-ea"/>
          <a:cs typeface="+mn-cs"/>
          <a:sym typeface="Gill Sans" charset="0"/>
        </a:defRPr>
      </a:lvl7pPr>
      <a:lvl8pPr marL="1214599" algn="ctr" rtl="0" fontAlgn="base">
        <a:spcBef>
          <a:spcPct val="0"/>
        </a:spcBef>
        <a:spcAft>
          <a:spcPct val="0"/>
        </a:spcAft>
        <a:defRPr sz="2835">
          <a:solidFill>
            <a:schemeClr val="tx1"/>
          </a:solidFill>
          <a:latin typeface="+mn-lt"/>
          <a:ea typeface="+mn-ea"/>
          <a:cs typeface="+mn-cs"/>
          <a:sym typeface="Gill Sans" charset="0"/>
        </a:defRPr>
      </a:lvl8pPr>
      <a:lvl9pPr marL="1619466" algn="ctr" rtl="0" fontAlgn="base">
        <a:spcBef>
          <a:spcPct val="0"/>
        </a:spcBef>
        <a:spcAft>
          <a:spcPct val="0"/>
        </a:spcAft>
        <a:defRPr sz="2835">
          <a:solidFill>
            <a:schemeClr val="tx1"/>
          </a:solidFill>
          <a:latin typeface="+mn-lt"/>
          <a:ea typeface="+mn-ea"/>
          <a:cs typeface="+mn-cs"/>
          <a:sym typeface="Gill Sans" charset="0"/>
        </a:defRPr>
      </a:lvl9pPr>
    </p:bodyStyle>
    <p:otherStyle>
      <a:defPPr>
        <a:defRPr lang="en-US"/>
      </a:defPPr>
      <a:lvl1pPr marL="0" algn="l" defTabSz="404867" rtl="0" eaLnBrk="1" latinLnBrk="0" hangingPunct="1">
        <a:defRPr sz="1593" kern="1200">
          <a:solidFill>
            <a:schemeClr val="tx1"/>
          </a:solidFill>
          <a:latin typeface="+mn-lt"/>
          <a:ea typeface="+mn-ea"/>
          <a:cs typeface="+mn-cs"/>
        </a:defRPr>
      </a:lvl1pPr>
      <a:lvl2pPr marL="404867" algn="l" defTabSz="404867" rtl="0" eaLnBrk="1" latinLnBrk="0" hangingPunct="1">
        <a:defRPr sz="1593" kern="1200">
          <a:solidFill>
            <a:schemeClr val="tx1"/>
          </a:solidFill>
          <a:latin typeface="+mn-lt"/>
          <a:ea typeface="+mn-ea"/>
          <a:cs typeface="+mn-cs"/>
        </a:defRPr>
      </a:lvl2pPr>
      <a:lvl3pPr marL="809735" algn="l" defTabSz="404867" rtl="0" eaLnBrk="1" latinLnBrk="0" hangingPunct="1">
        <a:defRPr sz="1593" kern="1200">
          <a:solidFill>
            <a:schemeClr val="tx1"/>
          </a:solidFill>
          <a:latin typeface="+mn-lt"/>
          <a:ea typeface="+mn-ea"/>
          <a:cs typeface="+mn-cs"/>
        </a:defRPr>
      </a:lvl3pPr>
      <a:lvl4pPr marL="1214599" algn="l" defTabSz="404867" rtl="0" eaLnBrk="1" latinLnBrk="0" hangingPunct="1">
        <a:defRPr sz="1593" kern="1200">
          <a:solidFill>
            <a:schemeClr val="tx1"/>
          </a:solidFill>
          <a:latin typeface="+mn-lt"/>
          <a:ea typeface="+mn-ea"/>
          <a:cs typeface="+mn-cs"/>
        </a:defRPr>
      </a:lvl4pPr>
      <a:lvl5pPr marL="1619466" algn="l" defTabSz="404867" rtl="0" eaLnBrk="1" latinLnBrk="0" hangingPunct="1">
        <a:defRPr sz="1593" kern="1200">
          <a:solidFill>
            <a:schemeClr val="tx1"/>
          </a:solidFill>
          <a:latin typeface="+mn-lt"/>
          <a:ea typeface="+mn-ea"/>
          <a:cs typeface="+mn-cs"/>
        </a:defRPr>
      </a:lvl5pPr>
      <a:lvl6pPr marL="2024332" algn="l" defTabSz="404867" rtl="0" eaLnBrk="1" latinLnBrk="0" hangingPunct="1">
        <a:defRPr sz="1593" kern="1200">
          <a:solidFill>
            <a:schemeClr val="tx1"/>
          </a:solidFill>
          <a:latin typeface="+mn-lt"/>
          <a:ea typeface="+mn-ea"/>
          <a:cs typeface="+mn-cs"/>
        </a:defRPr>
      </a:lvl6pPr>
      <a:lvl7pPr marL="2429199" algn="l" defTabSz="404867" rtl="0" eaLnBrk="1" latinLnBrk="0" hangingPunct="1">
        <a:defRPr sz="1593" kern="1200">
          <a:solidFill>
            <a:schemeClr val="tx1"/>
          </a:solidFill>
          <a:latin typeface="+mn-lt"/>
          <a:ea typeface="+mn-ea"/>
          <a:cs typeface="+mn-cs"/>
        </a:defRPr>
      </a:lvl7pPr>
      <a:lvl8pPr marL="2834064" algn="l" defTabSz="404867" rtl="0" eaLnBrk="1" latinLnBrk="0" hangingPunct="1">
        <a:defRPr sz="1593" kern="1200">
          <a:solidFill>
            <a:schemeClr val="tx1"/>
          </a:solidFill>
          <a:latin typeface="+mn-lt"/>
          <a:ea typeface="+mn-ea"/>
          <a:cs typeface="+mn-cs"/>
        </a:defRPr>
      </a:lvl8pPr>
      <a:lvl9pPr marL="3238931" algn="l" defTabSz="404867" rtl="0" eaLnBrk="1" latinLnBrk="0" hangingPunct="1">
        <a:defRPr sz="15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sz="3600" dirty="0"/>
              <a:t>Translator history</a:t>
            </a:r>
          </a:p>
          <a:p>
            <a:endParaRPr lang="en-US" sz="3200" dirty="0"/>
          </a:p>
          <a:p>
            <a:r>
              <a:rPr lang="en-US" sz="3200" dirty="0"/>
              <a:t>Anthony Pym </a:t>
            </a:r>
          </a:p>
          <a:p>
            <a:endParaRPr lang="en-US" sz="5120" dirty="0"/>
          </a:p>
          <a:p>
            <a:endParaRPr lang="en-US" sz="5120" dirty="0"/>
          </a:p>
          <a:p>
            <a:r>
              <a:rPr lang="sk-SK" sz="5120" dirty="0"/>
              <a:t> </a:t>
            </a:r>
          </a:p>
          <a:p>
            <a:pPr algn="r"/>
            <a:endParaRPr lang="en-US" dirty="0"/>
          </a:p>
        </p:txBody>
      </p:sp>
      <p:pic>
        <p:nvPicPr>
          <p:cNvPr id="3" name="Picture 2" descr="Method in Translation History book cover">
            <a:extLst>
              <a:ext uri="{FF2B5EF4-FFF2-40B4-BE49-F238E27FC236}">
                <a16:creationId xmlns:a16="http://schemas.microsoft.com/office/drawing/2014/main" id="{00CA3FF1-37E8-0A66-1498-83B40FD91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978" y="2278697"/>
            <a:ext cx="3663453" cy="5537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ethod in Translator History book cover">
            <a:extLst>
              <a:ext uri="{FF2B5EF4-FFF2-40B4-BE49-F238E27FC236}">
                <a16:creationId xmlns:a16="http://schemas.microsoft.com/office/drawing/2014/main" id="{B759EEDB-DA10-EEE6-2961-2AEF7C9B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960" y="2257805"/>
            <a:ext cx="3691365" cy="553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475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8138" y="2411760"/>
            <a:ext cx="5976664"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How?</a:t>
            </a:r>
          </a:p>
        </p:txBody>
      </p:sp>
      <p:pic>
        <p:nvPicPr>
          <p:cNvPr id="5" name="Picture 4" descr="Text&#10;&#10;Description automatically generated">
            <a:extLst>
              <a:ext uri="{FF2B5EF4-FFF2-40B4-BE49-F238E27FC236}">
                <a16:creationId xmlns:a16="http://schemas.microsoft.com/office/drawing/2014/main" id="{A3AFEEAE-0697-DF4B-A56A-370AD6961451}"/>
              </a:ext>
            </a:extLst>
          </p:cNvPr>
          <p:cNvPicPr>
            <a:picLocks noChangeAspect="1"/>
          </p:cNvPicPr>
          <p:nvPr/>
        </p:nvPicPr>
        <p:blipFill>
          <a:blip r:embed="rId2"/>
          <a:stretch>
            <a:fillRect/>
          </a:stretch>
        </p:blipFill>
        <p:spPr>
          <a:xfrm>
            <a:off x="7453869" y="2411759"/>
            <a:ext cx="5614377" cy="563796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41124BC-FFCB-054C-B272-29DA273D44DB}"/>
              </a:ext>
            </a:extLst>
          </p:cNvPr>
          <p:cNvPicPr>
            <a:picLocks noChangeAspect="1"/>
          </p:cNvPicPr>
          <p:nvPr/>
        </p:nvPicPr>
        <p:blipFill>
          <a:blip r:embed="rId3"/>
          <a:stretch>
            <a:fillRect/>
          </a:stretch>
        </p:blipFill>
        <p:spPr>
          <a:xfrm>
            <a:off x="1301580" y="2450076"/>
            <a:ext cx="4458365" cy="5676498"/>
          </a:xfrm>
          <a:prstGeom prst="rect">
            <a:avLst/>
          </a:prstGeom>
        </p:spPr>
      </p:pic>
    </p:spTree>
    <p:extLst>
      <p:ext uri="{BB962C8B-B14F-4D97-AF65-F5344CB8AC3E}">
        <p14:creationId xmlns:p14="http://schemas.microsoft.com/office/powerpoint/2010/main" val="710339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3402" y="4139952"/>
            <a:ext cx="12601400" cy="3693751"/>
          </a:xfrm>
        </p:spPr>
        <p:txBody>
          <a:bodyPr>
            <a:normAutofit/>
          </a:bodyPr>
          <a:lstStyle/>
          <a:p>
            <a:pPr marL="20638" indent="-20638" eaLnBrk="1" hangingPunct="1">
              <a:defRPr/>
            </a:pPr>
            <a:endParaRPr lang="en-ES" sz="3200" dirty="0"/>
          </a:p>
          <a:p>
            <a:pPr marL="20638" indent="-20638" eaLnBrk="1" hangingPunct="1">
              <a:defRPr/>
            </a:pPr>
            <a:r>
              <a:rPr lang="en-ES" sz="3200" dirty="0"/>
              <a:t>When Spencer and Gillen (Northern Tribes of Central Australia, p. 745) say “the word alcheri means dream”, the assertion is not correct. </a:t>
            </a:r>
          </a:p>
          <a:p>
            <a:pPr marL="20638" indent="-20638" eaLnBrk="1" hangingPunct="1">
              <a:defRPr/>
            </a:pPr>
            <a:r>
              <a:rPr lang="en-ES" sz="3200" dirty="0"/>
              <a:t>“To dream” is </a:t>
            </a:r>
            <a:r>
              <a:rPr lang="en-ES" sz="3200" i="1" dirty="0"/>
              <a:t>altjirerama</a:t>
            </a:r>
            <a:r>
              <a:rPr lang="en-ES" sz="3200" dirty="0"/>
              <a:t>, derived from </a:t>
            </a:r>
            <a:r>
              <a:rPr lang="en-ES" sz="3200" i="1" dirty="0"/>
              <a:t>altjira</a:t>
            </a:r>
            <a:r>
              <a:rPr lang="en-ES" sz="3200" dirty="0"/>
              <a:t> (God) and </a:t>
            </a:r>
            <a:r>
              <a:rPr lang="en-ES" sz="3200" i="1" dirty="0"/>
              <a:t>rama</a:t>
            </a:r>
            <a:r>
              <a:rPr lang="en-ES" sz="3200" dirty="0"/>
              <a:t> (to see), thus “to see god”. </a:t>
            </a:r>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A Lutheran translation (1907) </a:t>
            </a:r>
          </a:p>
        </p:txBody>
      </p:sp>
      <p:pic>
        <p:nvPicPr>
          <p:cNvPr id="6" name="Picture 5">
            <a:extLst>
              <a:ext uri="{FF2B5EF4-FFF2-40B4-BE49-F238E27FC236}">
                <a16:creationId xmlns:a16="http://schemas.microsoft.com/office/drawing/2014/main" id="{96537DC6-BCB0-BB46-9685-A746D39BED49}"/>
              </a:ext>
            </a:extLst>
          </p:cNvPr>
          <p:cNvPicPr>
            <a:picLocks noChangeAspect="1"/>
          </p:cNvPicPr>
          <p:nvPr/>
        </p:nvPicPr>
        <p:blipFill>
          <a:blip r:embed="rId2"/>
          <a:stretch>
            <a:fillRect/>
          </a:stretch>
        </p:blipFill>
        <p:spPr>
          <a:xfrm>
            <a:off x="693776" y="2483768"/>
            <a:ext cx="13625105" cy="1368152"/>
          </a:xfrm>
          <a:prstGeom prst="rect">
            <a:avLst/>
          </a:prstGeom>
        </p:spPr>
      </p:pic>
    </p:spTree>
    <p:extLst>
      <p:ext uri="{BB962C8B-B14F-4D97-AF65-F5344CB8AC3E}">
        <p14:creationId xmlns:p14="http://schemas.microsoft.com/office/powerpoint/2010/main" val="41200145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11" y="2530798"/>
            <a:ext cx="9276721" cy="5421942"/>
          </a:xfrm>
        </p:spPr>
        <p:txBody>
          <a:bodyPr>
            <a:normAutofit/>
          </a:bodyPr>
          <a:lstStyle/>
          <a:p>
            <a:pPr lvl="0"/>
            <a:endParaRPr lang="en-US" sz="2480" dirty="0"/>
          </a:p>
          <a:p>
            <a:endParaRPr lang="en-AU" sz="2835" dirty="0"/>
          </a:p>
        </p:txBody>
      </p:sp>
      <p:sp>
        <p:nvSpPr>
          <p:cNvPr id="3" name="Text Placeholder 2"/>
          <p:cNvSpPr>
            <a:spLocks noGrp="1"/>
          </p:cNvSpPr>
          <p:nvPr>
            <p:ph type="body" idx="11"/>
          </p:nvPr>
        </p:nvSpPr>
        <p:spPr/>
        <p:txBody>
          <a:bodyPr/>
          <a:lstStyle/>
          <a:p>
            <a:r>
              <a:rPr lang="en-US" sz="3200" dirty="0"/>
              <a:t>Spencer and Gillen translate the Arrernte (Arunta, Aranda)</a:t>
            </a:r>
            <a:r>
              <a:rPr lang="en-US" dirty="0"/>
              <a:t> </a:t>
            </a:r>
          </a:p>
        </p:txBody>
      </p:sp>
      <p:pic>
        <p:nvPicPr>
          <p:cNvPr id="5" name="Picture 4" descr="A person with a mustache&#10;&#10;Description automatically generated with low confidence">
            <a:extLst>
              <a:ext uri="{FF2B5EF4-FFF2-40B4-BE49-F238E27FC236}">
                <a16:creationId xmlns:a16="http://schemas.microsoft.com/office/drawing/2014/main" id="{7D3A6F11-D327-7E42-BAEA-9664223C8587}"/>
              </a:ext>
            </a:extLst>
          </p:cNvPr>
          <p:cNvPicPr>
            <a:picLocks noChangeAspect="1"/>
          </p:cNvPicPr>
          <p:nvPr/>
        </p:nvPicPr>
        <p:blipFill>
          <a:blip r:embed="rId2"/>
          <a:stretch>
            <a:fillRect/>
          </a:stretch>
        </p:blipFill>
        <p:spPr>
          <a:xfrm>
            <a:off x="693775" y="2599603"/>
            <a:ext cx="3652139" cy="5353135"/>
          </a:xfrm>
          <a:prstGeom prst="rect">
            <a:avLst/>
          </a:prstGeom>
        </p:spPr>
      </p:pic>
      <p:pic>
        <p:nvPicPr>
          <p:cNvPr id="7" name="Picture 6" descr="A person wearing a hat&#10;&#10;Description automatically generated with medium confidence">
            <a:extLst>
              <a:ext uri="{FF2B5EF4-FFF2-40B4-BE49-F238E27FC236}">
                <a16:creationId xmlns:a16="http://schemas.microsoft.com/office/drawing/2014/main" id="{89AE1EA7-7A72-AF4F-AC49-2371EEC907FD}"/>
              </a:ext>
            </a:extLst>
          </p:cNvPr>
          <p:cNvPicPr>
            <a:picLocks noChangeAspect="1"/>
          </p:cNvPicPr>
          <p:nvPr/>
        </p:nvPicPr>
        <p:blipFill>
          <a:blip r:embed="rId3"/>
          <a:stretch>
            <a:fillRect/>
          </a:stretch>
        </p:blipFill>
        <p:spPr>
          <a:xfrm>
            <a:off x="4911223" y="2599603"/>
            <a:ext cx="4418861" cy="5353134"/>
          </a:xfrm>
          <a:prstGeom prst="rect">
            <a:avLst/>
          </a:prstGeom>
        </p:spPr>
      </p:pic>
      <p:pic>
        <p:nvPicPr>
          <p:cNvPr id="9" name="Picture 8" descr="Text, letter&#10;&#10;Description automatically generated">
            <a:extLst>
              <a:ext uri="{FF2B5EF4-FFF2-40B4-BE49-F238E27FC236}">
                <a16:creationId xmlns:a16="http://schemas.microsoft.com/office/drawing/2014/main" id="{432D3D03-06DC-824C-BD4D-BBB2CB7AE185}"/>
              </a:ext>
            </a:extLst>
          </p:cNvPr>
          <p:cNvPicPr>
            <a:picLocks noChangeAspect="1"/>
          </p:cNvPicPr>
          <p:nvPr/>
        </p:nvPicPr>
        <p:blipFill>
          <a:blip r:embed="rId4"/>
          <a:stretch>
            <a:fillRect/>
          </a:stretch>
        </p:blipFill>
        <p:spPr>
          <a:xfrm>
            <a:off x="10022968" y="2339752"/>
            <a:ext cx="3441834" cy="5519922"/>
          </a:xfrm>
          <a:prstGeom prst="rect">
            <a:avLst/>
          </a:prstGeom>
        </p:spPr>
      </p:pic>
    </p:spTree>
    <p:extLst>
      <p:ext uri="{BB962C8B-B14F-4D97-AF65-F5344CB8AC3E}">
        <p14:creationId xmlns:p14="http://schemas.microsoft.com/office/powerpoint/2010/main" val="3753442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8138" y="2411760"/>
            <a:ext cx="5976664"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A first translation (1896, 1904) </a:t>
            </a:r>
          </a:p>
        </p:txBody>
      </p:sp>
      <p:pic>
        <p:nvPicPr>
          <p:cNvPr id="16" name="Picture 15">
            <a:extLst>
              <a:ext uri="{FF2B5EF4-FFF2-40B4-BE49-F238E27FC236}">
                <a16:creationId xmlns:a16="http://schemas.microsoft.com/office/drawing/2014/main" id="{05A9138E-9044-174D-BB04-B7D98F0518F1}"/>
              </a:ext>
            </a:extLst>
          </p:cNvPr>
          <p:cNvPicPr>
            <a:picLocks noChangeAspect="1"/>
          </p:cNvPicPr>
          <p:nvPr/>
        </p:nvPicPr>
        <p:blipFill>
          <a:blip r:embed="rId2"/>
          <a:stretch>
            <a:fillRect/>
          </a:stretch>
        </p:blipFill>
        <p:spPr>
          <a:xfrm>
            <a:off x="109405" y="5654756"/>
            <a:ext cx="14181401" cy="1715492"/>
          </a:xfrm>
          <a:prstGeom prst="rect">
            <a:avLst/>
          </a:prstGeom>
        </p:spPr>
      </p:pic>
      <p:pic>
        <p:nvPicPr>
          <p:cNvPr id="5" name="Picture 4" descr="Text&#10;&#10;Description automatically generated">
            <a:extLst>
              <a:ext uri="{FF2B5EF4-FFF2-40B4-BE49-F238E27FC236}">
                <a16:creationId xmlns:a16="http://schemas.microsoft.com/office/drawing/2014/main" id="{321169D8-8BF1-AD4E-AA6B-A6D649D0C9AE}"/>
              </a:ext>
            </a:extLst>
          </p:cNvPr>
          <p:cNvPicPr>
            <a:picLocks noChangeAspect="1"/>
          </p:cNvPicPr>
          <p:nvPr/>
        </p:nvPicPr>
        <p:blipFill>
          <a:blip r:embed="rId3"/>
          <a:stretch>
            <a:fillRect/>
          </a:stretch>
        </p:blipFill>
        <p:spPr>
          <a:xfrm>
            <a:off x="503362" y="2719516"/>
            <a:ext cx="13631222" cy="2355438"/>
          </a:xfrm>
          <a:prstGeom prst="rect">
            <a:avLst/>
          </a:prstGeom>
        </p:spPr>
      </p:pic>
    </p:spTree>
    <p:extLst>
      <p:ext uri="{BB962C8B-B14F-4D97-AF65-F5344CB8AC3E}">
        <p14:creationId xmlns:p14="http://schemas.microsoft.com/office/powerpoint/2010/main" val="3973694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8138" y="2411760"/>
            <a:ext cx="5976664"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Gillen’s translation has long-term effects</a:t>
            </a:r>
          </a:p>
        </p:txBody>
      </p:sp>
      <p:pic>
        <p:nvPicPr>
          <p:cNvPr id="2050" name="Picture 2" descr="Ken Neville – Tales From The Dreamtime (1973, Vinyl) - Discogs">
            <a:extLst>
              <a:ext uri="{FF2B5EF4-FFF2-40B4-BE49-F238E27FC236}">
                <a16:creationId xmlns:a16="http://schemas.microsoft.com/office/drawing/2014/main" id="{E2EC998C-336A-C14B-AE1A-163D7624C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23" y="3175868"/>
            <a:ext cx="3767648" cy="3767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VEN MORE TALES OF MY GRANDMOTHER'S DREAMTIME - BY NAIURA - VOLUME 3">
            <a:extLst>
              <a:ext uri="{FF2B5EF4-FFF2-40B4-BE49-F238E27FC236}">
                <a16:creationId xmlns:a16="http://schemas.microsoft.com/office/drawing/2014/main" id="{DDA7B5B7-770F-2F4C-A4D2-380ACFD9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591" y="2698820"/>
            <a:ext cx="4824536" cy="4824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reamtime : Australian Aboriginal Myths  - Ainslie Roberts">
            <a:extLst>
              <a:ext uri="{FF2B5EF4-FFF2-40B4-BE49-F238E27FC236}">
                <a16:creationId xmlns:a16="http://schemas.microsoft.com/office/drawing/2014/main" id="{21FA51A2-E269-7E49-AC9D-55DABBEBE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8465" y="3152108"/>
            <a:ext cx="2857845" cy="37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802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5410" y="2627784"/>
            <a:ext cx="7056784" cy="4989895"/>
          </a:xfrm>
        </p:spPr>
        <p:txBody>
          <a:bodyPr>
            <a:normAutofit fontScale="92500" lnSpcReduction="10000"/>
          </a:bodyPr>
          <a:lstStyle/>
          <a:p>
            <a:pPr marL="20638" indent="-20638" eaLnBrk="1" hangingPunct="1">
              <a:defRPr/>
            </a:pPr>
            <a:r>
              <a:rPr lang="en-US" sz="2800" dirty="0">
                <a:latin typeface="Calibri" panose="020F0502020204030204" pitchFamily="34" charset="0"/>
                <a:cs typeface="Calibri" panose="020F0502020204030204" pitchFamily="34" charset="0"/>
              </a:rPr>
              <a:t>1901 January 8: Letter from Strehlow in the </a:t>
            </a:r>
            <a:r>
              <a:rPr lang="de-DE" sz="2800" i="1" dirty="0">
                <a:latin typeface="Calibri" panose="020F0502020204030204" pitchFamily="34" charset="0"/>
                <a:cs typeface="Calibri" panose="020F0502020204030204" pitchFamily="34" charset="0"/>
              </a:rPr>
              <a:t>Kirchliche Mitteilungen</a:t>
            </a:r>
            <a:r>
              <a:rPr lang="en-US" sz="2800" dirty="0">
                <a:latin typeface="Calibri" panose="020F0502020204030204" pitchFamily="34" charset="0"/>
                <a:cs typeface="Calibri" panose="020F0502020204030204" pitchFamily="34" charset="0"/>
              </a:rPr>
              <a:t>: Altjira is a “being of the highest order”. </a:t>
            </a:r>
          </a:p>
          <a:p>
            <a:pPr marL="20638" indent="-20638" eaLnBrk="1" hangingPunct="1">
              <a:defRPr/>
            </a:pPr>
            <a:endParaRPr lang="en-US" sz="2800" dirty="0">
              <a:latin typeface="Calibri" panose="020F0502020204030204" pitchFamily="34" charset="0"/>
              <a:cs typeface="Calibri" panose="020F0502020204030204" pitchFamily="34" charset="0"/>
            </a:endParaRPr>
          </a:p>
          <a:p>
            <a:pPr marL="20638" indent="-20638" eaLnBrk="1" hangingPunct="1">
              <a:defRPr/>
            </a:pPr>
            <a:r>
              <a:rPr lang="en-US" sz="2800" dirty="0">
                <a:latin typeface="Calibri" panose="020F0502020204030204" pitchFamily="34" charset="0"/>
                <a:cs typeface="Calibri" panose="020F0502020204030204" pitchFamily="34" charset="0"/>
              </a:rPr>
              <a:t>1901: Moritz von Leonhardi writes to Strehlow with questions on Arrernte culture; Strehlow replies (on December 20, 1901?).</a:t>
            </a:r>
          </a:p>
          <a:p>
            <a:pPr marL="20638" indent="-20638" eaLnBrk="1" hangingPunct="1">
              <a:defRPr/>
            </a:pPr>
            <a:endParaRPr lang="en-US" sz="2800" dirty="0">
              <a:latin typeface="Calibri" panose="020F0502020204030204" pitchFamily="34" charset="0"/>
              <a:cs typeface="Calibri" panose="020F0502020204030204" pitchFamily="34" charset="0"/>
            </a:endParaRPr>
          </a:p>
          <a:p>
            <a:pPr marL="20638" indent="-20638" eaLnBrk="1" hangingPunct="1">
              <a:defRPr/>
            </a:pPr>
            <a:r>
              <a:rPr lang="en-US" sz="2800" dirty="0">
                <a:latin typeface="Calibri" panose="020F0502020204030204" pitchFamily="34" charset="0"/>
                <a:cs typeface="Calibri" panose="020F0502020204030204" pitchFamily="34" charset="0"/>
              </a:rPr>
              <a:t>1901-3: Leonhardi sends the reply to Lang, who sends it to Spencer.</a:t>
            </a:r>
          </a:p>
          <a:p>
            <a:pPr marL="20638" indent="-20638" eaLnBrk="1" hangingPunct="1">
              <a:defRPr/>
            </a:pPr>
            <a:endParaRPr lang="en-US" sz="2800" dirty="0">
              <a:latin typeface="Calibri" panose="020F0502020204030204" pitchFamily="34" charset="0"/>
              <a:cs typeface="Calibri" panose="020F0502020204030204" pitchFamily="34" charset="0"/>
            </a:endParaRPr>
          </a:p>
          <a:p>
            <a:pPr marL="20638" indent="-20638" eaLnBrk="1" hangingPunct="1">
              <a:defRPr/>
            </a:pPr>
            <a:r>
              <a:rPr lang="en-US" sz="2800" dirty="0">
                <a:latin typeface="Calibri" panose="020F0502020204030204" pitchFamily="34" charset="0"/>
                <a:cs typeface="Calibri" panose="020F0502020204030204" pitchFamily="34" charset="0"/>
              </a:rPr>
              <a:t>1903: Spencer cites and responds to Strehlow in a letter to Sir James Frazer. </a:t>
            </a:r>
            <a:endParaRPr lang="en-US" sz="3200" dirty="0"/>
          </a:p>
          <a:p>
            <a:pPr marL="20638" indent="-20638" eaLnBrk="1" hangingPunct="1">
              <a:defRPr/>
            </a:pPr>
            <a:endParaRPr lang="en-ES" sz="3200" dirty="0"/>
          </a:p>
          <a:p>
            <a:pPr eaLnBrk="1" hangingPunct="1">
              <a:defRPr/>
            </a:pPr>
            <a:endParaRPr lang="en-US" sz="3200"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The two translations cross paths</a:t>
            </a:r>
          </a:p>
        </p:txBody>
      </p:sp>
      <p:pic>
        <p:nvPicPr>
          <p:cNvPr id="4" name="Picture 3">
            <a:extLst>
              <a:ext uri="{FF2B5EF4-FFF2-40B4-BE49-F238E27FC236}">
                <a16:creationId xmlns:a16="http://schemas.microsoft.com/office/drawing/2014/main" id="{7064FB55-89AB-4E7C-023C-5C78FA56A48B}"/>
              </a:ext>
            </a:extLst>
          </p:cNvPr>
          <p:cNvPicPr>
            <a:picLocks noChangeAspect="1"/>
          </p:cNvPicPr>
          <p:nvPr/>
        </p:nvPicPr>
        <p:blipFill>
          <a:blip r:embed="rId2"/>
          <a:stretch>
            <a:fillRect/>
          </a:stretch>
        </p:blipFill>
        <p:spPr>
          <a:xfrm>
            <a:off x="9000306" y="2051720"/>
            <a:ext cx="4117163" cy="5832648"/>
          </a:xfrm>
          <a:prstGeom prst="rect">
            <a:avLst/>
          </a:prstGeom>
        </p:spPr>
      </p:pic>
    </p:spTree>
    <p:extLst>
      <p:ext uri="{BB962C8B-B14F-4D97-AF65-F5344CB8AC3E}">
        <p14:creationId xmlns:p14="http://schemas.microsoft.com/office/powerpoint/2010/main" val="3603607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5410" y="2627784"/>
            <a:ext cx="12529392" cy="4989895"/>
          </a:xfrm>
        </p:spPr>
        <p:txBody>
          <a:bodyPr>
            <a:normAutofit/>
          </a:bodyPr>
          <a:lstStyle/>
          <a:p>
            <a:pPr marL="20638" indent="-20638" eaLnBrk="1" hangingPunct="1">
              <a:defRPr/>
            </a:pPr>
            <a:r>
              <a:rPr lang="en-AU" sz="3200" dirty="0"/>
              <a:t>Frazer deleted Strehlow from later editions of </a:t>
            </a:r>
            <a:r>
              <a:rPr lang="en-AU" sz="3200" i="1" dirty="0"/>
              <a:t>The Golden Bough</a:t>
            </a:r>
            <a:r>
              <a:rPr lang="en-AU" sz="3200" dirty="0"/>
              <a:t>. </a:t>
            </a:r>
          </a:p>
          <a:p>
            <a:pPr marL="20638" indent="-20638" eaLnBrk="1" hangingPunct="1">
              <a:defRPr/>
            </a:pPr>
            <a:endParaRPr lang="en-AU" sz="3200" dirty="0"/>
          </a:p>
          <a:p>
            <a:pPr marL="20638" indent="-20638" eaLnBrk="1" hangingPunct="1">
              <a:defRPr/>
            </a:pPr>
            <a:r>
              <a:rPr lang="en-AU" sz="3200" dirty="0"/>
              <a:t>Malinowski in </a:t>
            </a:r>
            <a:r>
              <a:rPr lang="en-AU" sz="3200" i="1" dirty="0"/>
              <a:t>The Family among the Australian Aborigines </a:t>
            </a:r>
            <a:r>
              <a:rPr lang="en-AU" sz="3200" dirty="0"/>
              <a:t>(1913) cites both Spencer and Strehlow, but does not know whom to trust: </a:t>
            </a:r>
          </a:p>
          <a:p>
            <a:pPr marL="20638" indent="-20638" eaLnBrk="1" hangingPunct="1">
              <a:defRPr/>
            </a:pPr>
            <a:endParaRPr lang="en-AU" sz="3200" dirty="0"/>
          </a:p>
          <a:p>
            <a:pPr marL="20638" indent="-20638" eaLnBrk="1" hangingPunct="1">
              <a:defRPr/>
            </a:pPr>
            <a:endParaRPr lang="en-AU" sz="3200" dirty="0"/>
          </a:p>
          <a:p>
            <a:pPr marL="20638" indent="-20638" eaLnBrk="1" hangingPunct="1">
              <a:defRPr/>
            </a:pPr>
            <a:r>
              <a:rPr lang="en-AU" sz="3200" dirty="0"/>
              <a:t>  </a:t>
            </a:r>
          </a:p>
          <a:p>
            <a:pPr marL="20638" indent="-20638" eaLnBrk="1" hangingPunct="1">
              <a:defRPr/>
            </a:pPr>
            <a:endParaRPr lang="en-AU" sz="3200" dirty="0"/>
          </a:p>
          <a:p>
            <a:pPr marL="20638" indent="-20638" eaLnBrk="1" hangingPunct="1">
              <a:defRPr/>
            </a:pPr>
            <a:endParaRPr lang="en-AU" sz="3200" dirty="0"/>
          </a:p>
          <a:p>
            <a:pPr marL="20638" indent="-20638" eaLnBrk="1" hangingPunct="1">
              <a:defRPr/>
            </a:pPr>
            <a:endParaRPr lang="en-AU" sz="3200" dirty="0"/>
          </a:p>
          <a:p>
            <a:pPr marL="20638" indent="-20638" eaLnBrk="1" hangingPunct="1">
              <a:defRPr/>
            </a:pPr>
            <a:endParaRPr lang="en-AU" sz="3200" dirty="0"/>
          </a:p>
          <a:p>
            <a:pPr marL="20638" indent="-20638" eaLnBrk="1" hangingPunct="1">
              <a:defRPr/>
            </a:pPr>
            <a:endParaRPr lang="en-AU" sz="3200" dirty="0"/>
          </a:p>
          <a:p>
            <a:pPr marL="20638" indent="-20638" eaLnBrk="1" hangingPunct="1">
              <a:defRPr/>
            </a:pPr>
            <a:endParaRPr lang="en-AU" sz="3200" dirty="0"/>
          </a:p>
        </p:txBody>
      </p:sp>
      <p:sp>
        <p:nvSpPr>
          <p:cNvPr id="3" name="Text Placeholder 2"/>
          <p:cNvSpPr>
            <a:spLocks noGrp="1"/>
          </p:cNvSpPr>
          <p:nvPr>
            <p:ph type="body" idx="11"/>
          </p:nvPr>
        </p:nvSpPr>
        <p:spPr/>
        <p:txBody>
          <a:bodyPr>
            <a:normAutofit/>
          </a:bodyPr>
          <a:lstStyle/>
          <a:p>
            <a:r>
              <a:rPr lang="en-US" sz="3200" dirty="0"/>
              <a:t>Who trusted Spencer? </a:t>
            </a:r>
          </a:p>
        </p:txBody>
      </p:sp>
      <p:pic>
        <p:nvPicPr>
          <p:cNvPr id="6" name="Picture 5" descr="Text&#10;&#10;Description automatically generated">
            <a:extLst>
              <a:ext uri="{FF2B5EF4-FFF2-40B4-BE49-F238E27FC236}">
                <a16:creationId xmlns:a16="http://schemas.microsoft.com/office/drawing/2014/main" id="{E52E9A98-3E87-FE48-B545-CED646E88DBE}"/>
              </a:ext>
            </a:extLst>
          </p:cNvPr>
          <p:cNvPicPr>
            <a:picLocks noChangeAspect="1"/>
          </p:cNvPicPr>
          <p:nvPr/>
        </p:nvPicPr>
        <p:blipFill>
          <a:blip r:embed="rId2"/>
          <a:stretch>
            <a:fillRect/>
          </a:stretch>
        </p:blipFill>
        <p:spPr>
          <a:xfrm>
            <a:off x="534858" y="5415820"/>
            <a:ext cx="13193502" cy="2180516"/>
          </a:xfrm>
          <a:prstGeom prst="rect">
            <a:avLst/>
          </a:prstGeom>
        </p:spPr>
      </p:pic>
    </p:spTree>
    <p:extLst>
      <p:ext uri="{BB962C8B-B14F-4D97-AF65-F5344CB8AC3E}">
        <p14:creationId xmlns:p14="http://schemas.microsoft.com/office/powerpoint/2010/main" val="356466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17452-F055-45CE-74BC-4243EA7D77F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39F864-E413-8F48-3E20-F211567CF974}"/>
              </a:ext>
            </a:extLst>
          </p:cNvPr>
          <p:cNvSpPr txBox="1"/>
          <p:nvPr/>
        </p:nvSpPr>
        <p:spPr>
          <a:xfrm>
            <a:off x="566200" y="2797628"/>
            <a:ext cx="11270426" cy="5336846"/>
          </a:xfrm>
          <a:prstGeom prst="rect">
            <a:avLst/>
          </a:prstGeom>
          <a:noFill/>
        </p:spPr>
        <p:txBody>
          <a:bodyPr wrap="square" rtlCol="0">
            <a:spAutoFit/>
          </a:bodyPr>
          <a:lstStyle/>
          <a:p>
            <a:pPr algn="l"/>
            <a:r>
              <a:rPr lang="en-GB" sz="2800" dirty="0">
                <a:latin typeface="Calibri" panose="020F0502020204030204" pitchFamily="34" charset="0"/>
                <a:cs typeface="Calibri" panose="020F0502020204030204" pitchFamily="34" charset="0"/>
              </a:rPr>
              <a:t>Case study 2: </a:t>
            </a:r>
          </a:p>
          <a:p>
            <a:pPr algn="l"/>
            <a:endParaRPr lang="en-GB" sz="2800" dirty="0">
              <a:latin typeface="Calibri" panose="020F0502020204030204" pitchFamily="34" charset="0"/>
              <a:cs typeface="Calibri" panose="020F0502020204030204" pitchFamily="34" charset="0"/>
            </a:endParaRPr>
          </a:p>
          <a:p>
            <a:pPr algn="l"/>
            <a:endParaRPr lang="en-GB" sz="2800" dirty="0">
              <a:latin typeface="Calibri" panose="020F0502020204030204" pitchFamily="34" charset="0"/>
              <a:cs typeface="Calibri" panose="020F0502020204030204" pitchFamily="34" charset="0"/>
            </a:endParaRPr>
          </a:p>
          <a:p>
            <a:pPr algn="l"/>
            <a:r>
              <a:rPr lang="en-GB" sz="6000" i="1" dirty="0">
                <a:latin typeface="Times New Roman" panose="02020603050405020304" pitchFamily="18" charset="0"/>
                <a:cs typeface="Times New Roman" panose="02020603050405020304" pitchFamily="18" charset="0"/>
              </a:rPr>
              <a:t>What does a translator do? </a:t>
            </a:r>
          </a:p>
          <a:p>
            <a:pPr algn="l"/>
            <a:endParaRPr lang="en-GB" sz="6000" i="1" dirty="0">
              <a:solidFill>
                <a:schemeClr val="tx1"/>
              </a:solidFill>
              <a:latin typeface="Times New Roman" panose="02020603050405020304" pitchFamily="18" charset="0"/>
              <a:cs typeface="Times New Roman" panose="02020603050405020304" pitchFamily="18"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rgbClr val="FF0000"/>
              </a:solidFill>
              <a:latin typeface="Calibri" panose="020F0502020204030204" pitchFamily="34" charset="0"/>
              <a:cs typeface="Calibri" panose="020F0502020204030204" pitchFamily="34" charset="0"/>
            </a:endParaRPr>
          </a:p>
          <a:p>
            <a:pPr algn="l"/>
            <a:r>
              <a:rPr lang="en-GB" sz="2800" dirty="0">
                <a:solidFill>
                  <a:srgbClr val="FF0000"/>
                </a:solidFill>
                <a:latin typeface="Calibri" panose="020F0502020204030204" pitchFamily="34" charset="0"/>
                <a:cs typeface="Calibri" panose="020F0502020204030204" pitchFamily="34" charset="0"/>
              </a:rPr>
              <a:t> </a:t>
            </a:r>
          </a:p>
          <a:p>
            <a:pPr algn="l"/>
            <a:endParaRPr lang="en-GB" sz="2800" dirty="0">
              <a:solidFill>
                <a:srgbClr val="FF0000"/>
              </a:solidFill>
              <a:latin typeface="Calibri" panose="020F0502020204030204" pitchFamily="34" charset="0"/>
              <a:cs typeface="Calibri" panose="020F0502020204030204" pitchFamily="34" charset="0"/>
            </a:endParaRPr>
          </a:p>
          <a:p>
            <a:pPr algn="l"/>
            <a:endParaRPr lang="en-US" sz="2480" dirty="0"/>
          </a:p>
        </p:txBody>
      </p:sp>
    </p:spTree>
    <p:extLst>
      <p:ext uri="{BB962C8B-B14F-4D97-AF65-F5344CB8AC3E}">
        <p14:creationId xmlns:p14="http://schemas.microsoft.com/office/powerpoint/2010/main" val="32352903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351" y="2530798"/>
            <a:ext cx="10555219" cy="5421942"/>
          </a:xfrm>
        </p:spPr>
        <p:txBody>
          <a:bodyPr>
            <a:normAutofit/>
          </a:bodyPr>
          <a:lstStyle/>
          <a:p>
            <a:pPr lvl="0"/>
            <a:r>
              <a:rPr lang="en-US" sz="2800" dirty="0">
                <a:latin typeface="Calibri" panose="020F0502020204030204" pitchFamily="34" charset="0"/>
                <a:cs typeface="Calibri" panose="020F0502020204030204" pitchFamily="34" charset="0"/>
              </a:rPr>
              <a:t>Arrernte: </a:t>
            </a:r>
            <a:r>
              <a:rPr lang="en-US" sz="2800" i="1" dirty="0" err="1">
                <a:latin typeface="Calibri" panose="020F0502020204030204" pitchFamily="34" charset="0"/>
                <a:cs typeface="Calibri" panose="020F0502020204030204" pitchFamily="34" charset="0"/>
              </a:rPr>
              <a:t>amalelama</a:t>
            </a:r>
            <a:r>
              <a:rPr lang="en-US" sz="2800"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verdolmetschen, übersetzen</a:t>
            </a:r>
            <a:r>
              <a:rPr lang="en-US" sz="2800" dirty="0">
                <a:latin typeface="Calibri" panose="020F0502020204030204" pitchFamily="34" charset="0"/>
                <a:cs typeface="Calibri" panose="020F0502020204030204" pitchFamily="34" charset="0"/>
              </a:rPr>
              <a:t>), Strehlow 1909</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Eastern and Central Arrernte: </a:t>
            </a:r>
            <a:r>
              <a:rPr lang="en-US" sz="2800" i="1" dirty="0" err="1">
                <a:latin typeface="Calibri" panose="020F0502020204030204" pitchFamily="34" charset="0"/>
                <a:cs typeface="Calibri" panose="020F0502020204030204" pitchFamily="34" charset="0"/>
              </a:rPr>
              <a:t>akngarte‑iweme</a:t>
            </a:r>
            <a:r>
              <a:rPr lang="en-US" sz="2800" dirty="0">
                <a:latin typeface="Calibri" panose="020F0502020204030204" pitchFamily="34" charset="0"/>
                <a:cs typeface="Calibri" panose="020F0502020204030204" pitchFamily="34" charset="0"/>
              </a:rPr>
              <a:t> (to turn something over, change, translate) </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Western Arrernte: </a:t>
            </a:r>
            <a:r>
              <a:rPr lang="en-US" sz="2800" i="1" dirty="0" err="1">
                <a:latin typeface="Calibri" panose="020F0502020204030204" pitchFamily="34" charset="0"/>
                <a:cs typeface="Calibri" panose="020F0502020204030204" pitchFamily="34" charset="0"/>
              </a:rPr>
              <a:t>kngartiwuma</a:t>
            </a:r>
            <a:r>
              <a:rPr lang="en-US" sz="2800" dirty="0">
                <a:latin typeface="Calibri" panose="020F0502020204030204" pitchFamily="34" charset="0"/>
                <a:cs typeface="Calibri" panose="020F0502020204030204" pitchFamily="34" charset="0"/>
              </a:rPr>
              <a:t> (translate, change), from </a:t>
            </a:r>
            <a:r>
              <a:rPr lang="en-US" sz="2800" i="1" dirty="0" err="1">
                <a:latin typeface="Calibri" panose="020F0502020204030204" pitchFamily="34" charset="0"/>
                <a:cs typeface="Calibri" panose="020F0502020204030204" pitchFamily="34" charset="0"/>
              </a:rPr>
              <a:t>wuma</a:t>
            </a:r>
            <a:r>
              <a:rPr lang="en-US" sz="2800" dirty="0">
                <a:latin typeface="Calibri" panose="020F0502020204030204" pitchFamily="34" charset="0"/>
                <a:cs typeface="Calibri" panose="020F0502020204030204" pitchFamily="34" charset="0"/>
              </a:rPr>
              <a:t> (sound) and </a:t>
            </a:r>
            <a:r>
              <a:rPr lang="en-US" sz="2800" i="1" dirty="0" err="1">
                <a:latin typeface="Calibri" panose="020F0502020204030204" pitchFamily="34" charset="0"/>
                <a:cs typeface="Calibri" panose="020F0502020204030204" pitchFamily="34" charset="0"/>
              </a:rPr>
              <a:t>knharta</a:t>
            </a:r>
            <a:r>
              <a:rPr lang="en-US" sz="2800" dirty="0">
                <a:latin typeface="Calibri" panose="020F0502020204030204" pitchFamily="34" charset="0"/>
                <a:cs typeface="Calibri" panose="020F0502020204030204" pitchFamily="34" charset="0"/>
              </a:rPr>
              <a:t> (become, grow)</a:t>
            </a:r>
          </a:p>
          <a:p>
            <a:pPr lvl="0"/>
            <a:endParaRPr lang="en-US" sz="2800" dirty="0">
              <a:latin typeface="Calibri" panose="020F0502020204030204" pitchFamily="34" charset="0"/>
              <a:cs typeface="Calibri" panose="020F0502020204030204" pitchFamily="34" charset="0"/>
            </a:endParaRPr>
          </a:p>
          <a:p>
            <a:pPr lvl="0"/>
            <a:r>
              <a:rPr lang="en-US" sz="2800" dirty="0" err="1">
                <a:latin typeface="Calibri" panose="020F0502020204030204" pitchFamily="34" charset="0"/>
                <a:cs typeface="Calibri" panose="020F0502020204030204" pitchFamily="34" charset="0"/>
              </a:rPr>
              <a:t>Birarra</a:t>
            </a:r>
            <a:r>
              <a:rPr lang="en-AU" sz="2800"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burrgurdanyja</a:t>
            </a:r>
            <a:r>
              <a:rPr lang="en-US" sz="2800" dirty="0">
                <a:latin typeface="Calibri" panose="020F0502020204030204" pitchFamily="34" charset="0"/>
                <a:cs typeface="Calibri" panose="020F0502020204030204" pitchFamily="34" charset="0"/>
              </a:rPr>
              <a:t> (to give in exchange, to translate), includes </a:t>
            </a:r>
            <a:r>
              <a:rPr lang="en-US" sz="2800" i="1" dirty="0" err="1">
                <a:latin typeface="Calibri" panose="020F0502020204030204" pitchFamily="34" charset="0"/>
                <a:cs typeface="Calibri" panose="020F0502020204030204" pitchFamily="34" charset="0"/>
              </a:rPr>
              <a:t>gurdanyja</a:t>
            </a:r>
            <a:r>
              <a:rPr lang="en-US" sz="2800" dirty="0">
                <a:latin typeface="Calibri" panose="020F0502020204030204" pitchFamily="34" charset="0"/>
                <a:cs typeface="Calibri" panose="020F0502020204030204" pitchFamily="34" charset="0"/>
              </a:rPr>
              <a:t> (to return in kind)</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 </a:t>
            </a:r>
          </a:p>
          <a:p>
            <a:pPr lvl="0"/>
            <a:endParaRPr lang="en-US" sz="2480" dirty="0">
              <a:latin typeface="Universa LTD"/>
              <a:cs typeface="Universa LTD"/>
            </a:endParaRPr>
          </a:p>
        </p:txBody>
      </p:sp>
      <p:sp>
        <p:nvSpPr>
          <p:cNvPr id="3" name="Text Placeholder 2"/>
          <p:cNvSpPr>
            <a:spLocks noGrp="1"/>
          </p:cNvSpPr>
          <p:nvPr>
            <p:ph type="body" idx="11"/>
          </p:nvPr>
        </p:nvSpPr>
        <p:spPr/>
        <p:txBody>
          <a:bodyPr/>
          <a:lstStyle/>
          <a:p>
            <a:r>
              <a:rPr lang="en-US" dirty="0"/>
              <a:t>“To translate” in Australian Indigenous languages</a:t>
            </a:r>
          </a:p>
        </p:txBody>
      </p:sp>
    </p:spTree>
    <p:extLst>
      <p:ext uri="{BB962C8B-B14F-4D97-AF65-F5344CB8AC3E}">
        <p14:creationId xmlns:p14="http://schemas.microsoft.com/office/powerpoint/2010/main" val="7921018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91F09-8D92-D542-3621-E255B0ACB1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B372EE-B499-8C42-2772-8ABE28BC2B63}"/>
              </a:ext>
            </a:extLst>
          </p:cNvPr>
          <p:cNvSpPr>
            <a:spLocks noGrp="1"/>
          </p:cNvSpPr>
          <p:nvPr>
            <p:ph idx="1"/>
          </p:nvPr>
        </p:nvSpPr>
        <p:spPr>
          <a:xfrm>
            <a:off x="821351" y="2530798"/>
            <a:ext cx="10555219" cy="5421942"/>
          </a:xfrm>
        </p:spPr>
        <p:txBody>
          <a:bodyPr>
            <a:normAutofit/>
          </a:bodyPr>
          <a:lstStyle/>
          <a:p>
            <a:pPr marL="15875" indent="0"/>
            <a:r>
              <a:rPr lang="en-US" sz="2800" dirty="0">
                <a:latin typeface="Calibri" panose="020F0502020204030204" pitchFamily="34" charset="0"/>
                <a:cs typeface="Calibri" panose="020F0502020204030204" pitchFamily="34" charset="0"/>
              </a:rPr>
              <a:t>“their general information and knowledge of several distinct dialects – in some instances four, besides fair English – gratified as well as surprised me.” (Dawson, 1991, p, iv)</a:t>
            </a:r>
            <a:endParaRPr lang="en-AU" sz="2800" dirty="0">
              <a:latin typeface="Calibri" panose="020F0502020204030204" pitchFamily="34" charset="0"/>
              <a:cs typeface="Calibri" panose="020F0502020204030204" pitchFamily="34" charset="0"/>
            </a:endParaRPr>
          </a:p>
          <a:p>
            <a:pPr marL="15875" lvl="0" indent="0"/>
            <a:endParaRPr lang="en-US" sz="2800" dirty="0">
              <a:latin typeface="Calibri" panose="020F0502020204030204" pitchFamily="34" charset="0"/>
              <a:cs typeface="Calibri" panose="020F0502020204030204" pitchFamily="34" charset="0"/>
            </a:endParaRPr>
          </a:p>
          <a:p>
            <a:pPr marL="15875" lvl="0" indent="0"/>
            <a:r>
              <a:rPr lang="en-US" sz="2800" dirty="0">
                <a:latin typeface="Calibri" panose="020F0502020204030204" pitchFamily="34" charset="0"/>
                <a:cs typeface="Calibri" panose="020F0502020204030204" pitchFamily="34" charset="0"/>
              </a:rPr>
              <a:t> </a:t>
            </a:r>
          </a:p>
          <a:p>
            <a:pPr marL="15875" lvl="0" indent="0"/>
            <a:endParaRPr lang="en-US"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3569587-FFD4-70BA-D9A1-BE8F53A8F894}"/>
              </a:ext>
            </a:extLst>
          </p:cNvPr>
          <p:cNvSpPr>
            <a:spLocks noGrp="1"/>
          </p:cNvSpPr>
          <p:nvPr>
            <p:ph type="body" idx="11"/>
          </p:nvPr>
        </p:nvSpPr>
        <p:spPr/>
        <p:txBody>
          <a:bodyPr/>
          <a:lstStyle/>
          <a:p>
            <a:r>
              <a:rPr lang="en-US" dirty="0"/>
              <a:t>Was there any need for translation?</a:t>
            </a:r>
          </a:p>
        </p:txBody>
      </p:sp>
      <p:sp>
        <p:nvSpPr>
          <p:cNvPr id="5" name="TextBox 4">
            <a:extLst>
              <a:ext uri="{FF2B5EF4-FFF2-40B4-BE49-F238E27FC236}">
                <a16:creationId xmlns:a16="http://schemas.microsoft.com/office/drawing/2014/main" id="{AF4A932B-9C96-3CCF-8468-EE0BDB4A1E44}"/>
              </a:ext>
            </a:extLst>
          </p:cNvPr>
          <p:cNvSpPr txBox="1"/>
          <p:nvPr/>
        </p:nvSpPr>
        <p:spPr>
          <a:xfrm>
            <a:off x="6408018" y="6876256"/>
            <a:ext cx="7478484" cy="923330"/>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Dawson</a:t>
            </a:r>
            <a:r>
              <a:rPr lang="es-E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James</a:t>
            </a:r>
            <a:r>
              <a:rPr lang="es-ES" sz="1800" dirty="0">
                <a:latin typeface="Calibri" panose="020F0502020204030204" pitchFamily="34" charset="0"/>
                <a:cs typeface="Calibri" panose="020F0502020204030204" pitchFamily="34" charset="0"/>
              </a:rPr>
              <a:t>. 1881. </a:t>
            </a:r>
            <a:r>
              <a:rPr lang="en-US" sz="1800" i="1" dirty="0">
                <a:latin typeface="Calibri" panose="020F0502020204030204" pitchFamily="34" charset="0"/>
                <a:cs typeface="Calibri" panose="020F0502020204030204" pitchFamily="34" charset="0"/>
              </a:rPr>
              <a:t>Australian Aborigines. The Languages and Customs </a:t>
            </a:r>
          </a:p>
          <a:p>
            <a:pPr algn="l"/>
            <a:r>
              <a:rPr lang="en-US" sz="1800" i="1" dirty="0">
                <a:latin typeface="Calibri" panose="020F0502020204030204" pitchFamily="34" charset="0"/>
                <a:cs typeface="Calibri" panose="020F0502020204030204" pitchFamily="34" charset="0"/>
              </a:rPr>
              <a:t>of Several Tribes of Aborigines in the Western District of Victoria, Australia</a:t>
            </a:r>
            <a:r>
              <a:rPr lang="en-US" sz="1800" dirty="0">
                <a:latin typeface="Calibri" panose="020F0502020204030204" pitchFamily="34" charset="0"/>
                <a:cs typeface="Calibri" panose="020F0502020204030204" pitchFamily="34" charset="0"/>
              </a:rPr>
              <a:t>. George Robertson.</a:t>
            </a:r>
            <a:endParaRPr lang="en-A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19644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normAutofit/>
          </a:bodyPr>
          <a:lstStyle/>
          <a:p>
            <a:r>
              <a:rPr lang="en-US" sz="2800" dirty="0">
                <a:latin typeface="Calibri" panose="020F0502020204030204" pitchFamily="34" charset="0"/>
                <a:cs typeface="Calibri" panose="020F0502020204030204" pitchFamily="34" charset="0"/>
              </a:rPr>
              <a:t>A slow paradigm shift over 25 years…</a:t>
            </a:r>
          </a:p>
        </p:txBody>
      </p:sp>
      <p:sp>
        <p:nvSpPr>
          <p:cNvPr id="6" name="TextBox 5">
            <a:extLst>
              <a:ext uri="{FF2B5EF4-FFF2-40B4-BE49-F238E27FC236}">
                <a16:creationId xmlns:a16="http://schemas.microsoft.com/office/drawing/2014/main" id="{4458C9FA-A143-4C45-AF74-6C317CA8A671}"/>
              </a:ext>
            </a:extLst>
          </p:cNvPr>
          <p:cNvSpPr txBox="1"/>
          <p:nvPr/>
        </p:nvSpPr>
        <p:spPr>
          <a:xfrm>
            <a:off x="566200" y="2797628"/>
            <a:ext cx="7858042" cy="6420219"/>
          </a:xfrm>
          <a:prstGeom prst="rect">
            <a:avLst/>
          </a:prstGeom>
          <a:noFill/>
        </p:spPr>
        <p:txBody>
          <a:bodyPr wrap="square" rtlCol="0">
            <a:spAutoFit/>
          </a:bodyPr>
          <a:lstStyle/>
          <a:p>
            <a:pPr algn="l"/>
            <a:r>
              <a:rPr lang="en-GB" sz="2400" dirty="0">
                <a:latin typeface="Calibri" panose="020F0502020204030204" pitchFamily="34" charset="0"/>
                <a:cs typeface="Calibri" panose="020F0502020204030204" pitchFamily="34" charset="0"/>
              </a:rPr>
              <a:t>Process rather than product</a:t>
            </a:r>
          </a:p>
          <a:p>
            <a:pPr algn="l"/>
            <a:r>
              <a:rPr lang="en-GB" sz="2400" dirty="0">
                <a:latin typeface="Calibri" panose="020F0502020204030204" pitchFamily="34" charset="0"/>
                <a:cs typeface="Calibri" panose="020F0502020204030204" pitchFamily="34" charset="0"/>
              </a:rPr>
              <a:t>The particular rather than the general</a:t>
            </a:r>
          </a:p>
          <a:p>
            <a:pPr algn="l"/>
            <a:r>
              <a:rPr lang="en-GB" sz="2400" dirty="0">
                <a:latin typeface="Calibri" panose="020F0502020204030204" pitchFamily="34" charset="0"/>
                <a:cs typeface="Calibri" panose="020F0502020204030204" pitchFamily="34" charset="0"/>
              </a:rPr>
              <a:t>Many variables rather than a few</a:t>
            </a:r>
          </a:p>
          <a:p>
            <a:pPr algn="l"/>
            <a:r>
              <a:rPr lang="en-GB" sz="2400" dirty="0">
                <a:latin typeface="Calibri" panose="020F0502020204030204" pitchFamily="34" charset="0"/>
                <a:cs typeface="Calibri" panose="020F0502020204030204" pitchFamily="34" charset="0"/>
              </a:rPr>
              <a:t>Lived experience; 4EA: embodiment, affect, enactment (performance), extendedness, affect, emotions, empathy, trust, authenticity</a:t>
            </a:r>
          </a:p>
          <a:p>
            <a:pPr algn="l"/>
            <a:r>
              <a:rPr lang="en-GB" sz="2400" dirty="0">
                <a:latin typeface="Calibri" panose="020F0502020204030204" pitchFamily="34" charset="0"/>
                <a:cs typeface="Calibri" panose="020F0502020204030204" pitchFamily="34" charset="0"/>
              </a:rPr>
              <a:t>Complexity</a:t>
            </a:r>
          </a:p>
          <a:p>
            <a:pPr algn="l"/>
            <a:r>
              <a:rPr lang="en-GB" sz="2400" dirty="0">
                <a:latin typeface="Calibri" panose="020F0502020204030204" pitchFamily="34" charset="0"/>
                <a:cs typeface="Calibri" panose="020F0502020204030204" pitchFamily="34" charset="0"/>
              </a:rPr>
              <a:t>Materiality</a:t>
            </a:r>
          </a:p>
          <a:p>
            <a:pPr algn="l"/>
            <a:r>
              <a:rPr lang="en-GB" sz="2400" dirty="0">
                <a:latin typeface="Calibri" panose="020F0502020204030204" pitchFamily="34" charset="0"/>
                <a:cs typeface="Calibri" panose="020F0502020204030204" pitchFamily="34" charset="0"/>
              </a:rPr>
              <a:t>Multimedia</a:t>
            </a:r>
          </a:p>
          <a:p>
            <a:pPr algn="l"/>
            <a:endParaRPr lang="en-GB" sz="2400" dirty="0">
              <a:latin typeface="Calibri" panose="020F0502020204030204" pitchFamily="34" charset="0"/>
              <a:cs typeface="Calibri" panose="020F0502020204030204" pitchFamily="34" charset="0"/>
            </a:endParaRPr>
          </a:p>
          <a:p>
            <a:pPr algn="l"/>
            <a:r>
              <a:rPr lang="en-GB" sz="2400" dirty="0">
                <a:solidFill>
                  <a:schemeClr val="tx1"/>
                </a:solidFill>
                <a:latin typeface="Calibri" panose="020F0502020204030204" pitchFamily="34" charset="0"/>
                <a:cs typeface="Calibri" panose="020F0502020204030204" pitchFamily="34" charset="0"/>
              </a:rPr>
              <a:t>Peirce, Bakhtin, Deleuze, Latour</a:t>
            </a:r>
          </a:p>
          <a:p>
            <a:pPr algn="l"/>
            <a:endParaRPr lang="en-GB" sz="2400" dirty="0">
              <a:solidFill>
                <a:schemeClr val="tx1"/>
              </a:solidFill>
              <a:latin typeface="Calibri" panose="020F0502020204030204" pitchFamily="34" charset="0"/>
              <a:cs typeface="Calibri" panose="020F0502020204030204" pitchFamily="34" charset="0"/>
            </a:endParaRPr>
          </a:p>
          <a:p>
            <a:pPr algn="l"/>
            <a:r>
              <a:rPr lang="en-GB" sz="2400" dirty="0">
                <a:solidFill>
                  <a:schemeClr val="tx1"/>
                </a:solidFill>
                <a:latin typeface="Calibri" panose="020F0502020204030204" pitchFamily="34" charset="0"/>
                <a:cs typeface="Calibri" panose="020F0502020204030204" pitchFamily="34" charset="0"/>
              </a:rPr>
              <a:t>unfalsifiable theory, hyper-descriptivism</a:t>
            </a:r>
          </a:p>
          <a:p>
            <a:pPr algn="l"/>
            <a:endParaRPr lang="en-GB" sz="2480" dirty="0">
              <a:solidFill>
                <a:srgbClr val="FF0000"/>
              </a:solidFill>
              <a:latin typeface="Calibri" panose="020F0502020204030204" pitchFamily="34" charset="0"/>
              <a:cs typeface="Calibri" panose="020F0502020204030204" pitchFamily="34" charset="0"/>
            </a:endParaRPr>
          </a:p>
          <a:p>
            <a:pPr algn="l"/>
            <a:r>
              <a:rPr lang="en-GB" sz="2480" dirty="0">
                <a:solidFill>
                  <a:srgbClr val="FF0000"/>
                </a:solidFill>
                <a:latin typeface="Calibri" panose="020F0502020204030204" pitchFamily="34" charset="0"/>
                <a:cs typeface="Calibri" panose="020F0502020204030204" pitchFamily="34" charset="0"/>
              </a:rPr>
              <a:t> </a:t>
            </a:r>
          </a:p>
          <a:p>
            <a:pPr algn="l"/>
            <a:endParaRPr lang="en-GB" sz="2480" dirty="0">
              <a:solidFill>
                <a:srgbClr val="FF0000"/>
              </a:solidFill>
              <a:latin typeface="+mn-lt"/>
            </a:endParaRPr>
          </a:p>
          <a:p>
            <a:pPr algn="l"/>
            <a:endParaRPr lang="en-US" sz="2480" dirty="0"/>
          </a:p>
        </p:txBody>
      </p:sp>
    </p:spTree>
    <p:extLst>
      <p:ext uri="{BB962C8B-B14F-4D97-AF65-F5344CB8AC3E}">
        <p14:creationId xmlns:p14="http://schemas.microsoft.com/office/powerpoint/2010/main" val="1563395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359DD-5937-32BC-8C06-9A984C04CB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44A-000A-9D9A-1FE4-B075E1016DD6}"/>
              </a:ext>
            </a:extLst>
          </p:cNvPr>
          <p:cNvSpPr>
            <a:spLocks noGrp="1"/>
          </p:cNvSpPr>
          <p:nvPr>
            <p:ph idx="1"/>
          </p:nvPr>
        </p:nvSpPr>
        <p:spPr>
          <a:xfrm>
            <a:off x="821351" y="2530798"/>
            <a:ext cx="10555219" cy="5421942"/>
          </a:xfrm>
        </p:spPr>
        <p:txBody>
          <a:bodyPr>
            <a:normAutofit/>
          </a:bodyPr>
          <a:lstStyle/>
          <a:p>
            <a:pPr marL="15875" indent="0"/>
            <a:r>
              <a:rPr lang="en-US" sz="2800" dirty="0">
                <a:latin typeface="Calibri" panose="020F0502020204030204" pitchFamily="34" charset="0"/>
                <a:cs typeface="Calibri" panose="020F0502020204030204" pitchFamily="34" charset="0"/>
              </a:rPr>
              <a:t>“The messenger was usually one of the younger men, and if possible one whose sister was married to some one in that part of the tribe to which the messenger was to go, for under such circumstances a man could go and return in safety, being known to and protected by the people he visited.”  (Howitt, 1889, p. 315)</a:t>
            </a:r>
          </a:p>
          <a:p>
            <a:pPr marL="15875" indent="0"/>
            <a:endParaRPr lang="en-US" sz="2800" dirty="0">
              <a:latin typeface="Calibri" panose="020F0502020204030204" pitchFamily="34" charset="0"/>
              <a:cs typeface="Calibri" panose="020F0502020204030204" pitchFamily="34" charset="0"/>
            </a:endParaRPr>
          </a:p>
          <a:p>
            <a:pPr marL="15875" indent="0"/>
            <a:r>
              <a:rPr lang="en-US" sz="2800" dirty="0">
                <a:latin typeface="Calibri" panose="020F0502020204030204" pitchFamily="34" charset="0"/>
                <a:cs typeface="Calibri" panose="020F0502020204030204" pitchFamily="34" charset="0"/>
              </a:rPr>
              <a:t>Also selected “for their intelligence and their ability as linguists” (Dawson, 1881, p. 74)</a:t>
            </a:r>
          </a:p>
          <a:p>
            <a:pPr lvl="0"/>
            <a:endParaRPr lang="en-US"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67C3608-4601-35CD-E6E1-8119BF30C2E3}"/>
              </a:ext>
            </a:extLst>
          </p:cNvPr>
          <p:cNvSpPr>
            <a:spLocks noGrp="1"/>
          </p:cNvSpPr>
          <p:nvPr>
            <p:ph type="body" idx="11"/>
          </p:nvPr>
        </p:nvSpPr>
        <p:spPr/>
        <p:txBody>
          <a:bodyPr/>
          <a:lstStyle/>
          <a:p>
            <a:r>
              <a:rPr lang="en-US" dirty="0"/>
              <a:t>Selection of messengers</a:t>
            </a:r>
          </a:p>
        </p:txBody>
      </p:sp>
      <p:sp>
        <p:nvSpPr>
          <p:cNvPr id="4" name="TextBox 3">
            <a:extLst>
              <a:ext uri="{FF2B5EF4-FFF2-40B4-BE49-F238E27FC236}">
                <a16:creationId xmlns:a16="http://schemas.microsoft.com/office/drawing/2014/main" id="{026CBD13-070F-D3F3-67B8-3DA70CF65B8A}"/>
              </a:ext>
            </a:extLst>
          </p:cNvPr>
          <p:cNvSpPr txBox="1"/>
          <p:nvPr/>
        </p:nvSpPr>
        <p:spPr>
          <a:xfrm>
            <a:off x="5327898" y="6857672"/>
            <a:ext cx="8960338" cy="1477328"/>
          </a:xfrm>
          <a:prstGeom prst="rect">
            <a:avLst/>
          </a:prstGeom>
          <a:noFill/>
        </p:spPr>
        <p:txBody>
          <a:bodyPr wrap="none" rtlCol="0">
            <a:spAutoFit/>
          </a:bodyPr>
          <a:lstStyle/>
          <a:p>
            <a:pPr algn="l"/>
            <a:r>
              <a:rPr lang="en-US" sz="1800" dirty="0">
                <a:latin typeface="Calibri" panose="020F0502020204030204" pitchFamily="34" charset="0"/>
                <a:cs typeface="Calibri" panose="020F0502020204030204" pitchFamily="34" charset="0"/>
              </a:rPr>
              <a:t>Howitt, Alfred William. 1889. </a:t>
            </a:r>
            <a:r>
              <a:rPr lang="es-ES"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Notes on Australian Message Sticks and Messengers.</a:t>
            </a:r>
            <a:r>
              <a:rPr lang="es-ES"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t>
            </a:r>
          </a:p>
          <a:p>
            <a:pPr algn="l"/>
            <a:r>
              <a:rPr lang="en-US" sz="1800" i="1" dirty="0">
                <a:latin typeface="Calibri" panose="020F0502020204030204" pitchFamily="34" charset="0"/>
                <a:cs typeface="Calibri" panose="020F0502020204030204" pitchFamily="34" charset="0"/>
              </a:rPr>
              <a:t>The Journal of the Anthropological Institute of Great Britain and Ireland</a:t>
            </a:r>
            <a:r>
              <a:rPr lang="en-US" sz="1800" dirty="0">
                <a:latin typeface="Calibri" panose="020F0502020204030204" pitchFamily="34" charset="0"/>
                <a:cs typeface="Calibri" panose="020F0502020204030204" pitchFamily="34" charset="0"/>
              </a:rPr>
              <a:t> 18</a:t>
            </a:r>
            <a:r>
              <a:rPr lang="es-ES"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314–332.</a:t>
            </a:r>
          </a:p>
          <a:p>
            <a:pPr algn="l"/>
            <a:r>
              <a:rPr lang="en-US" sz="1800" dirty="0">
                <a:latin typeface="Calibri" panose="020F0502020204030204" pitchFamily="34" charset="0"/>
                <a:cs typeface="Calibri" panose="020F0502020204030204" pitchFamily="34" charset="0"/>
              </a:rPr>
              <a:t>Dawson</a:t>
            </a:r>
            <a:r>
              <a:rPr lang="es-E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James</a:t>
            </a:r>
            <a:r>
              <a:rPr lang="es-ES" sz="1800" dirty="0">
                <a:latin typeface="Calibri" panose="020F0502020204030204" pitchFamily="34" charset="0"/>
                <a:cs typeface="Calibri" panose="020F0502020204030204" pitchFamily="34" charset="0"/>
              </a:rPr>
              <a:t>. 1881. </a:t>
            </a:r>
            <a:r>
              <a:rPr lang="en-US" sz="1800" i="1" dirty="0">
                <a:latin typeface="Calibri" panose="020F0502020204030204" pitchFamily="34" charset="0"/>
                <a:cs typeface="Calibri" panose="020F0502020204030204" pitchFamily="34" charset="0"/>
              </a:rPr>
              <a:t>Australian Aborigines. The Languages and Customs </a:t>
            </a:r>
          </a:p>
          <a:p>
            <a:pPr algn="l"/>
            <a:r>
              <a:rPr lang="en-US" sz="1800" i="1" dirty="0">
                <a:latin typeface="Calibri" panose="020F0502020204030204" pitchFamily="34" charset="0"/>
                <a:cs typeface="Calibri" panose="020F0502020204030204" pitchFamily="34" charset="0"/>
              </a:rPr>
              <a:t>of Several Tribes of Aborigines in the Western District of Victoria, Australia</a:t>
            </a:r>
            <a:r>
              <a:rPr lang="en-US" sz="1800" dirty="0">
                <a:latin typeface="Calibri" panose="020F0502020204030204" pitchFamily="34" charset="0"/>
                <a:cs typeface="Calibri" panose="020F0502020204030204" pitchFamily="34" charset="0"/>
              </a:rPr>
              <a:t>. George Robertson</a:t>
            </a:r>
            <a:r>
              <a:rPr lang="es-ES" sz="1800" dirty="0">
                <a:latin typeface="Calibri" panose="020F0502020204030204" pitchFamily="34" charset="0"/>
                <a:cs typeface="Calibri" panose="020F0502020204030204" pitchFamily="34" charset="0"/>
              </a:rPr>
              <a:t>. </a:t>
            </a:r>
            <a:endParaRPr lang="en-AU" sz="1800" dirty="0">
              <a:latin typeface="Calibri" panose="020F0502020204030204" pitchFamily="34" charset="0"/>
              <a:cs typeface="Calibri" panose="020F0502020204030204" pitchFamily="34" charset="0"/>
            </a:endParaRPr>
          </a:p>
          <a:p>
            <a:pPr algn="l"/>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198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1096F-DB42-3234-CEAE-EA6CDBD1AD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CB9C05-64D9-29ED-B548-59986AA9B97A}"/>
              </a:ext>
            </a:extLst>
          </p:cNvPr>
          <p:cNvSpPr>
            <a:spLocks noGrp="1"/>
          </p:cNvSpPr>
          <p:nvPr>
            <p:ph idx="1"/>
          </p:nvPr>
        </p:nvSpPr>
        <p:spPr>
          <a:xfrm>
            <a:off x="821351" y="2530798"/>
            <a:ext cx="12986425" cy="5421942"/>
          </a:xfrm>
        </p:spPr>
        <p:txBody>
          <a:bodyPr>
            <a:normAutofit/>
          </a:bodyPr>
          <a:lstStyle/>
          <a:p>
            <a:pPr lvl="0"/>
            <a:endParaRPr lang="en-US" sz="2835" dirty="0"/>
          </a:p>
          <a:p>
            <a:pPr lvl="0"/>
            <a:r>
              <a:rPr lang="en-US" sz="2800" dirty="0">
                <a:latin typeface="Calibri" panose="020F0502020204030204" pitchFamily="34" charset="0"/>
                <a:cs typeface="Calibri" panose="020F0502020204030204" pitchFamily="34" charset="0"/>
              </a:rPr>
              <a:t>	The </a:t>
            </a:r>
            <a:r>
              <a:rPr lang="en-US" sz="2800" i="1" dirty="0" err="1">
                <a:latin typeface="Calibri" panose="020F0502020204030204" pitchFamily="34" charset="0"/>
                <a:cs typeface="Calibri" panose="020F0502020204030204" pitchFamily="34" charset="0"/>
              </a:rPr>
              <a:t>agamlong</a:t>
            </a:r>
            <a:r>
              <a:rPr lang="en-US" sz="2800" dirty="0">
                <a:latin typeface="Calibri" panose="020F0502020204030204" pitchFamily="34" charset="0"/>
                <a:cs typeface="Calibri" panose="020F0502020204030204" pitchFamily="34" charset="0"/>
              </a:rPr>
              <a:t> (“reporter of speech”), in South Sudanese courts: </a:t>
            </a:r>
          </a:p>
          <a:p>
            <a:pPr lvl="0"/>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He is the interpreter, </a:t>
            </a:r>
            <a:r>
              <a:rPr lang="en-US" sz="2800" dirty="0">
                <a:solidFill>
                  <a:srgbClr val="FF0000"/>
                </a:solidFill>
                <a:latin typeface="Calibri" panose="020F0502020204030204" pitchFamily="34" charset="0"/>
                <a:cs typeface="Calibri" panose="020F0502020204030204" pitchFamily="34" charset="0"/>
              </a:rPr>
              <a:t>the one who makes quiet voices louder, the repeater</a:t>
            </a:r>
            <a:r>
              <a:rPr lang="en-US" sz="2800"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mutarjim</a:t>
            </a:r>
            <a:r>
              <a:rPr lang="en-US" sz="2800" dirty="0">
                <a:latin typeface="Calibri" panose="020F0502020204030204" pitchFamily="34" charset="0"/>
                <a:cs typeface="Calibri" panose="020F0502020204030204" pitchFamily="34" charset="0"/>
              </a:rPr>
              <a:t> [translator] in Arabic. We call it </a:t>
            </a:r>
            <a:r>
              <a:rPr lang="en-US" sz="2800" i="1" dirty="0" err="1">
                <a:latin typeface="Calibri" panose="020F0502020204030204" pitchFamily="34" charset="0"/>
                <a:cs typeface="Calibri" panose="020F0502020204030204" pitchFamily="34" charset="0"/>
              </a:rPr>
              <a:t>nve</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wandi</a:t>
            </a:r>
            <a:r>
              <a:rPr lang="en-US" sz="2800" i="1" dirty="0">
                <a:latin typeface="Calibri" panose="020F0502020204030204" pitchFamily="34" charset="0"/>
                <a:cs typeface="Calibri" panose="020F0502020204030204" pitchFamily="34" charset="0"/>
              </a:rPr>
              <a:t> so</a:t>
            </a:r>
            <a:r>
              <a:rPr lang="en-US" sz="2800" dirty="0">
                <a:latin typeface="Calibri" panose="020F0502020204030204" pitchFamily="34" charset="0"/>
                <a:cs typeface="Calibri" panose="020F0502020204030204" pitchFamily="34" charset="0"/>
              </a:rPr>
              <a:t>: one who makes the word wider. Or </a:t>
            </a:r>
            <a:r>
              <a:rPr lang="en-US" sz="2800" i="1" dirty="0" err="1">
                <a:latin typeface="Calibri" panose="020F0502020204030204" pitchFamily="34" charset="0"/>
                <a:cs typeface="Calibri" panose="020F0502020204030204" pitchFamily="34" charset="0"/>
              </a:rPr>
              <a:t>nve</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vagbi</a:t>
            </a:r>
            <a:r>
              <a:rPr lang="en-US" sz="2800" i="1" dirty="0">
                <a:latin typeface="Calibri" panose="020F0502020204030204" pitchFamily="34" charset="0"/>
                <a:cs typeface="Calibri" panose="020F0502020204030204" pitchFamily="34" charset="0"/>
              </a:rPr>
              <a:t> so</a:t>
            </a:r>
            <a:r>
              <a:rPr lang="en-US" sz="2800" dirty="0">
                <a:latin typeface="Calibri" panose="020F0502020204030204" pitchFamily="34" charset="0"/>
                <a:cs typeface="Calibri" panose="020F0502020204030204" pitchFamily="34" charset="0"/>
              </a:rPr>
              <a:t>: one who makes clear, who reveals secrets; who doesn’t hide things; who goes straight, not around the bush. (</a:t>
            </a:r>
            <a:r>
              <a:rPr lang="en-US" sz="2800" dirty="0" err="1">
                <a:latin typeface="Calibri" panose="020F0502020204030204" pitchFamily="34" charset="0"/>
                <a:cs typeface="Calibri" panose="020F0502020204030204" pitchFamily="34" charset="0"/>
              </a:rPr>
              <a:t>Balanda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Viri</a:t>
            </a:r>
            <a:r>
              <a:rPr lang="en-US" sz="2800" dirty="0">
                <a:latin typeface="Calibri" panose="020F0502020204030204" pitchFamily="34" charset="0"/>
                <a:cs typeface="Calibri" panose="020F0502020204030204" pitchFamily="34" charset="0"/>
              </a:rPr>
              <a:t> elder, </a:t>
            </a:r>
            <a:r>
              <a:rPr lang="en-US" sz="2800" dirty="0" err="1">
                <a:latin typeface="Calibri" panose="020F0502020204030204" pitchFamily="34" charset="0"/>
                <a:cs typeface="Calibri" panose="020F0502020204030204" pitchFamily="34" charset="0"/>
              </a:rPr>
              <a:t>Wau</a:t>
            </a:r>
            <a:r>
              <a:rPr lang="en-US" sz="2800" dirty="0">
                <a:latin typeface="Calibri" panose="020F0502020204030204" pitchFamily="34" charset="0"/>
                <a:cs typeface="Calibri" panose="020F0502020204030204" pitchFamily="34" charset="0"/>
              </a:rPr>
              <a:t>, in English, cit. Leonardo et al. 2010, p. 33; with thanks to Harold Lesch</a:t>
            </a:r>
            <a:r>
              <a:rPr lang="en-AU"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4983163" indent="0"/>
            <a:r>
              <a:rPr lang="en-US" sz="1900" dirty="0">
                <a:latin typeface="Calibri" panose="020F0502020204030204" pitchFamily="34" charset="0"/>
                <a:cs typeface="Calibri" panose="020F0502020204030204" pitchFamily="34" charset="0"/>
              </a:rPr>
              <a:t>Leonardi, C., Moro, L. N., Santschi, M., &amp; Isser, D. H. (2010). </a:t>
            </a:r>
            <a:r>
              <a:rPr lang="en-US" sz="1900" i="1" dirty="0">
                <a:latin typeface="Calibri" panose="020F0502020204030204" pitchFamily="34" charset="0"/>
                <a:cs typeface="Calibri" panose="020F0502020204030204" pitchFamily="34" charset="0"/>
              </a:rPr>
              <a:t>Local Justice in Southern Sudan</a:t>
            </a:r>
            <a:r>
              <a:rPr lang="en-US" sz="1900" dirty="0">
                <a:latin typeface="Calibri" panose="020F0502020204030204" pitchFamily="34" charset="0"/>
                <a:cs typeface="Calibri" panose="020F0502020204030204" pitchFamily="34" charset="0"/>
              </a:rPr>
              <a:t>. United States Institute of Peace, Rift Valley Institute.</a:t>
            </a:r>
            <a:r>
              <a:rPr lang="en-AU" sz="1900" dirty="0">
                <a:latin typeface="Calibri" panose="020F0502020204030204" pitchFamily="34" charset="0"/>
                <a:cs typeface="Calibri" panose="020F0502020204030204" pitchFamily="34" charset="0"/>
              </a:rPr>
              <a:t> </a:t>
            </a:r>
            <a:endParaRPr lang="en-US" sz="2835" dirty="0"/>
          </a:p>
          <a:p>
            <a:pPr lvl="0"/>
            <a:endParaRPr lang="en-US" sz="2835" dirty="0"/>
          </a:p>
          <a:p>
            <a:pPr lvl="0"/>
            <a:endParaRPr lang="en-US" sz="2480" dirty="0"/>
          </a:p>
          <a:p>
            <a:pPr lvl="0"/>
            <a:endParaRPr lang="en-US" sz="2480" dirty="0"/>
          </a:p>
          <a:p>
            <a:pPr lvl="0"/>
            <a:endParaRPr lang="en-US" sz="2480" dirty="0">
              <a:latin typeface="Universa LTD"/>
              <a:cs typeface="Universa LTD"/>
            </a:endParaRPr>
          </a:p>
        </p:txBody>
      </p:sp>
      <p:sp>
        <p:nvSpPr>
          <p:cNvPr id="3" name="Text Placeholder 2">
            <a:extLst>
              <a:ext uri="{FF2B5EF4-FFF2-40B4-BE49-F238E27FC236}">
                <a16:creationId xmlns:a16="http://schemas.microsoft.com/office/drawing/2014/main" id="{1B16495D-EDCB-2E16-83C1-FE8857C0D939}"/>
              </a:ext>
            </a:extLst>
          </p:cNvPr>
          <p:cNvSpPr>
            <a:spLocks noGrp="1"/>
          </p:cNvSpPr>
          <p:nvPr>
            <p:ph type="body" idx="11"/>
          </p:nvPr>
        </p:nvSpPr>
        <p:spPr/>
        <p:txBody>
          <a:bodyPr/>
          <a:lstStyle/>
          <a:p>
            <a:r>
              <a:rPr lang="en-US" dirty="0"/>
              <a:t>Orality with many functions</a:t>
            </a:r>
          </a:p>
        </p:txBody>
      </p:sp>
    </p:spTree>
    <p:extLst>
      <p:ext uri="{BB962C8B-B14F-4D97-AF65-F5344CB8AC3E}">
        <p14:creationId xmlns:p14="http://schemas.microsoft.com/office/powerpoint/2010/main" val="36335412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351" y="2530798"/>
            <a:ext cx="12986425" cy="5421942"/>
          </a:xfrm>
        </p:spPr>
        <p:txBody>
          <a:bodyPr>
            <a:normAutofit lnSpcReduction="10000"/>
          </a:bodyPr>
          <a:lstStyle/>
          <a:p>
            <a:pPr lvl="0"/>
            <a:endParaRPr lang="en-US" sz="2835" dirty="0"/>
          </a:p>
          <a:p>
            <a:r>
              <a:rPr lang="en-US" sz="2800" dirty="0">
                <a:latin typeface="Calibri" panose="020F0502020204030204" pitchFamily="34" charset="0"/>
                <a:cs typeface="Calibri" panose="020F0502020204030204" pitchFamily="34" charset="0"/>
              </a:rPr>
              <a:t>Arabic </a:t>
            </a:r>
            <a:r>
              <a:rPr lang="en-US" sz="2800" i="1" dirty="0" err="1">
                <a:latin typeface="Calibri" panose="020F0502020204030204" pitchFamily="34" charset="0"/>
                <a:cs typeface="Calibri" panose="020F0502020204030204" pitchFamily="34" charset="0"/>
              </a:rPr>
              <a:t>tarjama</a:t>
            </a:r>
            <a:r>
              <a:rPr lang="en-US" sz="2800" i="1"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ترجم</a:t>
            </a:r>
            <a:r>
              <a:rPr lang="en-US" sz="2800" dirty="0">
                <a:latin typeface="Calibri" panose="020F0502020204030204" pitchFamily="34" charset="0"/>
                <a:cs typeface="Calibri" panose="020F0502020204030204" pitchFamily="34" charset="0"/>
              </a:rPr>
              <a:t>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to explain the meaning of; bring out the meaning of  (</a:t>
            </a:r>
            <a:r>
              <a:rPr lang="en-US" sz="2800" i="1" dirty="0" err="1">
                <a:latin typeface="Calibri" panose="020F0502020204030204" pitchFamily="34" charset="0"/>
                <a:cs typeface="Calibri" panose="020F0502020204030204" pitchFamily="34" charset="0"/>
              </a:rPr>
              <a:t>tafseer</a:t>
            </a:r>
            <a:r>
              <a:rPr lang="en-US" sz="2800" dirty="0">
                <a:latin typeface="Calibri" panose="020F0502020204030204" pitchFamily="34" charset="0"/>
                <a:cs typeface="Calibri" panose="020F0502020204030204" pitchFamily="34" charset="0"/>
              </a:rPr>
              <a:t>)</a:t>
            </a:r>
          </a:p>
          <a:p>
            <a:pPr marL="404988" indent="-404988">
              <a:buFontTx/>
              <a:buChar char="-"/>
            </a:pPr>
            <a:r>
              <a:rPr lang="en-US" sz="2800" dirty="0">
                <a:latin typeface="Calibri" panose="020F0502020204030204" pitchFamily="34" charset="0"/>
                <a:cs typeface="Calibri" panose="020F0502020204030204" pitchFamily="34" charset="0"/>
              </a:rPr>
              <a:t>to make something clear (</a:t>
            </a:r>
            <a:r>
              <a:rPr lang="en-US" sz="2800" i="1" dirty="0" err="1">
                <a:latin typeface="Calibri" panose="020F0502020204030204" pitchFamily="34" charset="0"/>
                <a:cs typeface="Calibri" panose="020F0502020204030204" pitchFamily="34" charset="0"/>
              </a:rPr>
              <a:t>tafseer</a:t>
            </a:r>
            <a:r>
              <a:rPr lang="en-US" sz="2800" dirty="0">
                <a:latin typeface="Calibri" panose="020F0502020204030204" pitchFamily="34" charset="0"/>
                <a:cs typeface="Calibri" panose="020F0502020204030204" pitchFamily="34" charset="0"/>
              </a:rPr>
              <a:t>)</a:t>
            </a:r>
          </a:p>
          <a:p>
            <a:pPr marL="404988" indent="-404988">
              <a:buFontTx/>
              <a:buChar char="-"/>
            </a:pPr>
            <a:r>
              <a:rPr lang="en-US" sz="2800" dirty="0">
                <a:latin typeface="Calibri" panose="020F0502020204030204" pitchFamily="34" charset="0"/>
                <a:cs typeface="Calibri" panose="020F0502020204030204" pitchFamily="34" charset="0"/>
              </a:rPr>
              <a:t>to give reason or explanation why something happens (</a:t>
            </a:r>
            <a:r>
              <a:rPr lang="en-US" sz="2800" i="1" dirty="0" err="1">
                <a:latin typeface="Calibri" panose="020F0502020204030204" pitchFamily="34" charset="0"/>
                <a:cs typeface="Calibri" panose="020F0502020204030204" pitchFamily="34" charset="0"/>
              </a:rPr>
              <a:t>tafseer</a:t>
            </a:r>
            <a:r>
              <a:rPr lang="en-US" sz="2800" dirty="0">
                <a:latin typeface="Calibri" panose="020F0502020204030204" pitchFamily="34" charset="0"/>
                <a:cs typeface="Calibri" panose="020F0502020204030204" pitchFamily="34" charset="0"/>
              </a:rPr>
              <a:t>)</a:t>
            </a:r>
          </a:p>
          <a:p>
            <a:pPr marL="404988" indent="-404988">
              <a:buFontTx/>
              <a:buChar char="-"/>
            </a:pPr>
            <a:r>
              <a:rPr lang="en-US" sz="2800" dirty="0">
                <a:latin typeface="Calibri" panose="020F0502020204030204" pitchFamily="34" charset="0"/>
                <a:cs typeface="Calibri" panose="020F0502020204030204" pitchFamily="34" charset="0"/>
              </a:rPr>
              <a:t>to convey speech</a:t>
            </a:r>
          </a:p>
          <a:p>
            <a:pPr marL="404988" indent="-404988">
              <a:buFontTx/>
              <a:buChar char="-"/>
            </a:pPr>
            <a:r>
              <a:rPr lang="en-US" sz="2800" dirty="0">
                <a:latin typeface="Calibri" panose="020F0502020204030204" pitchFamily="34" charset="0"/>
                <a:cs typeface="Calibri" panose="020F0502020204030204" pitchFamily="34" charset="0"/>
              </a:rPr>
              <a:t>to transfer speech from one language to another</a:t>
            </a:r>
          </a:p>
          <a:p>
            <a:pPr marL="404988" indent="-404988">
              <a:buFontTx/>
              <a:buChar char="-"/>
            </a:pPr>
            <a:r>
              <a:rPr lang="en-US" sz="2800" dirty="0">
                <a:latin typeface="Calibri" panose="020F0502020204030204" pitchFamily="34" charset="0"/>
                <a:cs typeface="Calibri" panose="020F0502020204030204" pitchFamily="34" charset="0"/>
              </a:rPr>
              <a:t>to give a title (e.g. to a chapter, a book, etc.)</a:t>
            </a:r>
          </a:p>
          <a:p>
            <a:pPr marL="404988" indent="-404988">
              <a:buFontTx/>
              <a:buChar char="-"/>
            </a:pPr>
            <a:r>
              <a:rPr lang="en-US" sz="2800" dirty="0">
                <a:latin typeface="Calibri" panose="020F0502020204030204" pitchFamily="34" charset="0"/>
                <a:cs typeface="Calibri" panose="020F0502020204030204" pitchFamily="34" charset="0"/>
              </a:rPr>
              <a:t>to write/narrate someone's biography.</a:t>
            </a:r>
          </a:p>
          <a:p>
            <a:r>
              <a:rPr lang="en-US" sz="2835" dirty="0"/>
              <a:t> </a:t>
            </a:r>
          </a:p>
          <a:p>
            <a:pPr lvl="0"/>
            <a:endParaRPr lang="en-US" sz="2835" dirty="0"/>
          </a:p>
          <a:p>
            <a:r>
              <a:rPr lang="en-US" sz="2835" dirty="0"/>
              <a:t> </a:t>
            </a:r>
          </a:p>
          <a:p>
            <a:pPr lvl="0"/>
            <a:endParaRPr lang="en-US" sz="2835" dirty="0"/>
          </a:p>
          <a:p>
            <a:pPr lvl="0"/>
            <a:endParaRPr lang="en-US" sz="2835" dirty="0"/>
          </a:p>
          <a:p>
            <a:pPr lvl="0"/>
            <a:endParaRPr lang="en-US" sz="2835" dirty="0"/>
          </a:p>
          <a:p>
            <a:pPr lvl="0"/>
            <a:endParaRPr lang="en-US" sz="2480" dirty="0"/>
          </a:p>
          <a:p>
            <a:pPr lvl="0"/>
            <a:endParaRPr lang="en-US" sz="2480" dirty="0"/>
          </a:p>
          <a:p>
            <a:pPr lvl="0"/>
            <a:endParaRPr lang="en-US" sz="2480" dirty="0">
              <a:latin typeface="Universa LTD"/>
              <a:cs typeface="Universa LTD"/>
            </a:endParaRPr>
          </a:p>
        </p:txBody>
      </p:sp>
      <p:sp>
        <p:nvSpPr>
          <p:cNvPr id="3" name="Text Placeholder 2"/>
          <p:cNvSpPr>
            <a:spLocks noGrp="1"/>
          </p:cNvSpPr>
          <p:nvPr>
            <p:ph type="body" idx="11"/>
          </p:nvPr>
        </p:nvSpPr>
        <p:spPr/>
        <p:txBody>
          <a:bodyPr/>
          <a:lstStyle/>
          <a:p>
            <a:r>
              <a:rPr lang="en-US" dirty="0"/>
              <a:t>Orality vs. written?</a:t>
            </a:r>
          </a:p>
        </p:txBody>
      </p:sp>
    </p:spTree>
    <p:extLst>
      <p:ext uri="{BB962C8B-B14F-4D97-AF65-F5344CB8AC3E}">
        <p14:creationId xmlns:p14="http://schemas.microsoft.com/office/powerpoint/2010/main" val="17521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0702-21EE-F33D-CCF9-ACCDC38FA2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ED83A7-3385-E378-65F5-F6CC840380D9}"/>
              </a:ext>
            </a:extLst>
          </p:cNvPr>
          <p:cNvSpPr>
            <a:spLocks noGrp="1"/>
          </p:cNvSpPr>
          <p:nvPr>
            <p:ph idx="1"/>
          </p:nvPr>
        </p:nvSpPr>
        <p:spPr>
          <a:xfrm>
            <a:off x="821351" y="2530798"/>
            <a:ext cx="12986425" cy="5421942"/>
          </a:xfrm>
        </p:spPr>
        <p:txBody>
          <a:bodyPr>
            <a:normAutofit/>
          </a:bodyPr>
          <a:lstStyle/>
          <a:p>
            <a:pPr lvl="0"/>
            <a:endParaRPr lang="en-US" sz="2835" dirty="0"/>
          </a:p>
          <a:p>
            <a:r>
              <a:rPr lang="en-US" sz="2800" dirty="0">
                <a:latin typeface="Calibri" panose="020F0502020204030204" pitchFamily="34" charset="0"/>
                <a:cs typeface="Calibri" panose="020F0502020204030204" pitchFamily="34" charset="0"/>
              </a:rPr>
              <a:t>Latin </a:t>
            </a:r>
            <a:r>
              <a:rPr lang="en-US" sz="2800" i="1" dirty="0" err="1">
                <a:latin typeface="Calibri" panose="020F0502020204030204" pitchFamily="34" charset="0"/>
                <a:cs typeface="Calibri" panose="020F0502020204030204" pitchFamily="34" charset="0"/>
              </a:rPr>
              <a:t>interpretatio</a:t>
            </a:r>
            <a:r>
              <a:rPr lang="en-US" sz="2800" dirty="0">
                <a:latin typeface="Calibri" panose="020F0502020204030204" pitchFamily="34" charset="0"/>
                <a:cs typeface="Calibri" panose="020F0502020204030204" pitchFamily="34" charset="0"/>
              </a:rPr>
              <a:t>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Quintilian and Cicero: to a </a:t>
            </a:r>
            <a:r>
              <a:rPr lang="en-US" sz="2800" i="1" dirty="0">
                <a:latin typeface="Calibri" panose="020F0502020204030204" pitchFamily="34" charset="0"/>
                <a:cs typeface="Calibri" panose="020F0502020204030204" pitchFamily="34" charset="0"/>
              </a:rPr>
              <a:t>range</a:t>
            </a:r>
            <a:r>
              <a:rPr lang="en-US" sz="2800" dirty="0">
                <a:latin typeface="Calibri" panose="020F0502020204030204" pitchFamily="34" charset="0"/>
                <a:cs typeface="Calibri" panose="020F0502020204030204" pitchFamily="34" charset="0"/>
              </a:rPr>
              <a:t> of activities, from ‘making clear’ in the one language (as in the hermeneutics of a legal interpretation) through to ‘making clear’ in another language (as in an interlingual translation). This extended usage is in Jerome, Augustine, and Boethius (Romo Feito, 2012, pp. 5ff.).</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Bruni: </a:t>
            </a:r>
            <a:r>
              <a:rPr lang="en-US" sz="2800" i="1" dirty="0">
                <a:latin typeface="Calibri" panose="020F0502020204030204" pitchFamily="34" charset="0"/>
                <a:cs typeface="Calibri" panose="020F0502020204030204" pitchFamily="34" charset="0"/>
              </a:rPr>
              <a:t>De </a:t>
            </a:r>
            <a:r>
              <a:rPr lang="en-US" sz="2800" i="1" dirty="0" err="1">
                <a:latin typeface="Calibri" panose="020F0502020204030204" pitchFamily="34" charset="0"/>
                <a:cs typeface="Calibri" panose="020F0502020204030204" pitchFamily="34" charset="0"/>
              </a:rPr>
              <a:t>interpretatione</a:t>
            </a:r>
            <a:r>
              <a:rPr lang="en-US" sz="2800" i="1" dirty="0">
                <a:latin typeface="Calibri" panose="020F0502020204030204" pitchFamily="34" charset="0"/>
                <a:cs typeface="Calibri" panose="020F0502020204030204" pitchFamily="34" charset="0"/>
              </a:rPr>
              <a:t> recta</a:t>
            </a:r>
            <a:r>
              <a:rPr lang="en-US" sz="2800" dirty="0">
                <a:latin typeface="Calibri" panose="020F0502020204030204" pitchFamily="34" charset="0"/>
                <a:cs typeface="Calibri" panose="020F0502020204030204" pitchFamily="34" charset="0"/>
              </a:rPr>
              <a:t> (1424/2008) discusses the correct way to produce both spoken translations (Cicero) </a:t>
            </a:r>
            <a:r>
              <a:rPr lang="en-US" sz="2800" i="1" dirty="0">
                <a:latin typeface="Calibri" panose="020F0502020204030204" pitchFamily="34" charset="0"/>
                <a:cs typeface="Calibri" panose="020F0502020204030204" pitchFamily="34" charset="0"/>
              </a:rPr>
              <a:t>and</a:t>
            </a:r>
            <a:r>
              <a:rPr lang="en-US" sz="2800" dirty="0">
                <a:latin typeface="Calibri" panose="020F0502020204030204" pitchFamily="34" charset="0"/>
                <a:cs typeface="Calibri" panose="020F0502020204030204" pitchFamily="34" charset="0"/>
              </a:rPr>
              <a:t> written translations (Aristotle), using the verb </a:t>
            </a:r>
            <a:r>
              <a:rPr lang="en-US" sz="2800" i="1" dirty="0" err="1">
                <a:latin typeface="Calibri" panose="020F0502020204030204" pitchFamily="34" charset="0"/>
                <a:cs typeface="Calibri" panose="020F0502020204030204" pitchFamily="34" charset="0"/>
              </a:rPr>
              <a:t>traducere</a:t>
            </a:r>
            <a:r>
              <a:rPr lang="en-US" sz="2800" dirty="0">
                <a:latin typeface="Calibri" panose="020F0502020204030204" pitchFamily="34" charset="0"/>
                <a:cs typeface="Calibri" panose="020F0502020204030204" pitchFamily="34" charset="0"/>
              </a:rPr>
              <a:t> in the text despite putting </a:t>
            </a:r>
            <a:r>
              <a:rPr lang="en-US" sz="2800" i="1" dirty="0" err="1">
                <a:latin typeface="Calibri" panose="020F0502020204030204" pitchFamily="34" charset="0"/>
                <a:cs typeface="Calibri" panose="020F0502020204030204" pitchFamily="34" charset="0"/>
              </a:rPr>
              <a:t>interpretatio</a:t>
            </a:r>
            <a:r>
              <a:rPr lang="en-US" sz="2800" dirty="0">
                <a:latin typeface="Calibri" panose="020F0502020204030204" pitchFamily="34" charset="0"/>
                <a:cs typeface="Calibri" panose="020F0502020204030204" pitchFamily="34" charset="0"/>
              </a:rPr>
              <a:t> in the title. </a:t>
            </a:r>
          </a:p>
          <a:p>
            <a:endParaRPr lang="en-US" sz="2835" dirty="0">
              <a:latin typeface="Calibri" panose="020F0502020204030204" pitchFamily="34" charset="0"/>
              <a:cs typeface="Calibri" panose="020F0502020204030204" pitchFamily="34" charset="0"/>
            </a:endParaRPr>
          </a:p>
          <a:p>
            <a:pPr lvl="0"/>
            <a:endParaRPr lang="en-US" sz="2835" dirty="0"/>
          </a:p>
          <a:p>
            <a:pPr lvl="0"/>
            <a:endParaRPr lang="en-US" sz="2835" dirty="0"/>
          </a:p>
          <a:p>
            <a:pPr lvl="0"/>
            <a:endParaRPr lang="en-US" sz="2480" dirty="0"/>
          </a:p>
          <a:p>
            <a:pPr lvl="0"/>
            <a:endParaRPr lang="en-US" sz="2480" dirty="0"/>
          </a:p>
          <a:p>
            <a:pPr lvl="0"/>
            <a:endParaRPr lang="en-US" sz="2480" dirty="0">
              <a:latin typeface="Universa LTD"/>
              <a:cs typeface="Universa LTD"/>
            </a:endParaRPr>
          </a:p>
        </p:txBody>
      </p:sp>
      <p:sp>
        <p:nvSpPr>
          <p:cNvPr id="3" name="Text Placeholder 2">
            <a:extLst>
              <a:ext uri="{FF2B5EF4-FFF2-40B4-BE49-F238E27FC236}">
                <a16:creationId xmlns:a16="http://schemas.microsoft.com/office/drawing/2014/main" id="{51530F9E-4ACD-ABA8-98AA-DB5DE64B7C99}"/>
              </a:ext>
            </a:extLst>
          </p:cNvPr>
          <p:cNvSpPr>
            <a:spLocks noGrp="1"/>
          </p:cNvSpPr>
          <p:nvPr>
            <p:ph type="body" idx="11"/>
          </p:nvPr>
        </p:nvSpPr>
        <p:spPr/>
        <p:txBody>
          <a:bodyPr/>
          <a:lstStyle/>
          <a:p>
            <a:r>
              <a:rPr lang="en-US" dirty="0"/>
              <a:t>Orality vs. written?</a:t>
            </a:r>
          </a:p>
        </p:txBody>
      </p:sp>
    </p:spTree>
    <p:extLst>
      <p:ext uri="{BB962C8B-B14F-4D97-AF65-F5344CB8AC3E}">
        <p14:creationId xmlns:p14="http://schemas.microsoft.com/office/powerpoint/2010/main" val="2891568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351" y="2530798"/>
            <a:ext cx="7170843" cy="5421942"/>
          </a:xfrm>
        </p:spPr>
        <p:txBody>
          <a:bodyPr>
            <a:normAutofit lnSpcReduction="10000"/>
          </a:bodyPr>
          <a:lstStyle/>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Redressing the split: </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Translation = retelling + language change </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There is a progressive division of labor expressed in the terms. </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Print: Pronounced division between the written and the spoken. </a:t>
            </a:r>
          </a:p>
          <a:p>
            <a:pPr lvl="0"/>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Electronic media: The division becomes less operative.  </a:t>
            </a:r>
          </a:p>
          <a:p>
            <a:pPr lvl="0"/>
            <a:endParaRPr lang="en-US" sz="2800" dirty="0">
              <a:latin typeface="Calibri" panose="020F0502020204030204" pitchFamily="34" charset="0"/>
              <a:cs typeface="Calibri" panose="020F0502020204030204" pitchFamily="34" charset="0"/>
            </a:endParaRPr>
          </a:p>
          <a:p>
            <a:pPr lvl="0"/>
            <a:endParaRPr lang="en-US" sz="2800" dirty="0">
              <a:latin typeface="Calibri" panose="020F0502020204030204" pitchFamily="34" charset="0"/>
              <a:cs typeface="Calibri" panose="020F0502020204030204" pitchFamily="34" charset="0"/>
            </a:endParaRPr>
          </a:p>
          <a:p>
            <a:pPr lvl="0"/>
            <a:endParaRPr lang="en-US" sz="2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US" dirty="0"/>
              <a:t>How to do the history? </a:t>
            </a:r>
          </a:p>
        </p:txBody>
      </p:sp>
      <p:pic>
        <p:nvPicPr>
          <p:cNvPr id="6146" name="Picture 2" descr="Adam Smith and J.B. Say on the Division of Labour | Online Library of  Liberty">
            <a:extLst>
              <a:ext uri="{FF2B5EF4-FFF2-40B4-BE49-F238E27FC236}">
                <a16:creationId xmlns:a16="http://schemas.microsoft.com/office/drawing/2014/main" id="{418720B5-87B7-B182-D987-AF3D205A6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194" y="2195736"/>
            <a:ext cx="6106979" cy="336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25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C7B96-180A-4A16-8369-0F84B68FBA6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B18A26A-8110-C742-FE0E-481125952F1C}"/>
              </a:ext>
            </a:extLst>
          </p:cNvPr>
          <p:cNvSpPr txBox="1"/>
          <p:nvPr/>
        </p:nvSpPr>
        <p:spPr>
          <a:xfrm>
            <a:off x="566200" y="2797628"/>
            <a:ext cx="11270426" cy="5829288"/>
          </a:xfrm>
          <a:prstGeom prst="rect">
            <a:avLst/>
          </a:prstGeom>
          <a:noFill/>
        </p:spPr>
        <p:txBody>
          <a:bodyPr wrap="square" rtlCol="0">
            <a:spAutoFit/>
          </a:bodyPr>
          <a:lstStyle/>
          <a:p>
            <a:pPr algn="l"/>
            <a:r>
              <a:rPr lang="en-GB" sz="2800" dirty="0">
                <a:latin typeface="Calibri" panose="020F0502020204030204" pitchFamily="34" charset="0"/>
                <a:cs typeface="Calibri" panose="020F0502020204030204" pitchFamily="34" charset="0"/>
              </a:rPr>
              <a:t>Case study 3: </a:t>
            </a:r>
          </a:p>
          <a:p>
            <a:pPr algn="l"/>
            <a:endParaRPr lang="en-GB" sz="2800" dirty="0">
              <a:latin typeface="Calibri" panose="020F0502020204030204" pitchFamily="34" charset="0"/>
              <a:cs typeface="Calibri" panose="020F0502020204030204" pitchFamily="34" charset="0"/>
            </a:endParaRPr>
          </a:p>
          <a:p>
            <a:pPr algn="l"/>
            <a:r>
              <a:rPr lang="en-GB" sz="6000" i="1" dirty="0">
                <a:latin typeface="Times New Roman" panose="02020603050405020304" pitchFamily="18" charset="0"/>
                <a:cs typeface="Times New Roman" panose="02020603050405020304" pitchFamily="18" charset="0"/>
              </a:rPr>
              <a:t>Why is there turbulence in translation flows? </a:t>
            </a:r>
          </a:p>
          <a:p>
            <a:pPr algn="l"/>
            <a:endParaRPr lang="en-GB" sz="6000" i="1" dirty="0">
              <a:solidFill>
                <a:schemeClr val="tx1"/>
              </a:solidFill>
              <a:latin typeface="Times New Roman" panose="02020603050405020304" pitchFamily="18" charset="0"/>
              <a:cs typeface="Times New Roman" panose="02020603050405020304" pitchFamily="18"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rgbClr val="FF0000"/>
              </a:solidFill>
              <a:latin typeface="Calibri" panose="020F0502020204030204" pitchFamily="34" charset="0"/>
              <a:cs typeface="Calibri" panose="020F0502020204030204" pitchFamily="34" charset="0"/>
            </a:endParaRPr>
          </a:p>
          <a:p>
            <a:pPr algn="l"/>
            <a:r>
              <a:rPr lang="en-GB" sz="2800" dirty="0">
                <a:solidFill>
                  <a:srgbClr val="FF0000"/>
                </a:solidFill>
                <a:latin typeface="Calibri" panose="020F0502020204030204" pitchFamily="34" charset="0"/>
                <a:cs typeface="Calibri" panose="020F0502020204030204" pitchFamily="34" charset="0"/>
              </a:rPr>
              <a:t> </a:t>
            </a:r>
          </a:p>
          <a:p>
            <a:pPr algn="l"/>
            <a:endParaRPr lang="en-GB" sz="2800" dirty="0">
              <a:solidFill>
                <a:srgbClr val="FF0000"/>
              </a:solidFill>
              <a:latin typeface="Calibri" panose="020F0502020204030204" pitchFamily="34" charset="0"/>
              <a:cs typeface="Calibri" panose="020F0502020204030204" pitchFamily="34" charset="0"/>
            </a:endParaRPr>
          </a:p>
          <a:p>
            <a:pPr algn="l"/>
            <a:endParaRPr lang="en-US" sz="2480" dirty="0"/>
          </a:p>
        </p:txBody>
      </p:sp>
    </p:spTree>
    <p:extLst>
      <p:ext uri="{BB962C8B-B14F-4D97-AF65-F5344CB8AC3E}">
        <p14:creationId xmlns:p14="http://schemas.microsoft.com/office/powerpoint/2010/main" val="10314892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sz="1867" i="1" dirty="0"/>
          </a:p>
        </p:txBody>
      </p:sp>
      <p:sp>
        <p:nvSpPr>
          <p:cNvPr id="233475" name="Rectangle 3"/>
          <p:cNvSpPr>
            <a:spLocks noGrp="1" noChangeArrowheads="1"/>
          </p:cNvSpPr>
          <p:nvPr>
            <p:ph type="body" idx="1"/>
          </p:nvPr>
        </p:nvSpPr>
        <p:spPr>
          <a:xfrm>
            <a:off x="2687373" y="2652184"/>
            <a:ext cx="10363200" cy="5486400"/>
          </a:xfrm>
        </p:spPr>
        <p:txBody>
          <a:bodyPr/>
          <a:lstStyle/>
          <a:p>
            <a:pPr marL="0" indent="0" eaLnBrk="1" hangingPunct="1">
              <a:defRPr/>
            </a:pPr>
            <a:endParaRPr lang="en-US" altLang="ko-KR" sz="3200" dirty="0">
              <a:ea typeface="굴림" charset="0"/>
              <a:cs typeface="굴림" charset="0"/>
            </a:endParaRPr>
          </a:p>
          <a:p>
            <a:pPr eaLnBrk="1" hangingPunct="1">
              <a:defRPr/>
            </a:pPr>
            <a:endParaRPr lang="en-US" altLang="ko-KR" sz="3200" dirty="0">
              <a:ea typeface="굴림" charset="0"/>
              <a:cs typeface="굴림" charset="0"/>
            </a:endParaRPr>
          </a:p>
          <a:p>
            <a:pPr eaLnBrk="1" hangingPunct="1">
              <a:defRPr/>
            </a:pPr>
            <a:endParaRPr lang="en-US" altLang="ko-KR" sz="2400" dirty="0">
              <a:ea typeface="굴림" charset="0"/>
              <a:cs typeface="굴림" charset="0"/>
            </a:endParaRPr>
          </a:p>
          <a:p>
            <a:pPr eaLnBrk="1" hangingPunct="1">
              <a:defRPr/>
            </a:pPr>
            <a:endParaRPr lang="en-US" altLang="ko-KR" sz="3200" dirty="0">
              <a:ea typeface="굴림" charset="0"/>
              <a:cs typeface="굴림" charset="0"/>
            </a:endParaRPr>
          </a:p>
          <a:p>
            <a:pPr eaLnBrk="1" hangingPunct="1">
              <a:defRPr/>
            </a:pPr>
            <a:endParaRPr lang="en-US" sz="3200" dirty="0"/>
          </a:p>
        </p:txBody>
      </p:sp>
      <p:graphicFrame>
        <p:nvGraphicFramePr>
          <p:cNvPr id="7" name="Chart 217"/>
          <p:cNvGraphicFramePr>
            <a:graphicFrameLocks/>
          </p:cNvGraphicFramePr>
          <p:nvPr>
            <p:extLst>
              <p:ext uri="{D42A27DB-BD31-4B8C-83A1-F6EECF244321}">
                <p14:modId xmlns:p14="http://schemas.microsoft.com/office/powerpoint/2010/main" val="932658904"/>
              </p:ext>
            </p:extLst>
          </p:nvPr>
        </p:nvGraphicFramePr>
        <p:xfrm>
          <a:off x="1349640" y="1619672"/>
          <a:ext cx="10953749" cy="61785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66AADFD-7BE1-A59C-3672-8ACD3A5486D8}"/>
              </a:ext>
            </a:extLst>
          </p:cNvPr>
          <p:cNvSpPr txBox="1"/>
          <p:nvPr/>
        </p:nvSpPr>
        <p:spPr>
          <a:xfrm>
            <a:off x="6091691" y="8184404"/>
            <a:ext cx="8295861" cy="646331"/>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Rosa, A. A. (2017). Rethinking the Hegemony of English in Twentieth-century Portugal: </a:t>
            </a:r>
          </a:p>
          <a:p>
            <a:pPr algn="l"/>
            <a:r>
              <a:rPr lang="en-US" sz="1800" dirty="0">
                <a:latin typeface="Calibri" panose="020F0502020204030204" pitchFamily="34" charset="0"/>
                <a:cs typeface="Calibri" panose="020F0502020204030204" pitchFamily="34" charset="0"/>
              </a:rPr>
              <a:t>Some Figures and Beyond. </a:t>
            </a:r>
            <a:r>
              <a:rPr lang="en-US" sz="1800" i="1" dirty="0">
                <a:latin typeface="Calibri" panose="020F0502020204030204" pitchFamily="34" charset="0"/>
                <a:cs typeface="Calibri" panose="020F0502020204030204" pitchFamily="34" charset="0"/>
              </a:rPr>
              <a:t>The Translator, 23</a:t>
            </a:r>
            <a:r>
              <a:rPr lang="en-US" sz="1800" dirty="0">
                <a:latin typeface="Calibri" panose="020F0502020204030204" pitchFamily="34" charset="0"/>
                <a:cs typeface="Calibri" panose="020F0502020204030204" pitchFamily="34" charset="0"/>
              </a:rPr>
              <a:t>(4), 441–455. </a:t>
            </a:r>
          </a:p>
        </p:txBody>
      </p:sp>
      <p:sp>
        <p:nvSpPr>
          <p:cNvPr id="3" name="TextBox 2">
            <a:extLst>
              <a:ext uri="{FF2B5EF4-FFF2-40B4-BE49-F238E27FC236}">
                <a16:creationId xmlns:a16="http://schemas.microsoft.com/office/drawing/2014/main" id="{79AB3EC4-187E-552E-CDC0-6CA56AAFB57F}"/>
              </a:ext>
            </a:extLst>
          </p:cNvPr>
          <p:cNvSpPr txBox="1"/>
          <p:nvPr/>
        </p:nvSpPr>
        <p:spPr>
          <a:xfrm>
            <a:off x="12350006" y="6662057"/>
            <a:ext cx="184731" cy="646331"/>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fill="hold"/>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fill="hold"/>
                                        <p:tgtEl>
                                          <p:spTgt spid="7">
                                            <p:graphicEl>
                                              <a:chart seriesIdx="0" categoryIdx="-4" bldStep="series"/>
                                            </p:graphicEl>
                                          </p:spTgt>
                                        </p:tgtEl>
                                        <p:attrNameLst>
                                          <p:attrName>style.visibility</p:attrName>
                                        </p:attrNameLst>
                                      </p:cBhvr>
                                      <p:to>
                                        <p:strVal val="visible"/>
                                      </p:to>
                                    </p:set>
                                    <p:animEffect transition="in" filter="wipe(left)">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fill="hold"/>
                                        <p:tgtEl>
                                          <p:spTgt spid="7">
                                            <p:graphicEl>
                                              <a:chart seriesIdx="1" categoryIdx="-4" bldStep="series"/>
                                            </p:graphicEl>
                                          </p:spTgt>
                                        </p:tgtEl>
                                        <p:attrNameLst>
                                          <p:attrName>style.visibility</p:attrName>
                                        </p:attrNameLst>
                                      </p:cBhvr>
                                      <p:to>
                                        <p:strVal val="visible"/>
                                      </p:to>
                                    </p:set>
                                    <p:animEffect transition="in" filter="wipe(left)">
                                      <p:cBhvr>
                                        <p:cTn id="17" dur="5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fill="hold"/>
                                        <p:tgtEl>
                                          <p:spTgt spid="7">
                                            <p:graphicEl>
                                              <a:chart seriesIdx="2" categoryIdx="-4" bldStep="series"/>
                                            </p:graphicEl>
                                          </p:spTgt>
                                        </p:tgtEl>
                                        <p:attrNameLst>
                                          <p:attrName>style.visibility</p:attrName>
                                        </p:attrNameLst>
                                      </p:cBhvr>
                                      <p:to>
                                        <p:strVal val="visible"/>
                                      </p:to>
                                    </p:set>
                                    <p:animEffect transition="in" filter="wipe(left)">
                                      <p:cBhvr>
                                        <p:cTn id="22" dur="5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fill="hold"/>
                                        <p:tgtEl>
                                          <p:spTgt spid="7">
                                            <p:graphicEl>
                                              <a:chart seriesIdx="3" categoryIdx="-4" bldStep="series"/>
                                            </p:graphicEl>
                                          </p:spTgt>
                                        </p:tgtEl>
                                        <p:attrNameLst>
                                          <p:attrName>style.visibility</p:attrName>
                                        </p:attrNameLst>
                                      </p:cBhvr>
                                      <p:to>
                                        <p:strVal val="visible"/>
                                      </p:to>
                                    </p:set>
                                    <p:animEffect transition="in" filter="wipe(left)">
                                      <p:cBhvr>
                                        <p:cTn id="27" dur="5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Graphic spid="7" grpId="0" uiExpand="1">
        <p:bldSub>
          <a:bldChart bld="series"/>
        </p:bldSub>
      </p:bldGraphic>
      <p:bldGraphic spid="7" grpId="1" uiExpand="1">
        <p:bldSub>
          <a:bldChart bld="series"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91C3-A591-8955-E4B7-F3DC76A7C3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A3338-3A05-6D7D-C3C9-9E9BF20ADE58}"/>
              </a:ext>
            </a:extLst>
          </p:cNvPr>
          <p:cNvSpPr>
            <a:spLocks noGrp="1"/>
          </p:cNvSpPr>
          <p:nvPr>
            <p:ph idx="1"/>
          </p:nvPr>
        </p:nvSpPr>
        <p:spPr>
          <a:xfrm>
            <a:off x="821351" y="2530798"/>
            <a:ext cx="8250963" cy="5421942"/>
          </a:xfrm>
        </p:spPr>
        <p:txBody>
          <a:bodyPr>
            <a:normAutofit lnSpcReduction="10000"/>
          </a:bodyPr>
          <a:lstStyle/>
          <a:p>
            <a:pPr lvl="0"/>
            <a:endParaRPr lang="en-US" sz="2800" dirty="0">
              <a:latin typeface="Calibri" panose="020F0502020204030204" pitchFamily="34" charset="0"/>
              <a:cs typeface="Calibri" panose="020F0502020204030204" pitchFamily="34" charset="0"/>
            </a:endParaRPr>
          </a:p>
          <a:p>
            <a:pPr marL="47625" lvl="0" indent="-47625"/>
            <a:r>
              <a:rPr lang="en-US" sz="2800" dirty="0">
                <a:latin typeface="Calibri" panose="020F0502020204030204" pitchFamily="34" charset="0"/>
                <a:cs typeface="Calibri" panose="020F0502020204030204" pitchFamily="34" charset="0"/>
              </a:rPr>
              <a:t>Hierarchy of the world language system (Swaan, 2001)</a:t>
            </a:r>
          </a:p>
          <a:p>
            <a:pPr marL="47625" lvl="0" indent="-47625"/>
            <a:endParaRPr lang="en-US" sz="2800" dirty="0">
              <a:latin typeface="Calibri" panose="020F0502020204030204" pitchFamily="34" charset="0"/>
              <a:cs typeface="Calibri" panose="020F0502020204030204" pitchFamily="34" charset="0"/>
            </a:endParaRPr>
          </a:p>
          <a:p>
            <a:pPr marL="47625" lvl="0" indent="-47625"/>
            <a:r>
              <a:rPr lang="en-US" sz="2800" dirty="0">
                <a:latin typeface="Calibri" panose="020F0502020204030204" pitchFamily="34" charset="0"/>
                <a:cs typeface="Calibri" panose="020F0502020204030204" pitchFamily="34" charset="0"/>
              </a:rPr>
              <a:t>Different class locations for main readerships</a:t>
            </a:r>
          </a:p>
          <a:p>
            <a:pPr marL="47625" lvl="0" indent="-47625"/>
            <a:endParaRPr lang="en-US" sz="2800" dirty="0">
              <a:latin typeface="Calibri" panose="020F0502020204030204" pitchFamily="34" charset="0"/>
              <a:cs typeface="Calibri" panose="020F0502020204030204" pitchFamily="34" charset="0"/>
            </a:endParaRPr>
          </a:p>
          <a:p>
            <a:pPr marL="47625" lvl="0" indent="-47625"/>
            <a:r>
              <a:rPr lang="en-US" sz="2800" dirty="0">
                <a:latin typeface="Calibri" panose="020F0502020204030204" pitchFamily="34" charset="0"/>
                <a:cs typeface="Calibri" panose="020F0502020204030204" pitchFamily="34" charset="0"/>
              </a:rPr>
              <a:t>Merging of publishing companies</a:t>
            </a:r>
          </a:p>
          <a:p>
            <a:pPr marL="47625" lvl="0" indent="-47625"/>
            <a:endParaRPr lang="en-US" sz="2800" dirty="0">
              <a:latin typeface="Calibri" panose="020F0502020204030204" pitchFamily="34" charset="0"/>
              <a:cs typeface="Calibri" panose="020F0502020204030204" pitchFamily="34" charset="0"/>
            </a:endParaRPr>
          </a:p>
          <a:p>
            <a:pPr marL="47625" lvl="0" indent="-47625"/>
            <a:r>
              <a:rPr lang="en-US" sz="2800" dirty="0">
                <a:latin typeface="Calibri" panose="020F0502020204030204" pitchFamily="34" charset="0"/>
                <a:cs typeface="Calibri" panose="020F0502020204030204" pitchFamily="34" charset="0"/>
              </a:rPr>
              <a:t>Pre-censorship by the Franco regime </a:t>
            </a:r>
          </a:p>
          <a:p>
            <a:pPr marL="47625" lvl="0" indent="-47625"/>
            <a:endParaRPr lang="en-US" sz="2800" dirty="0">
              <a:latin typeface="Calibri" panose="020F0502020204030204" pitchFamily="34" charset="0"/>
              <a:cs typeface="Calibri" panose="020F0502020204030204" pitchFamily="34" charset="0"/>
            </a:endParaRPr>
          </a:p>
          <a:p>
            <a:pPr marL="47625" lvl="0" indent="-47625"/>
            <a:r>
              <a:rPr lang="en-US" sz="2800" dirty="0">
                <a:latin typeface="Calibri" panose="020F0502020204030204" pitchFamily="34" charset="0"/>
                <a:cs typeface="Calibri" panose="020F0502020204030204" pitchFamily="34" charset="0"/>
              </a:rPr>
              <a:t>Rise of “crime, mystery, detective, and western,” all mostly English-derived, with a surprising number of English-sounding pseudonyms being used by Spanish writers</a:t>
            </a:r>
            <a:r>
              <a:rPr lang="en-AU"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lvl="0"/>
            <a:endParaRPr lang="en-US" sz="2800" dirty="0">
              <a:latin typeface="Calibri" panose="020F0502020204030204" pitchFamily="34" charset="0"/>
              <a:cs typeface="Calibri" panose="020F0502020204030204" pitchFamily="34" charset="0"/>
            </a:endParaRPr>
          </a:p>
          <a:p>
            <a:pPr lvl="0"/>
            <a:endParaRPr lang="en-US" sz="2800" dirty="0">
              <a:latin typeface="Calibri" panose="020F0502020204030204" pitchFamily="34" charset="0"/>
              <a:cs typeface="Calibri" panose="020F0502020204030204" pitchFamily="34" charset="0"/>
            </a:endParaRPr>
          </a:p>
          <a:p>
            <a:pPr lvl="0"/>
            <a:endParaRPr lang="en-US"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E3DAFFC0-D517-990D-4C39-0153EF55FF94}"/>
              </a:ext>
            </a:extLst>
          </p:cNvPr>
          <p:cNvSpPr>
            <a:spLocks noGrp="1"/>
          </p:cNvSpPr>
          <p:nvPr>
            <p:ph type="body" idx="11"/>
          </p:nvPr>
        </p:nvSpPr>
        <p:spPr/>
        <p:txBody>
          <a:bodyPr/>
          <a:lstStyle/>
          <a:p>
            <a:r>
              <a:rPr lang="en-US" dirty="0"/>
              <a:t>Many possible causes</a:t>
            </a:r>
          </a:p>
        </p:txBody>
      </p:sp>
      <p:pic>
        <p:nvPicPr>
          <p:cNvPr id="5122" name="Picture 2" descr="Alexandra Assis Rosa - CEAUL">
            <a:extLst>
              <a:ext uri="{FF2B5EF4-FFF2-40B4-BE49-F238E27FC236}">
                <a16:creationId xmlns:a16="http://schemas.microsoft.com/office/drawing/2014/main" id="{97130311-AA3E-E5D6-F731-36A4C2756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370" y="2484818"/>
            <a:ext cx="4462913" cy="417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76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3777" y="2849735"/>
            <a:ext cx="6722353" cy="5421943"/>
          </a:xfrm>
        </p:spPr>
        <p:txBody>
          <a:bodyPr>
            <a:normAutofit/>
          </a:bodyPr>
          <a:lstStyle/>
          <a:p>
            <a:pPr marL="47625" indent="-31750"/>
            <a:r>
              <a:rPr lang="en-US" sz="2800" dirty="0">
                <a:latin typeface="Calibri" panose="020F0502020204030204" pitchFamily="34" charset="0"/>
                <a:cs typeface="Calibri" panose="020F0502020204030204" pitchFamily="34" charset="0"/>
              </a:rPr>
              <a:t>When water moves in rivers, a truly straight line would take you down to the sea at about 2,000 km per hour, instead of a much more livable one km per hour. </a:t>
            </a:r>
          </a:p>
          <a:p>
            <a:pPr marL="47625" indent="-31750"/>
            <a:endParaRPr lang="en-US" sz="2800" dirty="0">
              <a:latin typeface="Calibri" panose="020F0502020204030204" pitchFamily="34" charset="0"/>
              <a:cs typeface="Calibri" panose="020F0502020204030204" pitchFamily="34" charset="0"/>
            </a:endParaRPr>
          </a:p>
          <a:p>
            <a:pPr marL="47625" indent="-31750"/>
            <a:r>
              <a:rPr lang="en-US" sz="2800" dirty="0">
                <a:latin typeface="Calibri" panose="020F0502020204030204" pitchFamily="34" charset="0"/>
                <a:cs typeface="Calibri" panose="020F0502020204030204" pitchFamily="34" charset="0"/>
              </a:rPr>
              <a:t>Flows also involve countless points of resistance: eddies, walls, breakwaters, drag, backflows, all components of turbulence. </a:t>
            </a:r>
            <a:endParaRPr lang="en-AU" sz="2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sz="2800" dirty="0">
                <a:latin typeface="Calibri" panose="020F0502020204030204" pitchFamily="34" charset="0"/>
                <a:cs typeface="Calibri" panose="020F0502020204030204" pitchFamily="34" charset="0"/>
              </a:rPr>
              <a:t>Why turbulence? </a:t>
            </a:r>
          </a:p>
        </p:txBody>
      </p:sp>
      <p:pic>
        <p:nvPicPr>
          <p:cNvPr id="4" name="Picture 3" descr="A body of water surrounded by trees&#10;&#10;Description automatically generated">
            <a:extLst>
              <a:ext uri="{FF2B5EF4-FFF2-40B4-BE49-F238E27FC236}">
                <a16:creationId xmlns:a16="http://schemas.microsoft.com/office/drawing/2014/main" id="{0B6F17DE-ACBB-1913-55B5-C41DD6A0E951}"/>
              </a:ext>
            </a:extLst>
          </p:cNvPr>
          <p:cNvPicPr>
            <a:picLocks noChangeAspect="1"/>
          </p:cNvPicPr>
          <p:nvPr/>
        </p:nvPicPr>
        <p:blipFill>
          <a:blip r:embed="rId3"/>
          <a:stretch>
            <a:fillRect/>
          </a:stretch>
        </p:blipFill>
        <p:spPr>
          <a:xfrm>
            <a:off x="7776170" y="2267302"/>
            <a:ext cx="6162839" cy="4609396"/>
          </a:xfrm>
          <a:prstGeom prst="rect">
            <a:avLst/>
          </a:prstGeom>
        </p:spPr>
      </p:pic>
      <p:sp>
        <p:nvSpPr>
          <p:cNvPr id="5" name="TextBox 4">
            <a:extLst>
              <a:ext uri="{FF2B5EF4-FFF2-40B4-BE49-F238E27FC236}">
                <a16:creationId xmlns:a16="http://schemas.microsoft.com/office/drawing/2014/main" id="{B7D5D795-FC28-FF87-93B1-641DB81EB05E}"/>
              </a:ext>
            </a:extLst>
          </p:cNvPr>
          <p:cNvSpPr txBox="1"/>
          <p:nvPr/>
        </p:nvSpPr>
        <p:spPr>
          <a:xfrm>
            <a:off x="5377608" y="7514978"/>
            <a:ext cx="8993616" cy="923330"/>
          </a:xfrm>
          <a:prstGeom prst="rect">
            <a:avLst/>
          </a:prstGeom>
          <a:noFill/>
        </p:spPr>
        <p:txBody>
          <a:bodyPr wrap="none" rtlCol="0">
            <a:spAutoFit/>
          </a:bodyPr>
          <a:lstStyle/>
          <a:p>
            <a:pPr algn="l"/>
            <a:r>
              <a:rPr lang="en-US" sz="1800" dirty="0">
                <a:latin typeface="Calibri" panose="020F0502020204030204" pitchFamily="34" charset="0"/>
                <a:cs typeface="Calibri" panose="020F0502020204030204" pitchFamily="34" charset="0"/>
              </a:rPr>
              <a:t>Marusic, I., </a:t>
            </a:r>
            <a:r>
              <a:rPr lang="en-US" sz="1800" dirty="0" err="1">
                <a:latin typeface="Calibri" panose="020F0502020204030204" pitchFamily="34" charset="0"/>
                <a:cs typeface="Calibri" panose="020F0502020204030204" pitchFamily="34" charset="0"/>
              </a:rPr>
              <a:t>Damousi</a:t>
            </a:r>
            <a:r>
              <a:rPr lang="en-US" sz="1800" dirty="0">
                <a:latin typeface="Calibri" panose="020F0502020204030204" pitchFamily="34" charset="0"/>
                <a:cs typeface="Calibri" panose="020F0502020204030204" pitchFamily="34" charset="0"/>
              </a:rPr>
              <a:t>, J.,</a:t>
            </a:r>
            <a:r>
              <a:rPr lang="es-ES" sz="1800" dirty="0">
                <a:latin typeface="Calibri" panose="020F0502020204030204" pitchFamily="34" charset="0"/>
                <a:cs typeface="Calibri" panose="020F0502020204030204" pitchFamily="34" charset="0"/>
              </a:rPr>
              <a:t> &amp; </a:t>
            </a:r>
            <a:r>
              <a:rPr lang="en-US" sz="1800" dirty="0">
                <a:latin typeface="Calibri" panose="020F0502020204030204" pitchFamily="34" charset="0"/>
                <a:cs typeface="Calibri" panose="020F0502020204030204" pitchFamily="34" charset="0"/>
              </a:rPr>
              <a:t>Broomhall, S. (2018). Turbulence Isn’t Just a Science Problem. </a:t>
            </a:r>
          </a:p>
          <a:p>
            <a:pPr algn="l"/>
            <a:r>
              <a:rPr lang="en-US" sz="1800" i="1" dirty="0">
                <a:latin typeface="Calibri" panose="020F0502020204030204" pitchFamily="34" charset="0"/>
                <a:cs typeface="Calibri" panose="020F0502020204030204" pitchFamily="34" charset="0"/>
              </a:rPr>
              <a:t>The Conversation</a:t>
            </a:r>
            <a:r>
              <a:rPr lang="en-US" sz="1800" dirty="0">
                <a:latin typeface="Calibri" panose="020F0502020204030204" pitchFamily="34" charset="0"/>
                <a:cs typeface="Calibri" panose="020F0502020204030204" pitchFamily="34" charset="0"/>
              </a:rPr>
              <a:t>. https://</a:t>
            </a:r>
            <a:r>
              <a:rPr lang="en-US" sz="1800" dirty="0" err="1">
                <a:latin typeface="Calibri" panose="020F0502020204030204" pitchFamily="34" charset="0"/>
                <a:cs typeface="Calibri" panose="020F0502020204030204" pitchFamily="34" charset="0"/>
              </a:rPr>
              <a:t>theconversation.com</a:t>
            </a:r>
            <a:r>
              <a:rPr lang="en-US" sz="1800" dirty="0">
                <a:latin typeface="Calibri" panose="020F0502020204030204" pitchFamily="34" charset="0"/>
                <a:cs typeface="Calibri" panose="020F0502020204030204" pitchFamily="34" charset="0"/>
              </a:rPr>
              <a:t>/turbulence-isnt-just-a-science-problem-97171</a:t>
            </a:r>
            <a:endParaRPr lang="en-AU"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2780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FF12-FE9F-4D63-06DB-0B144CF42A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F42C6-A3D2-7BD9-562C-FB8F3C7ECC27}"/>
              </a:ext>
            </a:extLst>
          </p:cNvPr>
          <p:cNvSpPr>
            <a:spLocks noGrp="1"/>
          </p:cNvSpPr>
          <p:nvPr>
            <p:ph idx="1"/>
          </p:nvPr>
        </p:nvSpPr>
        <p:spPr>
          <a:xfrm>
            <a:off x="693777" y="2849735"/>
            <a:ext cx="6722353" cy="5421943"/>
          </a:xfrm>
        </p:spPr>
        <p:txBody>
          <a:bodyPr>
            <a:normAutofit/>
          </a:bodyPr>
          <a:lstStyle/>
          <a:p>
            <a:pPr marL="47625" indent="-31750"/>
            <a:r>
              <a:rPr lang="en-US" sz="2800" dirty="0">
                <a:latin typeface="Calibri" panose="020F0502020204030204" pitchFamily="34" charset="0"/>
                <a:cs typeface="Calibri" panose="020F0502020204030204" pitchFamily="34" charset="0"/>
              </a:rPr>
              <a:t>The entanglement of causes produces cultural energy, the translation as event and effect.</a:t>
            </a:r>
          </a:p>
          <a:p>
            <a:pPr marL="47625" indent="-31750"/>
            <a:endParaRPr lang="en-US" sz="2800" dirty="0">
              <a:latin typeface="Calibri" panose="020F0502020204030204" pitchFamily="34" charset="0"/>
              <a:cs typeface="Calibri" panose="020F0502020204030204" pitchFamily="34" charset="0"/>
            </a:endParaRPr>
          </a:p>
          <a:p>
            <a:pPr marL="47625" indent="-31750"/>
            <a:r>
              <a:rPr lang="en-US" sz="2800" dirty="0">
                <a:latin typeface="Calibri" panose="020F0502020204030204" pitchFamily="34" charset="0"/>
                <a:cs typeface="Calibri" panose="020F0502020204030204" pitchFamily="34" charset="0"/>
              </a:rPr>
              <a:t>Events, trust, and policies reduce complexity.  </a:t>
            </a:r>
            <a:endParaRPr lang="en-AU"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D195A64-8041-0FC8-9716-EE17488BA64A}"/>
              </a:ext>
            </a:extLst>
          </p:cNvPr>
          <p:cNvSpPr>
            <a:spLocks noGrp="1"/>
          </p:cNvSpPr>
          <p:nvPr>
            <p:ph type="body" idx="11"/>
          </p:nvPr>
        </p:nvSpPr>
        <p:spPr/>
        <p:txBody>
          <a:bodyPr>
            <a:normAutofit/>
          </a:bodyPr>
          <a:lstStyle/>
          <a:p>
            <a:r>
              <a:rPr lang="en-US" sz="2800" dirty="0">
                <a:latin typeface="Calibri" panose="020F0502020204030204" pitchFamily="34" charset="0"/>
                <a:cs typeface="Calibri" panose="020F0502020204030204" pitchFamily="34" charset="0"/>
              </a:rPr>
              <a:t>Why turbulence? </a:t>
            </a:r>
          </a:p>
        </p:txBody>
      </p:sp>
      <p:pic>
        <p:nvPicPr>
          <p:cNvPr id="4" name="Picture 3" descr="A body of water surrounded by trees&#10;&#10;Description automatically generated">
            <a:extLst>
              <a:ext uri="{FF2B5EF4-FFF2-40B4-BE49-F238E27FC236}">
                <a16:creationId xmlns:a16="http://schemas.microsoft.com/office/drawing/2014/main" id="{7CFD1154-485C-1BA3-5F31-2E9289A64440}"/>
              </a:ext>
            </a:extLst>
          </p:cNvPr>
          <p:cNvPicPr>
            <a:picLocks noChangeAspect="1"/>
          </p:cNvPicPr>
          <p:nvPr/>
        </p:nvPicPr>
        <p:blipFill>
          <a:blip r:embed="rId3"/>
          <a:stretch>
            <a:fillRect/>
          </a:stretch>
        </p:blipFill>
        <p:spPr>
          <a:xfrm>
            <a:off x="7776170" y="2267302"/>
            <a:ext cx="6162839" cy="4609396"/>
          </a:xfrm>
          <a:prstGeom prst="rect">
            <a:avLst/>
          </a:prstGeom>
        </p:spPr>
      </p:pic>
      <p:sp>
        <p:nvSpPr>
          <p:cNvPr id="5" name="TextBox 4">
            <a:extLst>
              <a:ext uri="{FF2B5EF4-FFF2-40B4-BE49-F238E27FC236}">
                <a16:creationId xmlns:a16="http://schemas.microsoft.com/office/drawing/2014/main" id="{56DADD53-691E-5EF5-AA9E-EB51FD28EB36}"/>
              </a:ext>
            </a:extLst>
          </p:cNvPr>
          <p:cNvSpPr txBox="1"/>
          <p:nvPr/>
        </p:nvSpPr>
        <p:spPr>
          <a:xfrm>
            <a:off x="5377608" y="7514978"/>
            <a:ext cx="8993616" cy="923330"/>
          </a:xfrm>
          <a:prstGeom prst="rect">
            <a:avLst/>
          </a:prstGeom>
          <a:noFill/>
        </p:spPr>
        <p:txBody>
          <a:bodyPr wrap="none" rtlCol="0">
            <a:spAutoFit/>
          </a:bodyPr>
          <a:lstStyle/>
          <a:p>
            <a:pPr algn="l"/>
            <a:r>
              <a:rPr lang="en-US" sz="1800" dirty="0">
                <a:latin typeface="Calibri" panose="020F0502020204030204" pitchFamily="34" charset="0"/>
                <a:cs typeface="Calibri" panose="020F0502020204030204" pitchFamily="34" charset="0"/>
              </a:rPr>
              <a:t>Marusic, I., </a:t>
            </a:r>
            <a:r>
              <a:rPr lang="en-US" sz="1800" dirty="0" err="1">
                <a:latin typeface="Calibri" panose="020F0502020204030204" pitchFamily="34" charset="0"/>
                <a:cs typeface="Calibri" panose="020F0502020204030204" pitchFamily="34" charset="0"/>
              </a:rPr>
              <a:t>Damousi</a:t>
            </a:r>
            <a:r>
              <a:rPr lang="en-US" sz="1800" dirty="0">
                <a:latin typeface="Calibri" panose="020F0502020204030204" pitchFamily="34" charset="0"/>
                <a:cs typeface="Calibri" panose="020F0502020204030204" pitchFamily="34" charset="0"/>
              </a:rPr>
              <a:t>, J.,</a:t>
            </a:r>
            <a:r>
              <a:rPr lang="es-ES" sz="1800" dirty="0">
                <a:latin typeface="Calibri" panose="020F0502020204030204" pitchFamily="34" charset="0"/>
                <a:cs typeface="Calibri" panose="020F0502020204030204" pitchFamily="34" charset="0"/>
              </a:rPr>
              <a:t> &amp; </a:t>
            </a:r>
            <a:r>
              <a:rPr lang="en-US" sz="1800" dirty="0">
                <a:latin typeface="Calibri" panose="020F0502020204030204" pitchFamily="34" charset="0"/>
                <a:cs typeface="Calibri" panose="020F0502020204030204" pitchFamily="34" charset="0"/>
              </a:rPr>
              <a:t>Broomhall, S. (2018). Turbulence Isn’t Just a Science Problem. </a:t>
            </a:r>
          </a:p>
          <a:p>
            <a:pPr algn="l"/>
            <a:r>
              <a:rPr lang="en-US" sz="1800" i="1" dirty="0">
                <a:latin typeface="Calibri" panose="020F0502020204030204" pitchFamily="34" charset="0"/>
                <a:cs typeface="Calibri" panose="020F0502020204030204" pitchFamily="34" charset="0"/>
              </a:rPr>
              <a:t>The Conversation</a:t>
            </a:r>
            <a:r>
              <a:rPr lang="en-US" sz="1800" dirty="0">
                <a:latin typeface="Calibri" panose="020F0502020204030204" pitchFamily="34" charset="0"/>
                <a:cs typeface="Calibri" panose="020F0502020204030204" pitchFamily="34" charset="0"/>
              </a:rPr>
              <a:t>. https://</a:t>
            </a:r>
            <a:r>
              <a:rPr lang="en-US" sz="1800" dirty="0" err="1">
                <a:latin typeface="Calibri" panose="020F0502020204030204" pitchFamily="34" charset="0"/>
                <a:cs typeface="Calibri" panose="020F0502020204030204" pitchFamily="34" charset="0"/>
              </a:rPr>
              <a:t>theconversation.com</a:t>
            </a:r>
            <a:r>
              <a:rPr lang="en-US" sz="1800" dirty="0">
                <a:latin typeface="Calibri" panose="020F0502020204030204" pitchFamily="34" charset="0"/>
                <a:cs typeface="Calibri" panose="020F0502020204030204" pitchFamily="34" charset="0"/>
              </a:rPr>
              <a:t>/turbulence-isnt-just-a-science-problem-97171</a:t>
            </a:r>
            <a:endParaRPr lang="en-AU"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0875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6D35-FE05-00B7-7C3A-ADB7A5E021C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2F5497-ED92-5372-1EB9-457872CF1D22}"/>
              </a:ext>
            </a:extLst>
          </p:cNvPr>
          <p:cNvSpPr>
            <a:spLocks noGrp="1"/>
          </p:cNvSpPr>
          <p:nvPr>
            <p:ph type="body" idx="11"/>
          </p:nvPr>
        </p:nvSpPr>
        <p:spPr/>
        <p:txBody>
          <a:bodyPr>
            <a:normAutofit/>
          </a:bodyPr>
          <a:lstStyle/>
          <a:p>
            <a:r>
              <a:rPr lang="en-US" sz="2800" dirty="0">
                <a:latin typeface="Calibri" panose="020F0502020204030204" pitchFamily="34" charset="0"/>
                <a:cs typeface="Calibri" panose="020F0502020204030204" pitchFamily="34" charset="0"/>
              </a:rPr>
              <a:t>A slow paradigm shift over 25 years…</a:t>
            </a:r>
          </a:p>
        </p:txBody>
      </p:sp>
      <p:sp>
        <p:nvSpPr>
          <p:cNvPr id="6" name="TextBox 5">
            <a:extLst>
              <a:ext uri="{FF2B5EF4-FFF2-40B4-BE49-F238E27FC236}">
                <a16:creationId xmlns:a16="http://schemas.microsoft.com/office/drawing/2014/main" id="{DA9AB10C-B85E-DF30-DB4F-244924DB7372}"/>
              </a:ext>
            </a:extLst>
          </p:cNvPr>
          <p:cNvSpPr txBox="1"/>
          <p:nvPr/>
        </p:nvSpPr>
        <p:spPr>
          <a:xfrm>
            <a:off x="566200" y="2797628"/>
            <a:ext cx="5625794" cy="7368171"/>
          </a:xfrm>
          <a:prstGeom prst="rect">
            <a:avLst/>
          </a:prstGeom>
          <a:noFill/>
        </p:spPr>
        <p:txBody>
          <a:bodyPr wrap="square" rtlCol="0">
            <a:spAutoFit/>
          </a:bodyPr>
          <a:lstStyle/>
          <a:p>
            <a:pPr algn="l"/>
            <a:r>
              <a:rPr lang="en-GB" sz="2800" dirty="0">
                <a:latin typeface="Calibri" panose="020F0502020204030204" pitchFamily="34" charset="0"/>
                <a:cs typeface="Calibri" panose="020F0502020204030204" pitchFamily="34" charset="0"/>
              </a:rPr>
              <a:t>Eurocentric vs. decolonization</a:t>
            </a:r>
          </a:p>
          <a:p>
            <a:pPr algn="l"/>
            <a:r>
              <a:rPr lang="en-GB" sz="2800" dirty="0">
                <a:latin typeface="Calibri" panose="020F0502020204030204" pitchFamily="34" charset="0"/>
                <a:cs typeface="Calibri" panose="020F0502020204030204" pitchFamily="34" charset="0"/>
              </a:rPr>
              <a:t>A focus on people rather than texts.</a:t>
            </a:r>
          </a:p>
          <a:p>
            <a:pPr algn="l"/>
            <a:endParaRPr lang="en-GB" sz="2800" dirty="0">
              <a:latin typeface="Calibri" panose="020F0502020204030204" pitchFamily="34" charset="0"/>
              <a:cs typeface="Calibri" panose="020F0502020204030204" pitchFamily="34" charset="0"/>
            </a:endParaRPr>
          </a:p>
          <a:p>
            <a:pPr algn="l"/>
            <a:r>
              <a:rPr lang="en-GB" sz="2800" dirty="0">
                <a:latin typeface="Calibri" panose="020F0502020204030204" pitchFamily="34" charset="0"/>
                <a:cs typeface="Calibri" panose="020F0502020204030204" pitchFamily="34" charset="0"/>
              </a:rPr>
              <a:t>New chapters on: </a:t>
            </a:r>
          </a:p>
          <a:p>
            <a:pPr algn="l"/>
            <a:r>
              <a:rPr lang="en-GB" sz="2800" dirty="0">
                <a:latin typeface="Calibri" panose="020F0502020204030204" pitchFamily="34" charset="0"/>
                <a:cs typeface="Calibri" panose="020F0502020204030204" pitchFamily="34" charset="0"/>
              </a:rPr>
              <a:t>Technologies</a:t>
            </a:r>
          </a:p>
          <a:p>
            <a:pPr algn="l"/>
            <a:r>
              <a:rPr lang="en-GB" sz="2800" dirty="0">
                <a:latin typeface="Calibri" panose="020F0502020204030204" pitchFamily="34" charset="0"/>
                <a:cs typeface="Calibri" panose="020F0502020204030204" pitchFamily="34" charset="0"/>
              </a:rPr>
              <a:t>Complexity </a:t>
            </a:r>
          </a:p>
          <a:p>
            <a:pPr algn="l"/>
            <a:r>
              <a:rPr lang="en-GB" sz="2800" dirty="0">
                <a:latin typeface="Calibri" panose="020F0502020204030204" pitchFamily="34" charset="0"/>
                <a:cs typeface="Calibri" panose="020F0502020204030204" pitchFamily="34" charset="0"/>
              </a:rPr>
              <a:t>Trust</a:t>
            </a:r>
          </a:p>
          <a:p>
            <a:pPr algn="l"/>
            <a:r>
              <a:rPr lang="en-GB" sz="2800" dirty="0">
                <a:latin typeface="Calibri" panose="020F0502020204030204" pitchFamily="34" charset="0"/>
                <a:cs typeface="Calibri" panose="020F0502020204030204" pitchFamily="34" charset="0"/>
              </a:rPr>
              <a:t>Policy </a:t>
            </a:r>
          </a:p>
          <a:p>
            <a:pPr algn="l"/>
            <a:r>
              <a:rPr lang="en-GB" sz="2800" dirty="0">
                <a:latin typeface="Calibri" panose="020F0502020204030204" pitchFamily="34" charset="0"/>
                <a:cs typeface="Calibri" panose="020F0502020204030204" pitchFamily="34" charset="0"/>
              </a:rPr>
              <a:t>Effects</a:t>
            </a:r>
          </a:p>
          <a:p>
            <a:pPr algn="l"/>
            <a:endParaRPr lang="en-GB" sz="2800" dirty="0">
              <a:latin typeface="Calibri" panose="020F0502020204030204" pitchFamily="34" charset="0"/>
              <a:cs typeface="Calibri" panose="020F0502020204030204" pitchFamily="34" charset="0"/>
            </a:endParaRPr>
          </a:p>
          <a:p>
            <a:pPr algn="l"/>
            <a:endParaRPr lang="en-GB" sz="2800" dirty="0">
              <a:latin typeface="Calibri" panose="020F0502020204030204" pitchFamily="34" charset="0"/>
              <a:cs typeface="Calibri" panose="020F0502020204030204" pitchFamily="34"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rgbClr val="FF0000"/>
              </a:solidFill>
              <a:latin typeface="Calibri" panose="020F0502020204030204" pitchFamily="34" charset="0"/>
              <a:cs typeface="Calibri" panose="020F0502020204030204" pitchFamily="34" charset="0"/>
            </a:endParaRPr>
          </a:p>
          <a:p>
            <a:pPr algn="l"/>
            <a:r>
              <a:rPr lang="en-GB" sz="2800" dirty="0">
                <a:solidFill>
                  <a:srgbClr val="FF0000"/>
                </a:solidFill>
                <a:latin typeface="Calibri" panose="020F0502020204030204" pitchFamily="34" charset="0"/>
                <a:cs typeface="Calibri" panose="020F0502020204030204" pitchFamily="34" charset="0"/>
              </a:rPr>
              <a:t> </a:t>
            </a:r>
          </a:p>
          <a:p>
            <a:pPr algn="l"/>
            <a:endParaRPr lang="en-GB" sz="2800" dirty="0">
              <a:solidFill>
                <a:srgbClr val="FF0000"/>
              </a:solidFill>
              <a:latin typeface="Calibri" panose="020F0502020204030204" pitchFamily="34" charset="0"/>
              <a:cs typeface="Calibri" panose="020F0502020204030204" pitchFamily="34" charset="0"/>
            </a:endParaRPr>
          </a:p>
          <a:p>
            <a:pPr algn="l"/>
            <a:endParaRPr lang="en-US" sz="2480" dirty="0"/>
          </a:p>
        </p:txBody>
      </p:sp>
      <p:sp>
        <p:nvSpPr>
          <p:cNvPr id="7" name="TextBox 6">
            <a:extLst>
              <a:ext uri="{FF2B5EF4-FFF2-40B4-BE49-F238E27FC236}">
                <a16:creationId xmlns:a16="http://schemas.microsoft.com/office/drawing/2014/main" id="{E6B9BFA8-7FD3-4C25-EC2D-BADF26888BBC}"/>
              </a:ext>
            </a:extLst>
          </p:cNvPr>
          <p:cNvSpPr txBox="1"/>
          <p:nvPr/>
        </p:nvSpPr>
        <p:spPr>
          <a:xfrm>
            <a:off x="6624042" y="2637603"/>
            <a:ext cx="5625794" cy="3490186"/>
          </a:xfrm>
          <a:prstGeom prst="rect">
            <a:avLst/>
          </a:prstGeom>
          <a:noFill/>
        </p:spPr>
        <p:txBody>
          <a:bodyPr wrap="square" rtlCol="0">
            <a:spAutoFit/>
          </a:bodyPr>
          <a:lstStyle/>
          <a:p>
            <a:pPr algn="l"/>
            <a:endParaRPr lang="en-GB" sz="2800" dirty="0">
              <a:latin typeface="Calibri" panose="020F0502020204030204" pitchFamily="34" charset="0"/>
              <a:cs typeface="Calibri" panose="020F0502020204030204" pitchFamily="34" charset="0"/>
            </a:endParaRPr>
          </a:p>
          <a:p>
            <a:pPr algn="l"/>
            <a:endParaRPr lang="en-GB" sz="2800" dirty="0">
              <a:latin typeface="Calibri" panose="020F0502020204030204" pitchFamily="34" charset="0"/>
              <a:cs typeface="Calibri" panose="020F0502020204030204" pitchFamily="34"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rgbClr val="FF0000"/>
              </a:solidFill>
              <a:latin typeface="Calibri" panose="020F0502020204030204" pitchFamily="34" charset="0"/>
              <a:cs typeface="Calibri" panose="020F0502020204030204" pitchFamily="34" charset="0"/>
            </a:endParaRPr>
          </a:p>
          <a:p>
            <a:pPr algn="l"/>
            <a:r>
              <a:rPr lang="en-GB" sz="2800" dirty="0">
                <a:solidFill>
                  <a:srgbClr val="FF0000"/>
                </a:solidFill>
                <a:latin typeface="Calibri" panose="020F0502020204030204" pitchFamily="34" charset="0"/>
                <a:cs typeface="Calibri" panose="020F0502020204030204" pitchFamily="34" charset="0"/>
              </a:rPr>
              <a:t> </a:t>
            </a:r>
          </a:p>
          <a:p>
            <a:pPr algn="l"/>
            <a:endParaRPr lang="en-GB" sz="2800" dirty="0">
              <a:solidFill>
                <a:srgbClr val="FF0000"/>
              </a:solidFill>
              <a:latin typeface="Calibri" panose="020F0502020204030204" pitchFamily="34" charset="0"/>
              <a:cs typeface="Calibri" panose="020F0502020204030204" pitchFamily="34" charset="0"/>
            </a:endParaRPr>
          </a:p>
          <a:p>
            <a:pPr algn="l"/>
            <a:endParaRPr lang="en-US" sz="2480" dirty="0"/>
          </a:p>
        </p:txBody>
      </p:sp>
      <p:pic>
        <p:nvPicPr>
          <p:cNvPr id="8" name="Picture 7">
            <a:extLst>
              <a:ext uri="{FF2B5EF4-FFF2-40B4-BE49-F238E27FC236}">
                <a16:creationId xmlns:a16="http://schemas.microsoft.com/office/drawing/2014/main" id="{24BC45FA-A977-FEB5-DE50-AD6D8E2F5B0F}"/>
              </a:ext>
            </a:extLst>
          </p:cNvPr>
          <p:cNvPicPr>
            <a:picLocks noChangeAspect="1"/>
          </p:cNvPicPr>
          <p:nvPr/>
        </p:nvPicPr>
        <p:blipFill>
          <a:blip r:embed="rId3"/>
          <a:stretch>
            <a:fillRect/>
          </a:stretch>
        </p:blipFill>
        <p:spPr>
          <a:xfrm>
            <a:off x="8208220" y="1841477"/>
            <a:ext cx="5236466" cy="6488403"/>
          </a:xfrm>
          <a:prstGeom prst="rect">
            <a:avLst/>
          </a:prstGeom>
        </p:spPr>
      </p:pic>
    </p:spTree>
    <p:extLst>
      <p:ext uri="{BB962C8B-B14F-4D97-AF65-F5344CB8AC3E}">
        <p14:creationId xmlns:p14="http://schemas.microsoft.com/office/powerpoint/2010/main" val="2101733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8138" y="2341256"/>
            <a:ext cx="6506332" cy="5421943"/>
          </a:xfrm>
        </p:spPr>
        <p:txBody>
          <a:bodyPr>
            <a:normAutofit/>
          </a:bodyPr>
          <a:lstStyle/>
          <a:p>
            <a:pPr marL="20638" indent="-20638" eaLnBrk="1" hangingPunct="1">
              <a:defRPr/>
            </a:pPr>
            <a:r>
              <a:rPr lang="en-GB" sz="2800" dirty="0"/>
              <a:t>Aboriginal Land Rights (Northern Territory) Act 1976 </a:t>
            </a:r>
          </a:p>
          <a:p>
            <a:pPr marL="20638" indent="-20638" eaLnBrk="1" hangingPunct="1">
              <a:defRPr/>
            </a:pPr>
            <a:r>
              <a:rPr lang="en-GB" sz="2800" dirty="0"/>
              <a:t>Native Title Act of 1993 (Commonwealth)</a:t>
            </a:r>
          </a:p>
          <a:p>
            <a:pPr marL="20638" indent="-20638" eaLnBrk="1" hangingPunct="1">
              <a:defRPr/>
            </a:pPr>
            <a:endParaRPr lang="en-GB" sz="2800" dirty="0"/>
          </a:p>
          <a:p>
            <a:pPr marL="20638" indent="-20638" eaLnBrk="1" hangingPunct="1">
              <a:defRPr/>
            </a:pPr>
            <a:endParaRPr lang="en-GB" sz="3200" dirty="0">
              <a:solidFill>
                <a:srgbClr val="000000"/>
              </a:solidFill>
              <a:cs typeface="Arial" charset="0"/>
            </a:endParaRPr>
          </a:p>
          <a:p>
            <a:pPr marL="20638" indent="-20638" eaLnBrk="1" hangingPunct="1">
              <a:defRPr/>
            </a:pPr>
            <a:endParaRPr lang="en-US" sz="3200" dirty="0">
              <a:solidFill>
                <a:srgbClr val="000000"/>
              </a:solidFill>
              <a:cs typeface="Arial" charset="0"/>
            </a:endParaRPr>
          </a:p>
        </p:txBody>
      </p:sp>
      <p:sp>
        <p:nvSpPr>
          <p:cNvPr id="3" name="Text Placeholder 2"/>
          <p:cNvSpPr>
            <a:spLocks noGrp="1"/>
          </p:cNvSpPr>
          <p:nvPr>
            <p:ph type="body" idx="11"/>
          </p:nvPr>
        </p:nvSpPr>
        <p:spPr/>
        <p:txBody>
          <a:bodyPr>
            <a:normAutofit fontScale="70000" lnSpcReduction="20000"/>
          </a:bodyPr>
          <a:lstStyle/>
          <a:p>
            <a:r>
              <a:rPr lang="en-US" sz="4600" dirty="0"/>
              <a:t>The good of turbulence</a:t>
            </a:r>
            <a:r>
              <a:rPr lang="en-US" sz="6400" dirty="0"/>
              <a:t> </a:t>
            </a:r>
            <a:r>
              <a:rPr lang="en-US" dirty="0"/>
              <a:t>  </a:t>
            </a:r>
          </a:p>
        </p:txBody>
      </p:sp>
      <p:pic>
        <p:nvPicPr>
          <p:cNvPr id="5" name="Picture 4">
            <a:extLst>
              <a:ext uri="{FF2B5EF4-FFF2-40B4-BE49-F238E27FC236}">
                <a16:creationId xmlns:a16="http://schemas.microsoft.com/office/drawing/2014/main" id="{98F937CB-7CCC-C143-AA7B-8D39390C0C29}"/>
              </a:ext>
            </a:extLst>
          </p:cNvPr>
          <p:cNvPicPr>
            <a:picLocks noChangeAspect="1"/>
          </p:cNvPicPr>
          <p:nvPr/>
        </p:nvPicPr>
        <p:blipFill>
          <a:blip r:embed="rId3"/>
          <a:stretch>
            <a:fillRect/>
          </a:stretch>
        </p:blipFill>
        <p:spPr>
          <a:xfrm>
            <a:off x="935410" y="2341256"/>
            <a:ext cx="6264696" cy="5611662"/>
          </a:xfrm>
          <a:prstGeom prst="rect">
            <a:avLst/>
          </a:prstGeom>
        </p:spPr>
      </p:pic>
      <p:pic>
        <p:nvPicPr>
          <p:cNvPr id="7" name="Picture 6">
            <a:extLst>
              <a:ext uri="{FF2B5EF4-FFF2-40B4-BE49-F238E27FC236}">
                <a16:creationId xmlns:a16="http://schemas.microsoft.com/office/drawing/2014/main" id="{E4485D14-6558-E64B-92A9-F2520E771CB2}"/>
              </a:ext>
            </a:extLst>
          </p:cNvPr>
          <p:cNvPicPr>
            <a:picLocks noChangeAspect="1"/>
          </p:cNvPicPr>
          <p:nvPr/>
        </p:nvPicPr>
        <p:blipFill>
          <a:blip r:embed="rId4"/>
          <a:stretch>
            <a:fillRect/>
          </a:stretch>
        </p:blipFill>
        <p:spPr>
          <a:xfrm>
            <a:off x="8784282" y="4067944"/>
            <a:ext cx="4293214" cy="2513897"/>
          </a:xfrm>
          <a:prstGeom prst="rect">
            <a:avLst/>
          </a:prstGeom>
        </p:spPr>
      </p:pic>
    </p:spTree>
    <p:extLst>
      <p:ext uri="{BB962C8B-B14F-4D97-AF65-F5344CB8AC3E}">
        <p14:creationId xmlns:p14="http://schemas.microsoft.com/office/powerpoint/2010/main" val="15003803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351" y="2530798"/>
            <a:ext cx="12986425" cy="5421942"/>
          </a:xfrm>
        </p:spPr>
        <p:txBody>
          <a:bodyPr numCol="2">
            <a:normAutofit/>
          </a:bodyPr>
          <a:lstStyle/>
          <a:p>
            <a:pPr marL="0" indent="0"/>
            <a:r>
              <a:rPr lang="en-US" sz="2835" dirty="0"/>
              <a:t>	 </a:t>
            </a:r>
          </a:p>
          <a:p>
            <a:pPr marL="0" indent="0"/>
            <a:r>
              <a:rPr lang="en-US" sz="2800" dirty="0">
                <a:solidFill>
                  <a:schemeClr val="tx1"/>
                </a:solidFill>
                <a:latin typeface="Calibri" panose="020F0502020204030204" pitchFamily="34" charset="0"/>
                <a:cs typeface="Calibri" panose="020F0502020204030204" pitchFamily="34" charset="0"/>
              </a:rPr>
              <a:t>Who? What? Where? When? Why? How? With what means?</a:t>
            </a:r>
          </a:p>
          <a:p>
            <a:pPr marL="0" indent="0"/>
            <a:endParaRPr lang="en-US" sz="2800" dirty="0">
              <a:solidFill>
                <a:schemeClr val="tx1"/>
              </a:solidFill>
              <a:latin typeface="Calibri" panose="020F0502020204030204" pitchFamily="34" charset="0"/>
              <a:cs typeface="Calibri" panose="020F0502020204030204" pitchFamily="34" charset="0"/>
            </a:endParaRPr>
          </a:p>
          <a:p>
            <a:pPr marL="0" indent="0"/>
            <a:r>
              <a:rPr lang="en-US" sz="2800" dirty="0">
                <a:solidFill>
                  <a:schemeClr val="tx1"/>
                </a:solidFill>
                <a:latin typeface="Calibri" panose="020F0502020204030204" pitchFamily="34" charset="0"/>
                <a:cs typeface="Calibri" panose="020F0502020204030204" pitchFamily="34" charset="0"/>
              </a:rPr>
              <a:t>With whose help?</a:t>
            </a:r>
          </a:p>
          <a:p>
            <a:pPr marL="0" indent="0"/>
            <a:r>
              <a:rPr lang="en-US" sz="2800" dirty="0">
                <a:solidFill>
                  <a:schemeClr val="tx1"/>
                </a:solidFill>
                <a:latin typeface="Calibri" panose="020F0502020204030204" pitchFamily="34" charset="0"/>
                <a:cs typeface="Calibri" panose="020F0502020204030204" pitchFamily="34" charset="0"/>
              </a:rPr>
              <a:t>For whom? </a:t>
            </a:r>
          </a:p>
          <a:p>
            <a:pPr marL="0" indent="0"/>
            <a:r>
              <a:rPr lang="en-US" sz="2800" dirty="0">
                <a:solidFill>
                  <a:schemeClr val="tx1"/>
                </a:solidFill>
                <a:latin typeface="Calibri" panose="020F0502020204030204" pitchFamily="34" charset="0"/>
                <a:cs typeface="Calibri" panose="020F0502020204030204" pitchFamily="34" charset="0"/>
              </a:rPr>
              <a:t>Over what distance?</a:t>
            </a:r>
          </a:p>
          <a:p>
            <a:pPr marL="0" indent="0"/>
            <a:r>
              <a:rPr lang="en-US" sz="2800" dirty="0">
                <a:solidFill>
                  <a:schemeClr val="tx1"/>
                </a:solidFill>
                <a:latin typeface="Calibri" panose="020F0502020204030204" pitchFamily="34" charset="0"/>
                <a:cs typeface="Calibri" panose="020F0502020204030204" pitchFamily="34" charset="0"/>
              </a:rPr>
              <a:t>In exchange for what?</a:t>
            </a:r>
          </a:p>
          <a:p>
            <a:pPr marL="0" indent="0"/>
            <a:r>
              <a:rPr lang="en-US" sz="2800" dirty="0">
                <a:solidFill>
                  <a:schemeClr val="tx1"/>
                </a:solidFill>
                <a:latin typeface="Calibri" panose="020F0502020204030204" pitchFamily="34" charset="0"/>
                <a:cs typeface="Calibri" panose="020F0502020204030204" pitchFamily="34" charset="0"/>
              </a:rPr>
              <a:t>With what effect?</a:t>
            </a:r>
          </a:p>
          <a:p>
            <a:pPr marL="0" indent="0"/>
            <a:r>
              <a:rPr lang="en-US" sz="2800" dirty="0">
                <a:solidFill>
                  <a:schemeClr val="tx1"/>
                </a:solidFill>
                <a:latin typeface="Calibri" panose="020F0502020204030204" pitchFamily="34" charset="0"/>
                <a:cs typeface="Calibri" panose="020F0502020204030204" pitchFamily="34" charset="0"/>
              </a:rPr>
              <a:t>In accordance with what kind of trust? </a:t>
            </a:r>
          </a:p>
        </p:txBody>
      </p:sp>
      <p:sp>
        <p:nvSpPr>
          <p:cNvPr id="3" name="Text Placeholder 2"/>
          <p:cNvSpPr>
            <a:spLocks noGrp="1"/>
          </p:cNvSpPr>
          <p:nvPr>
            <p:ph type="body" idx="11"/>
          </p:nvPr>
        </p:nvSpPr>
        <p:spPr/>
        <p:txBody>
          <a:bodyPr>
            <a:normAutofit/>
          </a:bodyPr>
          <a:lstStyle/>
          <a:p>
            <a:r>
              <a:rPr lang="en-AU" sz="2800" dirty="0">
                <a:latin typeface="Calibri" panose="020F0502020204030204" pitchFamily="34" charset="0"/>
                <a:cs typeface="Calibri" panose="020F0502020204030204" pitchFamily="34" charset="0"/>
              </a:rPr>
              <a:t>Septem </a:t>
            </a:r>
            <a:r>
              <a:rPr lang="en-AU" sz="2800" dirty="0" err="1">
                <a:latin typeface="Calibri" panose="020F0502020204030204" pitchFamily="34" charset="0"/>
                <a:cs typeface="Calibri" panose="020F0502020204030204" pitchFamily="34" charset="0"/>
              </a:rPr>
              <a:t>Circumstantiae</a:t>
            </a:r>
            <a:r>
              <a:rPr lang="en-AU" sz="2800"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3075" name="Picture 3" descr="Lightbox view of the cover for What is Translation History?">
            <a:extLst>
              <a:ext uri="{FF2B5EF4-FFF2-40B4-BE49-F238E27FC236}">
                <a16:creationId xmlns:a16="http://schemas.microsoft.com/office/drawing/2014/main" id="{3D80EB25-DFB0-A072-8C6C-5522CFC3B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290" y="2195736"/>
            <a:ext cx="3858427" cy="542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7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56C01-0C11-7A89-3D9D-F7C2A24FE1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B5E839B-47F7-1651-D338-2DBA063A88F7}"/>
              </a:ext>
            </a:extLst>
          </p:cNvPr>
          <p:cNvSpPr txBox="1"/>
          <p:nvPr/>
        </p:nvSpPr>
        <p:spPr>
          <a:xfrm>
            <a:off x="566200" y="2797628"/>
            <a:ext cx="11270426" cy="5336846"/>
          </a:xfrm>
          <a:prstGeom prst="rect">
            <a:avLst/>
          </a:prstGeom>
          <a:noFill/>
        </p:spPr>
        <p:txBody>
          <a:bodyPr wrap="square" rtlCol="0">
            <a:spAutoFit/>
          </a:bodyPr>
          <a:lstStyle/>
          <a:p>
            <a:pPr algn="l"/>
            <a:r>
              <a:rPr lang="en-GB" sz="2800" dirty="0">
                <a:latin typeface="Calibri" panose="020F0502020204030204" pitchFamily="34" charset="0"/>
                <a:cs typeface="Calibri" panose="020F0502020204030204" pitchFamily="34" charset="0"/>
              </a:rPr>
              <a:t>Case study 1: </a:t>
            </a:r>
          </a:p>
          <a:p>
            <a:pPr algn="l"/>
            <a:endParaRPr lang="en-GB" sz="2800" dirty="0">
              <a:latin typeface="Calibri" panose="020F0502020204030204" pitchFamily="34" charset="0"/>
              <a:cs typeface="Calibri" panose="020F0502020204030204" pitchFamily="34" charset="0"/>
            </a:endParaRPr>
          </a:p>
          <a:p>
            <a:pPr algn="l"/>
            <a:endParaRPr lang="en-GB" sz="2800" dirty="0">
              <a:latin typeface="Calibri" panose="020F0502020204030204" pitchFamily="34" charset="0"/>
              <a:cs typeface="Calibri" panose="020F0502020204030204" pitchFamily="34" charset="0"/>
            </a:endParaRPr>
          </a:p>
          <a:p>
            <a:pPr algn="l"/>
            <a:r>
              <a:rPr lang="en-GB" sz="6000" i="1" dirty="0">
                <a:latin typeface="Times New Roman" panose="02020603050405020304" pitchFamily="18" charset="0"/>
                <a:cs typeface="Times New Roman" panose="02020603050405020304" pitchFamily="18" charset="0"/>
              </a:rPr>
              <a:t>What does </a:t>
            </a:r>
            <a:r>
              <a:rPr lang="en-GB" sz="6000" i="1" dirty="0" err="1">
                <a:latin typeface="Times New Roman" panose="02020603050405020304" pitchFamily="18" charset="0"/>
                <a:cs typeface="Times New Roman" panose="02020603050405020304" pitchFamily="18" charset="0"/>
              </a:rPr>
              <a:t>altjira</a:t>
            </a:r>
            <a:r>
              <a:rPr lang="en-GB" sz="6000" i="1" dirty="0">
                <a:latin typeface="Times New Roman" panose="02020603050405020304" pitchFamily="18" charset="0"/>
                <a:cs typeface="Times New Roman" panose="02020603050405020304" pitchFamily="18" charset="0"/>
              </a:rPr>
              <a:t> mean? </a:t>
            </a:r>
          </a:p>
          <a:p>
            <a:pPr algn="l"/>
            <a:endParaRPr lang="en-GB" sz="6000" i="1" dirty="0">
              <a:solidFill>
                <a:schemeClr val="tx1"/>
              </a:solidFill>
              <a:latin typeface="Times New Roman" panose="02020603050405020304" pitchFamily="18" charset="0"/>
              <a:cs typeface="Times New Roman" panose="02020603050405020304" pitchFamily="18" charset="0"/>
            </a:endParaRPr>
          </a:p>
          <a:p>
            <a:pPr algn="l"/>
            <a:endParaRPr lang="en-GB" sz="2800" dirty="0">
              <a:solidFill>
                <a:schemeClr val="tx1"/>
              </a:solidFill>
              <a:latin typeface="Calibri" panose="020F0502020204030204" pitchFamily="34" charset="0"/>
              <a:cs typeface="Calibri" panose="020F0502020204030204" pitchFamily="34" charset="0"/>
            </a:endParaRPr>
          </a:p>
          <a:p>
            <a:pPr algn="l"/>
            <a:endParaRPr lang="en-GB" sz="2800" dirty="0">
              <a:solidFill>
                <a:srgbClr val="FF0000"/>
              </a:solidFill>
              <a:latin typeface="Calibri" panose="020F0502020204030204" pitchFamily="34" charset="0"/>
              <a:cs typeface="Calibri" panose="020F0502020204030204" pitchFamily="34" charset="0"/>
            </a:endParaRPr>
          </a:p>
          <a:p>
            <a:pPr algn="l"/>
            <a:r>
              <a:rPr lang="en-GB" sz="2800" dirty="0">
                <a:solidFill>
                  <a:srgbClr val="FF0000"/>
                </a:solidFill>
                <a:latin typeface="Calibri" panose="020F0502020204030204" pitchFamily="34" charset="0"/>
                <a:cs typeface="Calibri" panose="020F0502020204030204" pitchFamily="34" charset="0"/>
              </a:rPr>
              <a:t> </a:t>
            </a:r>
          </a:p>
          <a:p>
            <a:pPr algn="l"/>
            <a:endParaRPr lang="en-GB" sz="2800" dirty="0">
              <a:solidFill>
                <a:srgbClr val="FF0000"/>
              </a:solidFill>
              <a:latin typeface="Calibri" panose="020F0502020204030204" pitchFamily="34" charset="0"/>
              <a:cs typeface="Calibri" panose="020F0502020204030204" pitchFamily="34" charset="0"/>
            </a:endParaRPr>
          </a:p>
          <a:p>
            <a:pPr algn="l"/>
            <a:endParaRPr lang="en-US" sz="2480" dirty="0"/>
          </a:p>
        </p:txBody>
      </p:sp>
    </p:spTree>
    <p:extLst>
      <p:ext uri="{BB962C8B-B14F-4D97-AF65-F5344CB8AC3E}">
        <p14:creationId xmlns:p14="http://schemas.microsoft.com/office/powerpoint/2010/main" val="4146742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lstStyle/>
          <a:p>
            <a:r>
              <a:rPr lang="en-US" dirty="0"/>
              <a:t>Not seeing what is in plain sight (the bodies in the night sky)</a:t>
            </a:r>
          </a:p>
        </p:txBody>
      </p:sp>
      <p:pic>
        <p:nvPicPr>
          <p:cNvPr id="5" name="Picture 4" descr="A picture containing text, blackboard, night sky&#10;&#10;Description automatically generated">
            <a:extLst>
              <a:ext uri="{FF2B5EF4-FFF2-40B4-BE49-F238E27FC236}">
                <a16:creationId xmlns:a16="http://schemas.microsoft.com/office/drawing/2014/main" id="{6F0C8968-3C58-C245-AD80-DF96C22D8100}"/>
              </a:ext>
            </a:extLst>
          </p:cNvPr>
          <p:cNvPicPr>
            <a:picLocks noChangeAspect="1"/>
          </p:cNvPicPr>
          <p:nvPr/>
        </p:nvPicPr>
        <p:blipFill>
          <a:blip r:embed="rId2"/>
          <a:stretch>
            <a:fillRect/>
          </a:stretch>
        </p:blipFill>
        <p:spPr>
          <a:xfrm>
            <a:off x="693776" y="3040526"/>
            <a:ext cx="6246702" cy="4215254"/>
          </a:xfrm>
          <a:prstGeom prst="rect">
            <a:avLst/>
          </a:prstGeom>
        </p:spPr>
      </p:pic>
      <p:pic>
        <p:nvPicPr>
          <p:cNvPr id="10" name="Content Placeholder 9" descr="A picture containing nature, outdoor object, night sky&#10;&#10;Description automatically generated">
            <a:extLst>
              <a:ext uri="{FF2B5EF4-FFF2-40B4-BE49-F238E27FC236}">
                <a16:creationId xmlns:a16="http://schemas.microsoft.com/office/drawing/2014/main" id="{2C295F74-59B8-5A45-B461-580FC8AFE09A}"/>
              </a:ext>
            </a:extLst>
          </p:cNvPr>
          <p:cNvPicPr>
            <a:picLocks noGrp="1" noChangeAspect="1"/>
          </p:cNvPicPr>
          <p:nvPr>
            <p:ph idx="1"/>
          </p:nvPr>
        </p:nvPicPr>
        <p:blipFill>
          <a:blip r:embed="rId3"/>
          <a:stretch>
            <a:fillRect/>
          </a:stretch>
        </p:blipFill>
        <p:spPr>
          <a:xfrm>
            <a:off x="7681591" y="3039951"/>
            <a:ext cx="5992769" cy="4215253"/>
          </a:xfrm>
        </p:spPr>
      </p:pic>
    </p:spTree>
    <p:extLst>
      <p:ext uri="{BB962C8B-B14F-4D97-AF65-F5344CB8AC3E}">
        <p14:creationId xmlns:p14="http://schemas.microsoft.com/office/powerpoint/2010/main" val="630967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406" y="2555776"/>
            <a:ext cx="6516724" cy="5256584"/>
          </a:xfrm>
        </p:spPr>
        <p:txBody>
          <a:bodyPr>
            <a:normAutofit/>
          </a:bodyPr>
          <a:lstStyle/>
          <a:p>
            <a:pPr marL="20638" indent="-20638" eaLnBrk="1" hangingPunct="1">
              <a:defRPr/>
            </a:pPr>
            <a:r>
              <a:rPr lang="en-ES" sz="2800">
                <a:latin typeface="Calibri" panose="020F0502020204030204" pitchFamily="34" charset="0"/>
                <a:cs typeface="Calibri" panose="020F0502020204030204" pitchFamily="34" charset="0"/>
              </a:rPr>
              <a:t>According </a:t>
            </a:r>
            <a:r>
              <a:rPr lang="en-ES" sz="2800" dirty="0">
                <a:latin typeface="Calibri" panose="020F0502020204030204" pitchFamily="34" charset="0"/>
                <a:cs typeface="Calibri" panose="020F0502020204030204" pitchFamily="34" charset="0"/>
              </a:rPr>
              <a:t>to the tradition of the ancients, there is a highest good (mara) being, Altjira. Altjira is eternal (ngambakala) and is presented as a big, strong man of red complexion whose long, fair hair (gola) falls down over his shoulders.</a:t>
            </a:r>
          </a:p>
          <a:p>
            <a:pPr marL="20638" indent="-20638" eaLnBrk="1" hangingPunct="1">
              <a:defRPr/>
            </a:pPr>
            <a:r>
              <a:rPr lang="en-ES" sz="2800" dirty="0">
                <a:latin typeface="Calibri" panose="020F0502020204030204" pitchFamily="34" charset="0"/>
                <a:cs typeface="Calibri" panose="020F0502020204030204" pitchFamily="34" charset="0"/>
              </a:rPr>
              <a:t>His many sons have emu feet and his many daughters have dingo feet.</a:t>
            </a:r>
          </a:p>
          <a:p>
            <a:pPr marL="20638" indent="-20638" eaLnBrk="1" hangingPunct="1">
              <a:defRPr/>
            </a:pPr>
            <a:r>
              <a:rPr lang="en-ES" sz="2800" dirty="0">
                <a:latin typeface="Calibri" panose="020F0502020204030204" pitchFamily="34" charset="0"/>
                <a:cs typeface="Calibri" panose="020F0502020204030204" pitchFamily="34" charset="0"/>
              </a:rPr>
              <a:t>His dwelling is the sky (altkira), which has been from eternity (ngambakala).</a:t>
            </a:r>
            <a:endParaRPr lang="en-US" sz="2800" dirty="0">
              <a:solidFill>
                <a:srgbClr val="000000"/>
              </a:solidFill>
              <a:latin typeface="Calibri" panose="020F0502020204030204" pitchFamily="34" charset="0"/>
              <a:cs typeface="Calibri" panose="020F0502020204030204" pitchFamily="34"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Strehlow on </a:t>
            </a:r>
            <a:r>
              <a:rPr lang="en-US" sz="3200" dirty="0" err="1"/>
              <a:t>Altijira</a:t>
            </a:r>
            <a:r>
              <a:rPr lang="en-US" sz="3200" dirty="0"/>
              <a:t> (1907) </a:t>
            </a:r>
          </a:p>
        </p:txBody>
      </p:sp>
      <p:pic>
        <p:nvPicPr>
          <p:cNvPr id="4" name="Content Placeholder 9" descr="A picture containing nature, outdoor object, night sky&#10;&#10;Description automatically generated">
            <a:extLst>
              <a:ext uri="{FF2B5EF4-FFF2-40B4-BE49-F238E27FC236}">
                <a16:creationId xmlns:a16="http://schemas.microsoft.com/office/drawing/2014/main" id="{4E7E8B17-3B71-8043-E130-772A9656C702}"/>
              </a:ext>
            </a:extLst>
          </p:cNvPr>
          <p:cNvPicPr>
            <a:picLocks noChangeAspect="1"/>
          </p:cNvPicPr>
          <p:nvPr/>
        </p:nvPicPr>
        <p:blipFill>
          <a:blip r:embed="rId2"/>
          <a:stretch>
            <a:fillRect/>
          </a:stretch>
        </p:blipFill>
        <p:spPr>
          <a:xfrm>
            <a:off x="7713669" y="2576364"/>
            <a:ext cx="5992769" cy="4215253"/>
          </a:xfrm>
          <a:prstGeom prst="rect">
            <a:avLst/>
          </a:prstGeom>
        </p:spPr>
      </p:pic>
    </p:spTree>
    <p:extLst>
      <p:ext uri="{BB962C8B-B14F-4D97-AF65-F5344CB8AC3E}">
        <p14:creationId xmlns:p14="http://schemas.microsoft.com/office/powerpoint/2010/main" val="14639651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20102" y="1838422"/>
            <a:ext cx="6607813" cy="9346586"/>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Who?</a:t>
            </a:r>
          </a:p>
        </p:txBody>
      </p:sp>
      <p:pic>
        <p:nvPicPr>
          <p:cNvPr id="6" name="Picture 5" descr="A group of people posing for a photo&#10;&#10;Description automatically generated">
            <a:extLst>
              <a:ext uri="{FF2B5EF4-FFF2-40B4-BE49-F238E27FC236}">
                <a16:creationId xmlns:a16="http://schemas.microsoft.com/office/drawing/2014/main" id="{DFA3CA4E-A5EC-1848-B208-149E3A62857D}"/>
              </a:ext>
            </a:extLst>
          </p:cNvPr>
          <p:cNvPicPr>
            <a:picLocks noChangeAspect="1"/>
          </p:cNvPicPr>
          <p:nvPr/>
        </p:nvPicPr>
        <p:blipFill>
          <a:blip r:embed="rId2"/>
          <a:stretch>
            <a:fillRect/>
          </a:stretch>
        </p:blipFill>
        <p:spPr>
          <a:xfrm>
            <a:off x="5759946" y="2513175"/>
            <a:ext cx="8159864" cy="5617850"/>
          </a:xfrm>
          <a:prstGeom prst="rect">
            <a:avLst/>
          </a:prstGeom>
        </p:spPr>
      </p:pic>
      <p:pic>
        <p:nvPicPr>
          <p:cNvPr id="8" name="Picture 7" descr="A person with a beard&#10;&#10;Description automatically generated with medium confidence">
            <a:extLst>
              <a:ext uri="{FF2B5EF4-FFF2-40B4-BE49-F238E27FC236}">
                <a16:creationId xmlns:a16="http://schemas.microsoft.com/office/drawing/2014/main" id="{5A4272DC-6F7E-0A44-B2B4-A068C9FB6098}"/>
              </a:ext>
            </a:extLst>
          </p:cNvPr>
          <p:cNvPicPr>
            <a:picLocks noChangeAspect="1"/>
          </p:cNvPicPr>
          <p:nvPr/>
        </p:nvPicPr>
        <p:blipFill>
          <a:blip r:embed="rId3"/>
          <a:stretch>
            <a:fillRect/>
          </a:stretch>
        </p:blipFill>
        <p:spPr>
          <a:xfrm>
            <a:off x="725899" y="2515400"/>
            <a:ext cx="4406944" cy="5440976"/>
          </a:xfrm>
          <a:prstGeom prst="rect">
            <a:avLst/>
          </a:prstGeom>
        </p:spPr>
      </p:pic>
    </p:spTree>
    <p:extLst>
      <p:ext uri="{BB962C8B-B14F-4D97-AF65-F5344CB8AC3E}">
        <p14:creationId xmlns:p14="http://schemas.microsoft.com/office/powerpoint/2010/main" val="37726261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8138" y="2411760"/>
            <a:ext cx="5976664" cy="5421943"/>
          </a:xfrm>
        </p:spPr>
        <p:txBody>
          <a:bodyPr>
            <a:normAutofit/>
          </a:bodyPr>
          <a:lstStyle/>
          <a:p>
            <a:pPr eaLnBrk="1" hangingPunct="1">
              <a:defRPr/>
            </a:pPr>
            <a:endParaRPr lang="en-ES" sz="3200" dirty="0"/>
          </a:p>
          <a:p>
            <a:pPr eaLnBrk="1" hangingPunct="1">
              <a:defRPr/>
            </a:pPr>
            <a:endParaRPr lang="en-US" sz="3189" dirty="0">
              <a:solidFill>
                <a:srgbClr val="000000"/>
              </a:solidFill>
              <a:cs typeface="Arial" charset="0"/>
            </a:endParaRPr>
          </a:p>
          <a:p>
            <a:pPr eaLnBrk="1" hangingPunct="1">
              <a:defRPr/>
            </a:pPr>
            <a:endParaRPr lang="en-US" sz="3189" dirty="0">
              <a:solidFill>
                <a:srgbClr val="000000"/>
              </a:solidFill>
              <a:cs typeface="Arial" charset="0"/>
            </a:endParaRPr>
          </a:p>
        </p:txBody>
      </p:sp>
      <p:sp>
        <p:nvSpPr>
          <p:cNvPr id="3" name="Text Placeholder 2"/>
          <p:cNvSpPr>
            <a:spLocks noGrp="1"/>
          </p:cNvSpPr>
          <p:nvPr>
            <p:ph type="body" idx="11"/>
          </p:nvPr>
        </p:nvSpPr>
        <p:spPr/>
        <p:txBody>
          <a:bodyPr>
            <a:normAutofit/>
          </a:bodyPr>
          <a:lstStyle/>
          <a:p>
            <a:r>
              <a:rPr lang="en-US" sz="3200" dirty="0"/>
              <a:t>Where?</a:t>
            </a:r>
          </a:p>
        </p:txBody>
      </p:sp>
      <p:pic>
        <p:nvPicPr>
          <p:cNvPr id="5" name="Picture 4" descr="A picture containing outdoor, building, tree, ground&#10;&#10;Description automatically generated">
            <a:extLst>
              <a:ext uri="{FF2B5EF4-FFF2-40B4-BE49-F238E27FC236}">
                <a16:creationId xmlns:a16="http://schemas.microsoft.com/office/drawing/2014/main" id="{B11F2577-B085-0E4E-AF9C-549FD4EEA2D9}"/>
              </a:ext>
            </a:extLst>
          </p:cNvPr>
          <p:cNvPicPr>
            <a:picLocks noChangeAspect="1"/>
          </p:cNvPicPr>
          <p:nvPr/>
        </p:nvPicPr>
        <p:blipFill>
          <a:blip r:embed="rId2"/>
          <a:stretch>
            <a:fillRect/>
          </a:stretch>
        </p:blipFill>
        <p:spPr>
          <a:xfrm>
            <a:off x="7206232" y="2411760"/>
            <a:ext cx="6418933" cy="4789126"/>
          </a:xfrm>
          <a:prstGeom prst="rect">
            <a:avLst/>
          </a:prstGeom>
        </p:spPr>
      </p:pic>
      <p:pic>
        <p:nvPicPr>
          <p:cNvPr id="7" name="Picture 6" descr="Map&#10;&#10;Description automatically generated">
            <a:extLst>
              <a:ext uri="{FF2B5EF4-FFF2-40B4-BE49-F238E27FC236}">
                <a16:creationId xmlns:a16="http://schemas.microsoft.com/office/drawing/2014/main" id="{1BC471A4-9B5B-3941-B7AA-B7C8F6B9ED59}"/>
              </a:ext>
            </a:extLst>
          </p:cNvPr>
          <p:cNvPicPr>
            <a:picLocks noChangeAspect="1"/>
          </p:cNvPicPr>
          <p:nvPr/>
        </p:nvPicPr>
        <p:blipFill>
          <a:blip r:embed="rId3"/>
          <a:stretch>
            <a:fillRect/>
          </a:stretch>
        </p:blipFill>
        <p:spPr>
          <a:xfrm>
            <a:off x="920326" y="2411760"/>
            <a:ext cx="5458892" cy="5184576"/>
          </a:xfrm>
          <a:prstGeom prst="rect">
            <a:avLst/>
          </a:prstGeom>
        </p:spPr>
      </p:pic>
    </p:spTree>
    <p:extLst>
      <p:ext uri="{BB962C8B-B14F-4D97-AF65-F5344CB8AC3E}">
        <p14:creationId xmlns:p14="http://schemas.microsoft.com/office/powerpoint/2010/main" val="176572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000000"/>
      </a:dk1>
      <a:lt1>
        <a:srgbClr val="FFFFFF"/>
      </a:lt1>
      <a:dk2>
        <a:srgbClr val="000000"/>
      </a:dk2>
      <a:lt2>
        <a:srgbClr val="80808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ngle col - Small title">
  <a:themeElements>
    <a:clrScheme name="">
      <a:dk1>
        <a:srgbClr val="000000"/>
      </a:dk1>
      <a:lt1>
        <a:srgbClr val="FFFFFF"/>
      </a:lt1>
      <a:dk2>
        <a:srgbClr val="000000"/>
      </a:dk2>
      <a:lt2>
        <a:srgbClr val="00000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Single col - Smaill 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ingle col - Smail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27036</TotalTime>
  <Pages>0</Pages>
  <Words>1588</Words>
  <Characters>0</Characters>
  <Application>Microsoft Macintosh PowerPoint</Application>
  <PresentationFormat>Custom</PresentationFormat>
  <Lines>0</Lines>
  <Paragraphs>239</Paragraphs>
  <Slides>30</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굴림</vt:lpstr>
      <vt:lpstr>Arial</vt:lpstr>
      <vt:lpstr>Calibri</vt:lpstr>
      <vt:lpstr>Gill Sans</vt:lpstr>
      <vt:lpstr>Times New Roman</vt:lpstr>
      <vt:lpstr>Univers LT Std 45 Light</vt:lpstr>
      <vt:lpstr>Univers LT Std 55</vt:lpstr>
      <vt:lpstr>Univers LT Std 55 Roman</vt:lpstr>
      <vt:lpstr>Univers LT Std 65 Bold</vt:lpstr>
      <vt:lpstr>Universa LTD</vt:lpstr>
      <vt:lpstr>1_Title &amp; Subtitle</vt:lpstr>
      <vt:lpstr>Single col - Small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Melbourne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video recording SITTING</dc:title>
  <dc:subject>Master of Ageing</dc:subject>
  <dc:creator>Learning Environments</dc:creator>
  <cp:keywords/>
  <dc:description/>
  <cp:lastModifiedBy>Anthony Pym</cp:lastModifiedBy>
  <cp:revision>253</cp:revision>
  <dcterms:modified xsi:type="dcterms:W3CDTF">2026-05-25T21:16:45Z</dcterms:modified>
  <cp:category/>
</cp:coreProperties>
</file>