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0" r:id="rId2"/>
    <p:sldMasterId id="2147483699" r:id="rId3"/>
  </p:sldMasterIdLst>
  <p:notesMasterIdLst>
    <p:notesMasterId r:id="rId25"/>
  </p:notesMasterIdLst>
  <p:sldIdLst>
    <p:sldId id="258" r:id="rId4"/>
    <p:sldId id="708" r:id="rId5"/>
    <p:sldId id="783" r:id="rId6"/>
    <p:sldId id="739" r:id="rId7"/>
    <p:sldId id="733" r:id="rId8"/>
    <p:sldId id="711" r:id="rId9"/>
    <p:sldId id="777" r:id="rId10"/>
    <p:sldId id="660" r:id="rId11"/>
    <p:sldId id="710" r:id="rId12"/>
    <p:sldId id="577" r:id="rId13"/>
    <p:sldId id="776" r:id="rId14"/>
    <p:sldId id="655" r:id="rId15"/>
    <p:sldId id="778" r:id="rId16"/>
    <p:sldId id="802" r:id="rId17"/>
    <p:sldId id="719" r:id="rId18"/>
    <p:sldId id="803" r:id="rId19"/>
    <p:sldId id="779" r:id="rId20"/>
    <p:sldId id="697" r:id="rId21"/>
    <p:sldId id="781" r:id="rId22"/>
    <p:sldId id="620" r:id="rId23"/>
    <p:sldId id="804" r:id="rId24"/>
  </p:sldIdLst>
  <p:sldSz cx="16256000" cy="9144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A"/>
    <a:srgbClr val="BD9758"/>
    <a:srgbClr val="8DA500"/>
    <a:srgbClr val="003366"/>
    <a:srgbClr val="C4E500"/>
    <a:srgbClr val="576500"/>
    <a:srgbClr val="334000"/>
    <a:srgbClr val="99BF00"/>
    <a:srgbClr val="0099BF"/>
    <a:srgbClr val="18B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5"/>
    <p:restoredTop sz="94726"/>
  </p:normalViewPr>
  <p:slideViewPr>
    <p:cSldViewPr snapToGrid="0">
      <p:cViewPr varScale="1">
        <p:scale>
          <a:sx n="62" d="100"/>
          <a:sy n="62" d="100"/>
        </p:scale>
        <p:origin x="224" y="90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4T07:17:35.18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25 4,'53'-1,"-3"-2,-30 3,2 1,1 2,-3 1,4 3,-8-2,11 2,-10-2,3-1,-4 13,-27 5,6 3,-23 0,11-10,-5-2,0 1,0-4,-2 0,2-2,-4-2,2-3,-1-2,1-1,4 0,-1 0,2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4T07:17:36.33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4T07:17:38.5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206 125,'79'-23,"-11"3,-35 7,-2 2,-3-1,-7 6,-6 2,-70 30,29-15,-56 20,44-22,2-2,2-1,6 1,4-3,3-1,2-2,-2-1,1 0,-1 0,1-7,0-3,5-4,31-14,-3 15,31-8,-14 14,2 0,-2 1,2 0,2 0,-5 2,2 0,-5 2,0 1,-1-2,-5 2,1 1,-1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93B2-86DA-284E-BFC7-65483C9E73DD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4C0F-4E6A-5242-AF93-FF56E28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Translator of Dutch poetry into English and pioneer of queer studies; translator of English novels into Hebrew; historian of Dutch literature; translator of classical literature into German, scholar of German literature; historian of French literature; semiotician, theorist of intercultural relations; scholar of comparative literature, German to French.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Gideon Toury (Israel) 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Theo Hermans (Belgium)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André Lefevere (Belgium)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Raymond van den Broek (Belgium) 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James S Holmes (US / Netherlands)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Bernadette Schreurs (Belgium) 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Itamar Even-Zohar (Israel)  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José Lambert (Belgium)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2023, it is at the top of the list. </a:t>
            </a:r>
          </a:p>
          <a:p>
            <a:r>
              <a:rPr lang="en-US" dirty="0"/>
              <a:t>Note that “exposure” means that skills shift or change. It does not mean that the technology replaces 76.5% of the humans, </a:t>
            </a:r>
          </a:p>
          <a:p>
            <a:r>
              <a:rPr lang="en-US" dirty="0"/>
              <a:t>O*Net is a US database with updated self-report data on 923 occupations.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4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A486-118D-AC5A-287A-3B22FA03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0CE54-8DB6-81F1-935B-73F055343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8ADA2-DA15-C932-E82D-1261DD0B4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is only for emergencies.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BFBB6-1D40-3D04-E546-25506AC70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4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F7453-4E99-DF91-50E0-09E929C82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73392-5DE3-3811-BF77-CA512273A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FA7DC-25BB-CAC3-26A2-F964D28AC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is only for emergencies.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CD591-D05B-66E8-34F3-BCEAEB2A8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A0E9-C058-B595-6159-B8B1F4AD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AFEA-9B64-922C-3A0D-7296501E7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FE21A-F940-0DEC-6994-1E3E66C6C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is only for emergencies.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39AFF-0596-3373-C138-DA51D1FB3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8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0027D-8F94-E07C-D7EA-A7AFADDEB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8E32A-9F82-15DC-53F9-CAAA135BA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1F997-361E-CE04-9194-DE9883704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is only for emergencies.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49ADA-841A-1EAB-BB03-4F200374A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6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7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D52F4-7787-B6B2-21CC-E0B2E25E8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A3E56-76F7-DBBF-4679-D0CC7F542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3F4B5-944A-0102-CD29-B6AE81D89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36123-BA26-BB7C-5C24-934A34160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18B82-3FF3-6F8C-3367-A2994E31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9594B-F596-C4B7-77E8-3FDD10266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11ED8-C561-363C-9556-CAE1F11FA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CA24F-DF2A-775B-7586-2A106627B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3CC37-07CA-C1F7-E30C-09BB7E68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38F5F-66DF-F89B-5B54-827831500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15A8A-4CBA-34C8-4CEC-D2198CC51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898EA-D35C-31E1-C6F2-D236A31AD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CC90-AD3F-1F34-6A40-45F06EAC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C8C62-7B1A-8D3B-35B1-64D1F4A2A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E68CE-D813-03CE-78B7-6960FE0CA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problem is not mind vs. machine </a:t>
            </a:r>
          </a:p>
          <a:p>
            <a:r>
              <a:rPr lang="en-US"/>
              <a:t>It is not about ethical control over automation vs. use of automation for profit. </a:t>
            </a:r>
          </a:p>
          <a:p>
            <a:r>
              <a:rPr lang="en-US"/>
              <a:t>It is about what trained professionals can do in an age where their basic skills are within reach of all.  </a:t>
            </a:r>
          </a:p>
          <a:p>
            <a:endParaRPr lang="en-US"/>
          </a:p>
          <a:p>
            <a:r>
              <a:rPr lang="en-US"/>
              <a:t>To ask that question properly, I will look at some bad ways of answering it, then at the history of translation automation.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3704E-CB0C-DCC3-45B4-ECABD62E0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CC90-AD3F-1F34-6A40-45F06EAC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C8C62-7B1A-8D3B-35B1-64D1F4A2A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E68CE-D813-03CE-78B7-6960FE0CA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3704E-CB0C-DCC3-45B4-ECABD62E0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CC90-AD3F-1F34-6A40-45F06EAC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C8C62-7B1A-8D3B-35B1-64D1F4A2A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E68CE-D813-03CE-78B7-6960FE0CA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problem is not mind vs. machine </a:t>
            </a:r>
          </a:p>
          <a:p>
            <a:r>
              <a:rPr lang="en-US"/>
              <a:t>It is not about ethical control over automation vs. use of automation for profit. </a:t>
            </a:r>
          </a:p>
          <a:p>
            <a:r>
              <a:rPr lang="en-US"/>
              <a:t>It is about what trained professionals can do in an age where their basic skills are within reach of all.  </a:t>
            </a:r>
          </a:p>
          <a:p>
            <a:endParaRPr lang="en-US"/>
          </a:p>
          <a:p>
            <a:r>
              <a:rPr lang="en-US"/>
              <a:t>To ask that question properly, I will look at some bad ways of answering it, then at the history of translation automation.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3704E-CB0C-DCC3-45B4-ECABD62E0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2023, it is at the top of the list. </a:t>
            </a:r>
          </a:p>
          <a:p>
            <a:r>
              <a:rPr lang="en-US" dirty="0"/>
              <a:t>Note that “exposure” means that skills shift or change. It does not mean that the technology replaces 76.5% of the humans, </a:t>
            </a:r>
          </a:p>
          <a:p>
            <a:r>
              <a:rPr lang="en-US" dirty="0"/>
              <a:t>O*Net is a US database with updated self-report data on 923 occupations.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8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546600"/>
            <a:ext cx="6654800" cy="4597400"/>
          </a:xfrm>
          <a:prstGeom prst="rect">
            <a:avLst/>
          </a:prstGeom>
        </p:spPr>
      </p:pic>
      <p:pic>
        <p:nvPicPr>
          <p:cNvPr id="31" name="Picture 2" descr="UOM-Pos3D_S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3" y="6126471"/>
            <a:ext cx="2375794" cy="24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761640" cy="280831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 baseline="0">
                <a:solidFill>
                  <a:srgbClr val="003366"/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Translation knowledge </a:t>
            </a:r>
          </a:p>
        </p:txBody>
      </p:sp>
      <p:sp>
        <p:nvSpPr>
          <p:cNvPr id="7" name="Rectangle 4"/>
          <p:cNvSpPr>
            <a:spLocks/>
          </p:cNvSpPr>
          <p:nvPr userDrawn="1"/>
        </p:nvSpPr>
        <p:spPr bwMode="auto">
          <a:xfrm>
            <a:off x="783185" y="4499992"/>
            <a:ext cx="2088232" cy="5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6178" bIns="0" anchor="t" anchorCtr="0"/>
          <a:lstStyle/>
          <a:p>
            <a:pPr marL="36000" algn="l"/>
            <a:r>
              <a:rPr lang="en-US" sz="3200">
                <a:solidFill>
                  <a:srgbClr val="003366"/>
                </a:solidFill>
                <a:latin typeface="Univers LT Std 55"/>
                <a:ea typeface="ＭＳ Ｐゴシック" charset="0"/>
                <a:cs typeface="Univers LT Std 55"/>
                <a:sym typeface="Georgia" charset="0"/>
              </a:rPr>
              <a:t>Presenter: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1416" y="4535050"/>
            <a:ext cx="6768752" cy="541006"/>
          </a:xfrm>
          <a:prstGeom prst="rect">
            <a:avLst/>
          </a:prstGeom>
        </p:spPr>
        <p:txBody>
          <a:bodyPr vert="horz" lIns="0" tIns="0" rIns="91413" bIns="0"/>
          <a:lstStyle>
            <a:lvl1pPr algn="l">
              <a:defRPr sz="3000" baseline="0">
                <a:solidFill>
                  <a:schemeClr val="bg2">
                    <a:lumMod val="60000"/>
                    <a:lumOff val="40000"/>
                  </a:schemeClr>
                </a:solidFill>
                <a:latin typeface="Univers LT Std 55 Roman"/>
              </a:defRPr>
            </a:lvl1pPr>
          </a:lstStyle>
          <a:p>
            <a:pPr lvl="0"/>
            <a:r>
              <a:rPr lang="en-AU"/>
              <a:t>ANTNHONY PYM</a:t>
            </a:r>
          </a:p>
        </p:txBody>
      </p:sp>
    </p:spTree>
    <p:extLst>
      <p:ext uri="{BB962C8B-B14F-4D97-AF65-F5344CB8AC3E}">
        <p14:creationId xmlns:p14="http://schemas.microsoft.com/office/powerpoint/2010/main" val="4291755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96022-60CB-D64B-83FD-A629C093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AB950-83CF-FA4D-BEAD-F936AC0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80531-2B2D-9649-AD53-737516D5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4C7B-2343-F94E-9A52-CA967ABA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3CF0-15D8-C440-BB85-2BAAC5A4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EEDFD-4795-224D-A90B-F761EF54B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02D1-7E14-4D4F-A7AF-528593E9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44041-C390-FB46-99CC-9755F9E7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64F22-B523-5E4E-97B6-3D630CF3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43F5-C5E1-D540-AF7A-5A695416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95F3D-0BD9-C344-BEF1-170523446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DB497-7AFC-9E46-B10F-FC4C47E14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3F95A-DC58-B144-8239-2A9FE4AA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B7661-57CB-E14B-A6B8-3030060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A2DE-28DB-D245-ACEB-E2161B88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7B94-D276-6549-89A5-08E5FE85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1DB83-3E35-7247-A679-D72E01D88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F5CB-8D48-974F-9E48-F28C618F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7EC6-C296-244D-821B-F941E9B8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EEA9-C49C-CB42-9C45-0B62D519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504B0-6AFE-B542-AC02-CF53A7985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6DC64-E15D-C84D-B5B0-D43C2458C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35C23-30E2-2041-A6CF-4FEBA1C9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EDC6E-72E7-454D-8FD4-9F47B12B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B45C-9644-0E48-BAA1-65DC5DBA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2801" y="2267744"/>
            <a:ext cx="14660015" cy="6120680"/>
          </a:xfrm>
          <a:prstGeom prst="rect">
            <a:avLst/>
          </a:prstGeom>
        </p:spPr>
        <p:txBody>
          <a:bodyPr vert="horz" lIns="0" tIns="0" rIns="108000" bIns="45706">
            <a:normAutofit/>
          </a:bodyPr>
          <a:lstStyle>
            <a:lvl1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1pPr>
            <a:lvl2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2pPr>
            <a:lvl3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3pPr>
            <a:lvl4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4pPr>
            <a:lvl5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-584968" y="2123728"/>
            <a:ext cx="72728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689632" cy="64807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>
                <a:solidFill>
                  <a:schemeClr val="bg1">
                    <a:lumMod val="65000"/>
                  </a:schemeClr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  <a:prstGeom prst="rect">
            <a:avLst/>
          </a:prstGeom>
        </p:spPr>
        <p:txBody>
          <a:bodyPr vert="horz" lIns="0" tIns="45706" rIns="91409" bIns="45706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1"/>
          <p:cNvSpPr>
            <a:spLocks/>
          </p:cNvSpPr>
          <p:nvPr userDrawn="1"/>
        </p:nvSpPr>
        <p:spPr bwMode="auto">
          <a:xfrm>
            <a:off x="0" y="8460512"/>
            <a:ext cx="16255999" cy="720000"/>
          </a:xfrm>
          <a:prstGeom prst="rect">
            <a:avLst/>
          </a:prstGeom>
          <a:solidFill>
            <a:schemeClr val="tx1">
              <a:alpha val="67000"/>
            </a:schemeClr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3227680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ith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12801" y="2267744"/>
            <a:ext cx="8755359" cy="6120680"/>
          </a:xfrm>
          <a:prstGeom prst="rect">
            <a:avLst/>
          </a:prstGeom>
        </p:spPr>
        <p:txBody>
          <a:bodyPr vert="horz" lIns="0" tIns="0" rIns="108000" bIns="45706">
            <a:normAutofit/>
          </a:bodyPr>
          <a:lstStyle>
            <a:lvl1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1pPr>
            <a:lvl2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2pPr>
            <a:lvl3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3pPr>
            <a:lvl4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4pPr>
            <a:lvl5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-584968" y="2123728"/>
            <a:ext cx="72728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689632" cy="64807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>
                <a:solidFill>
                  <a:schemeClr val="bg1">
                    <a:lumMod val="65000"/>
                  </a:schemeClr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"/>
          <p:cNvSpPr>
            <a:spLocks/>
          </p:cNvSpPr>
          <p:nvPr userDrawn="1"/>
        </p:nvSpPr>
        <p:spPr bwMode="auto">
          <a:xfrm>
            <a:off x="0" y="8460512"/>
            <a:ext cx="16255999" cy="720000"/>
          </a:xfrm>
          <a:prstGeom prst="rect">
            <a:avLst/>
          </a:prstGeom>
          <a:solidFill>
            <a:schemeClr val="tx1">
              <a:alpha val="67000"/>
            </a:schemeClr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10000" algn="l">
              <a:defRPr/>
            </a:pPr>
            <a:r>
              <a:rPr lang="en-US" sz="2750" b="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LT Std 55"/>
                <a:ea typeface="ＭＳ Ｐゴシック" charset="0"/>
                <a:cs typeface="Univers LT Std 55"/>
              </a:rPr>
              <a:t>SUBTITLES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546600"/>
            <a:ext cx="6654800" cy="45974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  <a:prstGeom prst="rect">
            <a:avLst/>
          </a:prstGeom>
        </p:spPr>
        <p:txBody>
          <a:bodyPr vert="horz" lIns="0" tIns="45706" rIns="91409" bIns="45706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5601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2801" y="2267744"/>
            <a:ext cx="14660015" cy="6120680"/>
          </a:xfrm>
          <a:prstGeom prst="rect">
            <a:avLst/>
          </a:prstGeom>
        </p:spPr>
        <p:txBody>
          <a:bodyPr vert="horz" lIns="0" tIns="0" rIns="108000" bIns="45706">
            <a:normAutofit/>
          </a:bodyPr>
          <a:lstStyle>
            <a:lvl1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1pPr>
            <a:lvl2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2pPr>
            <a:lvl3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3pPr>
            <a:lvl4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4pPr>
            <a:lvl5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-584968" y="2123728"/>
            <a:ext cx="72728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689632" cy="64807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>
                <a:solidFill>
                  <a:schemeClr val="bg1">
                    <a:lumMod val="65000"/>
                  </a:schemeClr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  <a:prstGeom prst="rect">
            <a:avLst/>
          </a:prstGeom>
        </p:spPr>
        <p:txBody>
          <a:bodyPr vert="horz" lIns="0" tIns="45706" rIns="91409" bIns="45706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1"/>
          <p:cNvSpPr>
            <a:spLocks/>
          </p:cNvSpPr>
          <p:nvPr userDrawn="1"/>
        </p:nvSpPr>
        <p:spPr bwMode="auto">
          <a:xfrm>
            <a:off x="0" y="8460512"/>
            <a:ext cx="16255999" cy="720000"/>
          </a:xfrm>
          <a:prstGeom prst="rect">
            <a:avLst/>
          </a:prstGeom>
          <a:solidFill>
            <a:schemeClr val="tx1">
              <a:alpha val="67000"/>
            </a:schemeClr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16536249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F731-6FF7-8748-8E5B-7CA3D6CB3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9CA0C-11D4-D047-BE9E-47F50E54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51F9-6296-7C41-B4E2-65FD39D1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DA05-0C37-D540-8E99-514F9B2D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AD9FC-3DEC-C74D-BFEC-6088FEC4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FB56-C8FB-D844-A267-90E4D62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1302-162B-3F47-ABCC-674190D3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D174-C576-5A46-A859-39DBA5E4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7E84-4AD7-DB42-AA52-DCE04EFF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BAAB-07F2-4242-9A3D-F5C9A068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FB32-9A01-2E40-BE3D-88D19DD2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93F7B-6BBA-8947-9869-D7E78579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CCA9-841D-2C44-96F7-C80D04D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E403B-54DD-C041-AFED-C722D6D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63485-A8C1-7743-87EF-407AF8A9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F60E-EB30-8A47-BD0B-2DE506F3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4F6B-6FAD-5649-8117-92F1C175F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54765-9D0B-6745-A69E-9CFF8BA42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0200D-699D-254F-8170-1D1F74B6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0AC1A-8ECC-9D4B-8C88-58E2BD13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B4C33-10CF-E44D-BFC1-E7599E16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D013-3C81-C643-BDBB-BE6F38E6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EEB12-9FD5-FC48-8505-A3EE690E1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C75D7-21D4-074E-9930-8C6BB3DC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DA253-07A1-8C46-8281-3336ED64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4ED16-63A3-9E47-983F-8A27EEE68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87A34-B422-374F-8244-5317243F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62183-75E6-004E-932B-86E4EA2F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1282B-8BF1-7642-810C-5B440318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E317-49FF-5844-8307-3C681AE9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0E742-8902-2445-89B2-BBE0F891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20010-A351-F14E-BC1F-E708F66C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11F9A-FE76-F64D-9588-B070705C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/>
          </p:cNvSpPr>
          <p:nvPr userDrawn="1"/>
        </p:nvSpPr>
        <p:spPr bwMode="auto">
          <a:xfrm>
            <a:off x="783184" y="1547664"/>
            <a:ext cx="147616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38087" bIns="38087" anchor="t" anchorCtr="0"/>
          <a:lstStyle/>
          <a:p>
            <a:pPr algn="l">
              <a:lnSpc>
                <a:spcPct val="90000"/>
              </a:lnSpc>
            </a:pPr>
            <a:r>
              <a:rPr lang="en-US" sz="4200" b="0" i="0" kern="1200">
                <a:solidFill>
                  <a:schemeClr val="bg1"/>
                </a:solidFill>
                <a:latin typeface="Univers LT Std 65 Bold"/>
                <a:ea typeface="ＭＳ Ｐゴシック" charset="0"/>
                <a:cs typeface="Univers LT Std 65 Bold"/>
                <a:sym typeface="Sofia Pro Light" charset="0"/>
              </a:rPr>
              <a:t>MASTER OF AGING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8256" y="0"/>
            <a:ext cx="16299352" cy="1494000"/>
            <a:chOff x="-18256" y="0"/>
            <a:chExt cx="16299352" cy="1494000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-8904" y="0"/>
              <a:ext cx="16290000" cy="1494000"/>
            </a:xfrm>
            <a:prstGeom prst="rect">
              <a:avLst/>
            </a:prstGeom>
            <a:solidFill>
              <a:srgbClr val="003366">
                <a:alpha val="2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-8904" y="0"/>
              <a:ext cx="16290000" cy="1386000"/>
            </a:xfrm>
            <a:prstGeom prst="rect">
              <a:avLst/>
            </a:prstGeom>
            <a:solidFill>
              <a:srgbClr val="003366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-18256" y="0"/>
              <a:ext cx="16290000" cy="1260000"/>
            </a:xfrm>
            <a:prstGeom prst="rect">
              <a:avLst/>
            </a:prstGeom>
            <a:solidFill>
              <a:srgbClr val="0033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8028000" y="410400"/>
            <a:ext cx="16273808" cy="846667"/>
            <a:chOff x="-8001792" y="395536"/>
            <a:chExt cx="16273808" cy="846667"/>
          </a:xfrm>
        </p:grpSpPr>
        <p:pic>
          <p:nvPicPr>
            <p:cNvPr id="22" name="Picture 21" descr="PPT_Heading_background-bar.png"/>
            <p:cNvPicPr>
              <a:picLocks noChangeAspect="1"/>
            </p:cNvPicPr>
            <p:nvPr userDrawn="1"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83984" y="395536"/>
              <a:ext cx="16256000" cy="846667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 bwMode="auto">
            <a:xfrm>
              <a:off x="-8001792" y="1098187"/>
              <a:ext cx="14185576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3"/>
          <p:cNvSpPr>
            <a:spLocks/>
          </p:cNvSpPr>
          <p:nvPr userDrawn="1"/>
        </p:nvSpPr>
        <p:spPr bwMode="auto">
          <a:xfrm>
            <a:off x="783184" y="450115"/>
            <a:ext cx="14761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38087" bIns="38087" anchor="t" anchorCtr="0"/>
          <a:lstStyle/>
          <a:p>
            <a:pPr algn="l">
              <a:lnSpc>
                <a:spcPct val="90000"/>
              </a:lnSpc>
            </a:pPr>
            <a:endParaRPr lang="en-US" sz="4200" b="0" i="0" kern="1200">
              <a:solidFill>
                <a:schemeClr val="bg1"/>
              </a:solidFill>
              <a:latin typeface="Univers LT Std 65 Bold"/>
              <a:ea typeface="ＭＳ Ｐゴシック" charset="0"/>
              <a:cs typeface="Univers LT Std 65 Bold"/>
              <a:sym typeface="Sofia Pro Light" charset="0"/>
            </a:endParaRPr>
          </a:p>
          <a:p>
            <a:pPr algn="l">
              <a:lnSpc>
                <a:spcPct val="90000"/>
              </a:lnSpc>
            </a:pPr>
            <a:endParaRPr lang="en-US" sz="4200" b="0" i="0" kern="1200">
              <a:solidFill>
                <a:schemeClr val="bg1"/>
              </a:solidFill>
              <a:latin typeface="Univers LT Std 65 Bold"/>
              <a:ea typeface="ＭＳ Ｐゴシック" charset="0"/>
              <a:cs typeface="Univers LT Std 65 Bold"/>
              <a:sym typeface="Sofia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8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63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243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324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810" indent="-34281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757" indent="-285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704" indent="-228541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784" indent="-228541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6865" indent="-228541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8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6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24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32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3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3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4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4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6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7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8256" y="0"/>
            <a:ext cx="16299352" cy="1494000"/>
            <a:chOff x="-18256" y="0"/>
            <a:chExt cx="16299352" cy="14940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-8904" y="0"/>
              <a:ext cx="16290000" cy="1494000"/>
            </a:xfrm>
            <a:prstGeom prst="rect">
              <a:avLst/>
            </a:prstGeom>
            <a:solidFill>
              <a:srgbClr val="003366">
                <a:alpha val="2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-8904" y="0"/>
              <a:ext cx="16290000" cy="1386000"/>
            </a:xfrm>
            <a:prstGeom prst="rect">
              <a:avLst/>
            </a:prstGeom>
            <a:solidFill>
              <a:srgbClr val="003366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-18256" y="0"/>
              <a:ext cx="16290000" cy="1260000"/>
            </a:xfrm>
            <a:prstGeom prst="rect">
              <a:avLst/>
            </a:prstGeom>
            <a:solidFill>
              <a:srgbClr val="0033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8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61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24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83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44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796" indent="-342796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725" indent="-285662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654" indent="-22853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715" indent="-22853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6776" indent="-22853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61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2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8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4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5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6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7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B8A0F-D73A-CE40-AE5A-7D9832B9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A2A64-E5CC-1942-BBDB-00A8AA475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D97DC-A7F9-2A42-A4F0-2D7A19B67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95DB-925E-6847-B109-A4325AE6241B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E6F7-5B9C-4B47-A775-872073F73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07F5-A089-4A40-AE6D-6EE42C13C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E9A8-B073-7849-836F-19EB9176A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386CE9-1AD3-E74D-8941-285BBADF834C}"/>
              </a:ext>
            </a:extLst>
          </p:cNvPr>
          <p:cNvGrpSpPr/>
          <p:nvPr userDrawn="1"/>
        </p:nvGrpSpPr>
        <p:grpSpPr>
          <a:xfrm>
            <a:off x="-18256" y="0"/>
            <a:ext cx="16299352" cy="1494000"/>
            <a:chOff x="-18256" y="0"/>
            <a:chExt cx="16299352" cy="149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7E5E02-04F4-8F48-9767-168626386182}"/>
                </a:ext>
              </a:extLst>
            </p:cNvPr>
            <p:cNvSpPr/>
            <p:nvPr userDrawn="1"/>
          </p:nvSpPr>
          <p:spPr bwMode="auto">
            <a:xfrm>
              <a:off x="-8904" y="0"/>
              <a:ext cx="16290000" cy="1494000"/>
            </a:xfrm>
            <a:prstGeom prst="rect">
              <a:avLst/>
            </a:prstGeom>
            <a:solidFill>
              <a:srgbClr val="003366">
                <a:alpha val="2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9284C0-96D2-8244-AF02-19DA995D6D85}"/>
                </a:ext>
              </a:extLst>
            </p:cNvPr>
            <p:cNvSpPr/>
            <p:nvPr userDrawn="1"/>
          </p:nvSpPr>
          <p:spPr bwMode="auto">
            <a:xfrm>
              <a:off x="-8904" y="0"/>
              <a:ext cx="16290000" cy="1386000"/>
            </a:xfrm>
            <a:prstGeom prst="rect">
              <a:avLst/>
            </a:prstGeom>
            <a:solidFill>
              <a:srgbClr val="003366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461E2-723B-1F4E-AFE2-A5EEBB4E4FBF}"/>
                </a:ext>
              </a:extLst>
            </p:cNvPr>
            <p:cNvSpPr/>
            <p:nvPr userDrawn="1"/>
          </p:nvSpPr>
          <p:spPr bwMode="auto">
            <a:xfrm>
              <a:off x="-18256" y="0"/>
              <a:ext cx="16290000" cy="1260000"/>
            </a:xfrm>
            <a:prstGeom prst="rect">
              <a:avLst/>
            </a:prstGeom>
            <a:solidFill>
              <a:srgbClr val="0033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8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0.png"/><Relationship Id="rId7" Type="http://schemas.openxmlformats.org/officeDocument/2006/relationships/image" Target="../media/image2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70.png"/><Relationship Id="rId4" Type="http://schemas.openxmlformats.org/officeDocument/2006/relationships/customXml" Target="../ink/ink2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microsoft.com/office/2007/relationships/media" Target="../media/media2.m4a"/><Relationship Id="rId7" Type="http://schemas.openxmlformats.org/officeDocument/2006/relationships/slideLayout" Target="../slideLayouts/slideLayout1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13.png"/><Relationship Id="rId4" Type="http://schemas.openxmlformats.org/officeDocument/2006/relationships/audio" Target="../media/media2.m4a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en/newsroom/press-releas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101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hyperlink" Target="https://doi.org/10.1007/978-981-97-2958-6_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01" y="2267744"/>
            <a:ext cx="12195276" cy="61206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A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future of AI translation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dirty="0">
                <a:latin typeface="+mn-lt"/>
              </a:rPr>
              <a:t>Anthony Pym </a:t>
            </a: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ES" sz="280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AU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0" dirty="0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Research carried out as part of the project </a:t>
            </a:r>
            <a:r>
              <a:rPr lang="en-AU" sz="1800" i="1" kern="0" dirty="0" err="1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Alfabetizaciones</a:t>
            </a:r>
            <a:r>
              <a:rPr lang="en-AU" sz="1800" i="1" kern="0" dirty="0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y </a:t>
            </a:r>
            <a:r>
              <a:rPr lang="en-AU" sz="1800" i="1" kern="0" dirty="0" err="1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ocupación</a:t>
            </a:r>
            <a:r>
              <a:rPr lang="en-AU" sz="1800" i="1" kern="0" dirty="0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AU" sz="1800" i="1" kern="0" dirty="0" err="1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en</a:t>
            </a:r>
            <a:r>
              <a:rPr lang="en-AU" sz="1800" i="1" kern="0" dirty="0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la era digital</a:t>
            </a:r>
            <a:r>
              <a:rPr lang="en-AU" sz="1800" kern="0" dirty="0"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(Spanish Ministry of Science and innovation, </a:t>
            </a:r>
            <a:r>
              <a:rPr lang="en-US" sz="1800" kern="0" dirty="0">
                <a:solidFill>
                  <a:srgbClr val="363636"/>
                </a:solidFill>
                <a:effectLst/>
                <a:highlight>
                  <a:srgbClr val="FFFFFF"/>
                </a:highlight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PID2021-122575NB-I00). 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sk-SK" dirty="0">
              <a:latin typeface="+mn-lt"/>
            </a:endParaRPr>
          </a:p>
          <a:p>
            <a:pPr algn="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9F6EF-AB8F-C417-095D-1BEBE5C2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5985352"/>
            <a:ext cx="5819021" cy="11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75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184" y="2627784"/>
            <a:ext cx="14660015" cy="5760640"/>
          </a:xfrm>
        </p:spPr>
        <p:txBody>
          <a:bodyPr numCol="2">
            <a:noAutofit/>
          </a:bodyPr>
          <a:lstStyle/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Recall and revise your previous translations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 alternative translations to choose between 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 alternative proposals as you type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Adjust a translation when you make a change 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Align your previous translations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Pre-edit the start text (for plain language) 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 the translation to specific readerships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Exchange notes with other translators 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Speech to text: Speak your translations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 to speech: Read your translation back to you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spelling and punctuation 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grammar 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readability 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a specific reader or purpose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Evaluate translations 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Extract and manage your terminology 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 notes on terms in context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background information quickly</a:t>
            </a:r>
            <a:endParaRPr lang="en-A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Propagate translation choices 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 your translation preferences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Check for consistency in numbers, terms, and formatting</a:t>
            </a: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/>
              <a:t>What did automation ever do for us?</a:t>
            </a:r>
          </a:p>
        </p:txBody>
      </p:sp>
    </p:spTree>
    <p:extLst>
      <p:ext uri="{BB962C8B-B14F-4D97-AF65-F5344CB8AC3E}">
        <p14:creationId xmlns:p14="http://schemas.microsoft.com/office/powerpoint/2010/main" val="36089613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“Exposure” to automation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9BF2A-2F2E-EB05-8247-D4FB99E3B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66" y="2195736"/>
            <a:ext cx="10456333" cy="399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496792-42BC-ACFE-B9E3-94266CF79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66" y="6076882"/>
            <a:ext cx="10551591" cy="23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03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A book that you don’t have to buy </a:t>
            </a:r>
          </a:p>
        </p:txBody>
      </p:sp>
      <p:pic>
        <p:nvPicPr>
          <p:cNvPr id="2050" name="Picture 2" descr="How to Augment Language Skills: Generative AI and Machine Translation in Language Learning and Translator Training book cover">
            <a:extLst>
              <a:ext uri="{FF2B5EF4-FFF2-40B4-BE49-F238E27FC236}">
                <a16:creationId xmlns:a16="http://schemas.microsoft.com/office/drawing/2014/main" id="{29D6DEE8-6E56-B507-06A9-4D517312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628" y="1547664"/>
            <a:ext cx="444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 Yu Hao : Find an Expert : The ...">
            <a:extLst>
              <a:ext uri="{FF2B5EF4-FFF2-40B4-BE49-F238E27FC236}">
                <a16:creationId xmlns:a16="http://schemas.microsoft.com/office/drawing/2014/main" id="{2EBE3688-1A96-5690-568F-45A12E4B5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2" y="2619528"/>
            <a:ext cx="3634968" cy="54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F396B-AA64-9B47-557F-DDD76636787D}"/>
              </a:ext>
            </a:extLst>
          </p:cNvPr>
          <p:cNvSpPr txBox="1"/>
          <p:nvPr/>
        </p:nvSpPr>
        <p:spPr>
          <a:xfrm>
            <a:off x="4895946" y="2619528"/>
            <a:ext cx="6021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Chapter 1: What are language technologies and why should we know about  them?</a:t>
            </a:r>
          </a:p>
          <a:p>
            <a:pPr algn="l"/>
            <a:r>
              <a:rPr lang="en-AU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Chapter 2: How do we know which skills to teach?</a:t>
            </a:r>
          </a:p>
          <a:p>
            <a:pPr algn="l"/>
            <a:r>
              <a:rPr lang="en-AU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Chapter 3: Will all language professionals need translation technologies?</a:t>
            </a:r>
          </a:p>
          <a:p>
            <a:pPr algn="l"/>
            <a:r>
              <a:rPr lang="en-AU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Chapter 4: What methods do we use to teach translation technologies?</a:t>
            </a:r>
          </a:p>
          <a:p>
            <a:pPr algn="l"/>
            <a:r>
              <a:rPr lang="en-AU" sz="2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Chapter 5: What activities can help students use technologies better?</a:t>
            </a:r>
          </a:p>
          <a:p>
            <a:pPr algn="l"/>
            <a:r>
              <a:rPr lang="en-AU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Chapter 6: Who assesses what?</a:t>
            </a:r>
          </a:p>
          <a:p>
            <a:pPr algn="l"/>
            <a:r>
              <a:rPr lang="en-AU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Chapter 7: How do we answer students’ questions about language technologies?</a:t>
            </a:r>
          </a:p>
          <a:p>
            <a:pPr algn="l"/>
            <a:r>
              <a:rPr lang="en-AU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n-lt"/>
              </a:rPr>
              <a:t>Chapter 8: Ways forward</a:t>
            </a:r>
          </a:p>
        </p:txBody>
      </p:sp>
    </p:spTree>
    <p:extLst>
      <p:ext uri="{BB962C8B-B14F-4D97-AF65-F5344CB8AC3E}">
        <p14:creationId xmlns:p14="http://schemas.microsoft.com/office/powerpoint/2010/main" val="16575237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944" y="2627784"/>
            <a:ext cx="3446385" cy="612068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Learning to learn: 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Learn to use new technology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Locate reliable information quickly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Evaluate different sources of information critically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Use technology to augment creativity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Explore the limits of language automation</a:t>
            </a:r>
          </a:p>
          <a:p>
            <a:pPr marL="0" indent="0">
              <a:buNone/>
            </a:pPr>
            <a:endParaRPr lang="en-AU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An emerging list of learning outcomes (which imply skills)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ADFB52E-4CAD-F26A-5FCD-A96B30D9B66A}"/>
              </a:ext>
            </a:extLst>
          </p:cNvPr>
          <p:cNvSpPr txBox="1">
            <a:spLocks/>
          </p:cNvSpPr>
          <p:nvPr/>
        </p:nvSpPr>
        <p:spPr>
          <a:xfrm>
            <a:off x="3839263" y="2627784"/>
            <a:ext cx="3726545" cy="6120680"/>
          </a:xfrm>
          <a:prstGeom prst="rect">
            <a:avLst/>
          </a:prstGeom>
        </p:spPr>
        <p:txBody>
          <a:bodyPr vert="horz" lIns="0" tIns="0" rIns="108000" bIns="45706" numCol="1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</a:rPr>
              <a:t>Language use: 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Use automation tools to self-evaluate writing skills</a:t>
            </a:r>
            <a:endParaRPr lang="en-AU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Make spoken presentations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Formulate balanced arguments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Resolve problems of non-corresponding language systems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Apply appropriate metalanguage to translations</a:t>
            </a:r>
            <a:endParaRPr lang="en-AU" sz="2400" dirty="0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019CE96-E38F-7F64-8BAD-FD339E289461}"/>
              </a:ext>
            </a:extLst>
          </p:cNvPr>
          <p:cNvSpPr txBox="1">
            <a:spLocks/>
          </p:cNvSpPr>
          <p:nvPr/>
        </p:nvSpPr>
        <p:spPr>
          <a:xfrm>
            <a:off x="7705097" y="2627784"/>
            <a:ext cx="4216519" cy="6120680"/>
          </a:xfrm>
          <a:prstGeom prst="rect">
            <a:avLst/>
          </a:prstGeom>
        </p:spPr>
        <p:txBody>
          <a:bodyPr vert="horz" lIns="0" tIns="0" rIns="108000" bIns="45706" numCol="1" rtlCol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</a:rPr>
              <a:t>Use of automation tools: 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Understand the variability of automated translation</a:t>
            </a:r>
            <a:endParaRPr lang="en-AU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Post-edit translations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Pre-edit texts for automated translation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Create/transfer translation memories</a:t>
            </a:r>
            <a:endParaRPr lang="en-AU" sz="2400" dirty="0">
              <a:latin typeface="+mn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Write effective prompts</a:t>
            </a:r>
            <a:endParaRPr lang="en-AU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Understand media transfer </a:t>
            </a:r>
            <a:endParaRPr lang="en-AU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Produce effective transcreations</a:t>
            </a:r>
            <a:endParaRPr lang="en-AU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Manage terminology</a:t>
            </a:r>
            <a:endParaRPr lang="en-AU" sz="2400" dirty="0">
              <a:latin typeface="+mn-lt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BE015D6-1BBE-CD9C-D5C3-D10EF57BB96B}"/>
              </a:ext>
            </a:extLst>
          </p:cNvPr>
          <p:cNvSpPr txBox="1">
            <a:spLocks/>
          </p:cNvSpPr>
          <p:nvPr/>
        </p:nvSpPr>
        <p:spPr>
          <a:xfrm>
            <a:off x="12200193" y="2627784"/>
            <a:ext cx="3446385" cy="6120680"/>
          </a:xfrm>
          <a:prstGeom prst="rect">
            <a:avLst/>
          </a:prstGeom>
        </p:spPr>
        <p:txBody>
          <a:bodyPr vert="horz" lIns="0" tIns="0" rIns="108000" bIns="45706" numCol="1" rtlCol="0">
            <a:normAutofit lnSpcReduction="10000"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334000"/>
                </a:solidFill>
                <a:latin typeface="Univers LT Std 45 Light"/>
                <a:ea typeface="+mn-ea"/>
                <a:cs typeface="Univers LT Std 45 Light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Translation management: </a:t>
            </a:r>
            <a:endParaRPr lang="en-AU" sz="2400" dirty="0"/>
          </a:p>
          <a:p>
            <a:r>
              <a:rPr lang="en-US" sz="2400" dirty="0">
                <a:solidFill>
                  <a:srgbClr val="FF0000"/>
                </a:solidFill>
              </a:rPr>
              <a:t>Assess critically the advantages and risks of automated translation</a:t>
            </a:r>
            <a:endParaRPr lang="en-AU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Select optimal translation workflows</a:t>
            </a:r>
            <a:endParaRPr lang="en-AU" sz="2400" dirty="0">
              <a:solidFill>
                <a:srgbClr val="FF0000"/>
              </a:solidFill>
            </a:endParaRPr>
          </a:p>
          <a:p>
            <a:r>
              <a:rPr lang="en-US" sz="2400" dirty="0"/>
              <a:t>Plan and manage time</a:t>
            </a:r>
            <a:endParaRPr lang="en-AU" sz="2400" dirty="0"/>
          </a:p>
          <a:p>
            <a:r>
              <a:rPr lang="en-US" sz="2400" dirty="0"/>
              <a:t>Work efficiently in teams</a:t>
            </a:r>
            <a:endParaRPr lang="en-AU" sz="2400" dirty="0"/>
          </a:p>
          <a:p>
            <a:r>
              <a:rPr lang="en-US" sz="2400" dirty="0"/>
              <a:t>Adjust translations to clients’ and users’ needs</a:t>
            </a:r>
            <a:endParaRPr lang="en-AU" sz="2400" dirty="0"/>
          </a:p>
          <a:p>
            <a:r>
              <a:rPr lang="en-US" sz="2400" dirty="0">
                <a:solidFill>
                  <a:srgbClr val="FF0000"/>
                </a:solidFill>
              </a:rPr>
              <a:t>Communicate effectively with clients</a:t>
            </a:r>
            <a:endParaRPr lang="en-AU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Apply ethical criteria to the use of technologies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A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939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0656B-16D7-0531-9FB6-39120C8B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5A1BBA-D39F-0061-3AFF-6BF8E42BC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184" y="2339805"/>
            <a:ext cx="14566900" cy="1384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604B2-29AF-0460-DAE1-9C32DD0A6A2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problem of the door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829FF-96A4-7E05-EB45-4B512DC43E00}"/>
              </a:ext>
            </a:extLst>
          </p:cNvPr>
          <p:cNvSpPr/>
          <p:nvPr/>
        </p:nvSpPr>
        <p:spPr>
          <a:xfrm>
            <a:off x="1247106" y="3790571"/>
            <a:ext cx="2941435" cy="678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67C7E-2565-EFFD-8E89-405BF5BC85AE}"/>
              </a:ext>
            </a:extLst>
          </p:cNvPr>
          <p:cNvSpPr txBox="1"/>
          <p:nvPr/>
        </p:nvSpPr>
        <p:spPr>
          <a:xfrm>
            <a:off x="1247107" y="3868174"/>
            <a:ext cx="12881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No uses una puerta a menos que sepas que es una puerta con soporte fuerte…</a:t>
            </a:r>
          </a:p>
          <a:p>
            <a:pPr algn="l"/>
            <a:endParaRPr lang="es-ES" sz="280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endParaRPr lang="es-ES" sz="280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endParaRPr lang="es-ES" sz="280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endParaRPr lang="es-ES" sz="280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endParaRPr lang="es-ES" sz="280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endParaRPr lang="es-ES" sz="280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endParaRPr lang="es-ES" sz="280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l"/>
            <a:r>
              <a:rPr lang="en-AU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EB5AC-8677-BB33-4780-7ED096833C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55" y="4837598"/>
            <a:ext cx="7955116" cy="26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0DDA-730C-AD2A-5081-B5D431C80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92F3-8117-F141-02D8-D3B1D87E0F9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problem of the door(way)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CC71BC-0C09-858F-C689-A45718F9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4"/>
            <a:ext cx="9643805" cy="612068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Have you made a change to this sentence when revising? </a:t>
            </a:r>
          </a:p>
          <a:p>
            <a:pPr marL="0" indent="0">
              <a:buNone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Yes: 20% (7 students)</a:t>
            </a: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GPT revision: </a:t>
            </a:r>
            <a:r>
              <a:rPr lang="es-E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No uses </a:t>
            </a:r>
            <a:r>
              <a:rPr lang="es-ES" sz="2800" i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el marco de </a:t>
            </a:r>
            <a:r>
              <a:rPr lang="es-ES" sz="280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una puerta</a:t>
            </a:r>
            <a:r>
              <a:rPr lang="en-AU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[Do not use </a:t>
            </a:r>
            <a:r>
              <a:rPr lang="en-US" sz="2800" i="1">
                <a:latin typeface="Calibri" panose="020F0502020204030204" pitchFamily="34" charset="0"/>
                <a:cs typeface="Calibri" panose="020F0502020204030204" pitchFamily="34" charset="0"/>
              </a:rPr>
              <a:t>the frame of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 door]</a:t>
            </a: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PD External Door Frame 2062 x 920mm ...">
            <a:extLst>
              <a:ext uri="{FF2B5EF4-FFF2-40B4-BE49-F238E27FC236}">
                <a16:creationId xmlns:a16="http://schemas.microsoft.com/office/drawing/2014/main" id="{E63C856B-3C8F-08E1-E3B1-03693DD9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8011" y="2195736"/>
            <a:ext cx="4629149" cy="46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00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434E5-10E1-04BA-AC88-DBB21CEC3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993D-776E-74D1-56BD-D8F210E0787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problem of the door(way)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2D8D6F-B65D-517A-3CD1-FDF14113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4"/>
            <a:ext cx="9643805" cy="61206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PD External Door Frame 2062 x 920mm ...">
            <a:extLst>
              <a:ext uri="{FF2B5EF4-FFF2-40B4-BE49-F238E27FC236}">
                <a16:creationId xmlns:a16="http://schemas.microsoft.com/office/drawing/2014/main" id="{C480171E-8DA0-14CA-6544-A0C9B7BD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0571" y="2267744"/>
            <a:ext cx="4629149" cy="46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B6F28-74D0-FC05-BB87-2C8F86E4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" y="2581458"/>
            <a:ext cx="11221720" cy="50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88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6CA2A8-22FA-14D4-8224-ED5BE33BA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97964"/>
              </p:ext>
            </p:extLst>
          </p:nvPr>
        </p:nvGraphicFramePr>
        <p:xfrm>
          <a:off x="2943223" y="2421467"/>
          <a:ext cx="9367308" cy="5875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218">
                  <a:extLst>
                    <a:ext uri="{9D8B030D-6E8A-4147-A177-3AD203B41FA5}">
                      <a16:colId xmlns:a16="http://schemas.microsoft.com/office/drawing/2014/main" val="1874364681"/>
                    </a:ext>
                  </a:extLst>
                </a:gridCol>
                <a:gridCol w="1561218">
                  <a:extLst>
                    <a:ext uri="{9D8B030D-6E8A-4147-A177-3AD203B41FA5}">
                      <a16:colId xmlns:a16="http://schemas.microsoft.com/office/drawing/2014/main" val="3013981873"/>
                    </a:ext>
                  </a:extLst>
                </a:gridCol>
                <a:gridCol w="1561218">
                  <a:extLst>
                    <a:ext uri="{9D8B030D-6E8A-4147-A177-3AD203B41FA5}">
                      <a16:colId xmlns:a16="http://schemas.microsoft.com/office/drawing/2014/main" val="3852303346"/>
                    </a:ext>
                  </a:extLst>
                </a:gridCol>
                <a:gridCol w="1561218">
                  <a:extLst>
                    <a:ext uri="{9D8B030D-6E8A-4147-A177-3AD203B41FA5}">
                      <a16:colId xmlns:a16="http://schemas.microsoft.com/office/drawing/2014/main" val="3255974929"/>
                    </a:ext>
                  </a:extLst>
                </a:gridCol>
                <a:gridCol w="1561218">
                  <a:extLst>
                    <a:ext uri="{9D8B030D-6E8A-4147-A177-3AD203B41FA5}">
                      <a16:colId xmlns:a16="http://schemas.microsoft.com/office/drawing/2014/main" val="432705200"/>
                    </a:ext>
                  </a:extLst>
                </a:gridCol>
                <a:gridCol w="1561218">
                  <a:extLst>
                    <a:ext uri="{9D8B030D-6E8A-4147-A177-3AD203B41FA5}">
                      <a16:colId xmlns:a16="http://schemas.microsoft.com/office/drawing/2014/main" val="564386677"/>
                    </a:ext>
                  </a:extLst>
                </a:gridCol>
              </a:tblGrid>
              <a:tr h="2875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Segment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Change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No change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Should have…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3049413688"/>
                  </a:ext>
                </a:extLst>
              </a:tr>
              <a:tr h="294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Worse</a:t>
                      </a:r>
                      <a:endParaRPr lang="en-AU" sz="1800" kern="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Similar 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Better</a:t>
                      </a:r>
                      <a:endParaRPr lang="en-AU" sz="1800" kern="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46397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8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4152043908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5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5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3299500922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1042296553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2097848697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5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37</a:t>
                      </a:r>
                      <a:endParaRPr lang="en-AU" sz="1800" kern="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1496350892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35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2720292097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9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3984204084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8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38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3807017217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9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9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1530901846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35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2342749625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8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1539056765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2034432179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1941686302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9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3283060103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15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12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891958197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8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27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19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2441664044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17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40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13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4144257510"/>
                  </a:ext>
                </a:extLst>
              </a:tr>
              <a:tr h="294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Total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66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90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>
                          <a:effectLst/>
                        </a:rPr>
                        <a:t>36</a:t>
                      </a:r>
                      <a:endParaRPr lang="en-AU" sz="180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571</a:t>
                      </a:r>
                      <a:endParaRPr lang="en-AU" sz="1800" kern="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209</a:t>
                      </a:r>
                      <a:endParaRPr lang="en-AU" sz="1800" kern="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42785" marR="42785" marT="0" marB="0"/>
                </a:tc>
                <a:extLst>
                  <a:ext uri="{0D108BD9-81ED-4DB2-BD59-A6C34878D82A}">
                    <a16:rowId xmlns:a16="http://schemas.microsoft.com/office/drawing/2014/main" val="2727978426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Evaluation of GenAI revision by 48 third-year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470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D0835-6B0D-204C-CB97-91194A5E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1B9C8E-D7C1-680F-065B-3A4DBB4381C0}"/>
                  </a:ext>
                </a:extLst>
              </p14:cNvPr>
              <p14:cNvContentPartPr/>
              <p14:nvPr/>
            </p14:nvContentPartPr>
            <p14:xfrm>
              <a:off x="8655540" y="5013277"/>
              <a:ext cx="120000" cy="7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1B9C8E-D7C1-680F-065B-3A4DBB438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1486" y="4904927"/>
                <a:ext cx="227748" cy="290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C69BF8-1BBB-D532-CD0C-4D2094592B6C}"/>
                  </a:ext>
                </a:extLst>
              </p14:cNvPr>
              <p14:cNvContentPartPr/>
              <p14:nvPr/>
            </p14:nvContentPartPr>
            <p14:xfrm>
              <a:off x="8610900" y="5108317"/>
              <a:ext cx="480" cy="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C69BF8-1BBB-D532-CD0C-4D2094592B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8900" y="4964317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E1D2B9-F655-2F04-5565-6A57951B462F}"/>
                  </a:ext>
                </a:extLst>
              </p14:cNvPr>
              <p14:cNvContentPartPr/>
              <p14:nvPr/>
            </p14:nvContentPartPr>
            <p14:xfrm>
              <a:off x="8586420" y="5061277"/>
              <a:ext cx="173280" cy="5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E1D2B9-F655-2F04-5565-6A57951B46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2383" y="4953022"/>
                <a:ext cx="280995" cy="2670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453A57B-191D-CDEF-1B82-63AC1134964A}"/>
              </a:ext>
            </a:extLst>
          </p:cNvPr>
          <p:cNvSpPr txBox="1"/>
          <p:nvPr/>
        </p:nvSpPr>
        <p:spPr>
          <a:xfrm>
            <a:off x="8128000" y="2259061"/>
            <a:ext cx="449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Spanish: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1B533-88C7-A5E9-572A-52C577EAAD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2975274"/>
            <a:ext cx="7511347" cy="45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03D0E-3113-92BA-ECA8-097F519F45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31" y="2915604"/>
            <a:ext cx="7511345" cy="4643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50977-7D3F-EC6F-50B9-7496373939AD}"/>
              </a:ext>
            </a:extLst>
          </p:cNvPr>
          <p:cNvSpPr txBox="1"/>
          <p:nvPr/>
        </p:nvSpPr>
        <p:spPr>
          <a:xfrm>
            <a:off x="9403138" y="8145153"/>
            <a:ext cx="644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Hao, Y., Ayvazyan, N., &amp; Pym, A. (2024).  Augmenting revision skills.</a:t>
            </a:r>
          </a:p>
          <a:p>
            <a:pPr algn="l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University of Melbourne,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Universitat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Rovira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Virgili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78C1E-32A6-D920-0656-4D5BD13D84A8}"/>
              </a:ext>
            </a:extLst>
          </p:cNvPr>
          <p:cNvSpPr txBox="1"/>
          <p:nvPr/>
        </p:nvSpPr>
        <p:spPr>
          <a:xfrm>
            <a:off x="555941" y="2317590"/>
            <a:ext cx="449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Chinese:</a:t>
            </a:r>
          </a:p>
        </p:txBody>
      </p:sp>
    </p:spTree>
    <p:extLst>
      <p:ext uri="{BB962C8B-B14F-4D97-AF65-F5344CB8AC3E}">
        <p14:creationId xmlns:p14="http://schemas.microsoft.com/office/powerpoint/2010/main" val="142711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491F-558D-7D17-BEC3-2608B8E5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726F-346D-752F-3840-681AA497FBA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translator´s trust in the technology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B7111B-AADD-9376-FB80-8C9A4766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267744"/>
            <a:ext cx="6909051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the discussion (with </a:t>
            </a:r>
            <a:r>
              <a:rPr lang="en-US" sz="2400" dirty="0" err="1"/>
              <a:t>Nune</a:t>
            </a:r>
            <a:r>
              <a:rPr lang="en-US" sz="2400" dirty="0"/>
              <a:t> Ayvazyan) that followed…</a:t>
            </a:r>
            <a:endParaRPr lang="en-US" dirty="0"/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GenAI is misleading: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perfect combo: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GenAI must be checked: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students moved from for/against to a “work with” attitude, with low, vigilant trust.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tudent against GPT.m4a">
            <a:hlinkClick r:id="" action="ppaction://media"/>
            <a:extLst>
              <a:ext uri="{FF2B5EF4-FFF2-40B4-BE49-F238E27FC236}">
                <a16:creationId xmlns:a16="http://schemas.microsoft.com/office/drawing/2014/main" id="{2360E530-93DB-AF11-D0D2-382D30B54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325" y="2601360"/>
            <a:ext cx="812800" cy="812800"/>
          </a:xfrm>
          <a:prstGeom prst="rect">
            <a:avLst/>
          </a:prstGeom>
        </p:spPr>
      </p:pic>
      <p:pic>
        <p:nvPicPr>
          <p:cNvPr id="6" name="student not trusting.m4a">
            <a:hlinkClick r:id="" action="ppaction://media"/>
            <a:extLst>
              <a:ext uri="{FF2B5EF4-FFF2-40B4-BE49-F238E27FC236}">
                <a16:creationId xmlns:a16="http://schemas.microsoft.com/office/drawing/2014/main" id="{57A63796-0A9C-71D9-2F71-05BB3F5A69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72077" y="4816262"/>
            <a:ext cx="812800" cy="812800"/>
          </a:xfrm>
          <a:prstGeom prst="rect">
            <a:avLst/>
          </a:prstGeom>
        </p:spPr>
      </p:pic>
      <p:pic>
        <p:nvPicPr>
          <p:cNvPr id="10" name="perfect combo.m4a">
            <a:hlinkClick r:id="" action="ppaction://media"/>
            <a:extLst>
              <a:ext uri="{FF2B5EF4-FFF2-40B4-BE49-F238E27FC236}">
                <a16:creationId xmlns:a16="http://schemas.microsoft.com/office/drawing/2014/main" id="{36AF3F64-79DA-DA62-D516-C4AD98C45A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65677" y="3747776"/>
            <a:ext cx="812800" cy="81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FB4301-7CCF-2532-1CAD-84D58ABC7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325" y="2635474"/>
            <a:ext cx="7772400" cy="43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5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184" y="2627784"/>
            <a:ext cx="14660015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>
              <a:buNone/>
            </a:pPr>
            <a:endParaRPr lang="en-GB" sz="3200">
              <a:latin typeface="+mn-lt"/>
            </a:endParaRPr>
          </a:p>
          <a:p>
            <a:pPr marL="0" indent="0"/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B9B8F-63A9-3DDD-0D29-191C0CAD5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4" y="1590039"/>
            <a:ext cx="7911396" cy="682229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396FA4F-4E48-A02C-C2A8-19A0E18E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60" y="1590038"/>
            <a:ext cx="5257800" cy="68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1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8583" y="2339752"/>
            <a:ext cx="11230217" cy="626469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n-AU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Clues for ways forward…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0B7DC-DC64-D48F-DC4D-AC1510C43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215" y="2358102"/>
            <a:ext cx="4900930" cy="5978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C1CF4-DC60-74AB-C94B-5F47F10F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56" y="2358102"/>
            <a:ext cx="5218430" cy="59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55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5D3A-06B9-E33B-E28C-1CA27C76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06279-EB5B-949B-5B6E-EBE82D62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83" y="2339752"/>
            <a:ext cx="11230217" cy="626469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n-AU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800" i="1" dirty="0">
                <a:latin typeface="+mn-lt"/>
              </a:rPr>
              <a:t>Teach translation technologies </a:t>
            </a:r>
          </a:p>
          <a:p>
            <a:pPr marL="0" indent="0">
              <a:buNone/>
            </a:pPr>
            <a:r>
              <a:rPr lang="en-AU" sz="2800" i="1" dirty="0">
                <a:latin typeface="+mn-lt"/>
              </a:rPr>
              <a:t>Sell trustworthiness rather than words </a:t>
            </a:r>
          </a:p>
          <a:p>
            <a:pPr marL="0" indent="0">
              <a:buNone/>
            </a:pPr>
            <a:r>
              <a:rPr lang="en-AU" sz="2800" i="1" dirty="0">
                <a:latin typeface="+mn-lt"/>
              </a:rPr>
              <a:t>Emphasize Spoken Communication Skills </a:t>
            </a:r>
          </a:p>
          <a:p>
            <a:pPr marL="0" indent="0">
              <a:buNone/>
            </a:pPr>
            <a:r>
              <a:rPr lang="en-AU" sz="2800" i="1" dirty="0">
                <a:latin typeface="+mn-lt"/>
              </a:rPr>
              <a:t>Do more than translate </a:t>
            </a:r>
          </a:p>
          <a:p>
            <a:pPr marL="0" indent="0">
              <a:buNone/>
            </a:pPr>
            <a:r>
              <a:rPr lang="en-AU" sz="2800" i="1" dirty="0">
                <a:latin typeface="+mn-lt"/>
              </a:rPr>
              <a:t>Offer joint programs: Translation and…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C294-DB96-6B78-1887-5683A7DE4E9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Clues for ways forward…</a:t>
            </a:r>
          </a:p>
        </p:txBody>
      </p:sp>
    </p:spTree>
    <p:extLst>
      <p:ext uri="{BB962C8B-B14F-4D97-AF65-F5344CB8AC3E}">
        <p14:creationId xmlns:p14="http://schemas.microsoft.com/office/powerpoint/2010/main" val="238888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AE2D-3E89-999D-4895-FBC329ED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A75435-B2B3-3103-35E2-D5DA5A46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r="-1" b="13332"/>
          <a:stretch>
            <a:fillRect/>
          </a:stretch>
        </p:blipFill>
        <p:spPr bwMode="auto">
          <a:xfrm>
            <a:off x="1117600" y="1733552"/>
            <a:ext cx="7743097" cy="65023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48BAD-05DD-63A8-57B6-193680B46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/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1602EA9-2C1F-F3F7-39D3-3513A5A5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87" y="1733551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71E525-D778-76D9-DF7E-B54D93301196}"/>
              </a:ext>
            </a:extLst>
          </p:cNvPr>
          <p:cNvSpPr txBox="1"/>
          <p:nvPr/>
        </p:nvSpPr>
        <p:spPr>
          <a:xfrm>
            <a:off x="11267084" y="8409737"/>
            <a:ext cx="38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+mn-lt"/>
              </a:rPr>
              <a:t>Dani Karavan, </a:t>
            </a:r>
            <a:r>
              <a:rPr lang="en-US" sz="1800" i="1" dirty="0" err="1">
                <a:latin typeface="+mn-lt"/>
              </a:rPr>
              <a:t>Passatjes</a:t>
            </a:r>
            <a:r>
              <a:rPr lang="en-US" sz="1800" dirty="0">
                <a:latin typeface="+mn-lt"/>
              </a:rPr>
              <a:t>, Port Bou, 1994</a:t>
            </a:r>
          </a:p>
        </p:txBody>
      </p:sp>
    </p:spTree>
    <p:extLst>
      <p:ext uri="{BB962C8B-B14F-4D97-AF65-F5344CB8AC3E}">
        <p14:creationId xmlns:p14="http://schemas.microsoft.com/office/powerpoint/2010/main" val="62426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DBBB-1EF5-1B05-1C84-D8C8DFC05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0351D-64E7-0136-512B-91AE40D2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3"/>
            <a:ext cx="8651239" cy="60396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+mn-lt"/>
            </a:endParaRPr>
          </a:p>
          <a:p>
            <a:pPr marL="0" indent="0">
              <a:buNone/>
            </a:pPr>
            <a:endParaRPr lang="en-US" sz="2800" kern="0">
              <a:solidFill>
                <a:srgbClr val="FF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ker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ker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AU" sz="1900" i="0">
              <a:effectLst/>
              <a:latin typeface="+mn-lt"/>
            </a:endParaRPr>
          </a:p>
          <a:p>
            <a:pPr marL="0" indent="0">
              <a:buNone/>
            </a:pPr>
            <a:endParaRPr lang="en-GB" ker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>
              <a:latin typeface="+mn-lt"/>
            </a:endParaRPr>
          </a:p>
          <a:p>
            <a:pPr marL="0" indent="0">
              <a:buNone/>
            </a:pP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AF75D-C1B0-BB46-B683-D55C1A7E486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>
                <a:latin typeface="+mn-lt"/>
              </a:rPr>
              <a:t>¿Pánico total?</a:t>
            </a:r>
          </a:p>
          <a:p>
            <a:endParaRPr lang="es-ES_tradnl" noProof="0" dirty="0">
              <a:latin typeface="+mn-lt"/>
            </a:endParaRPr>
          </a:p>
        </p:txBody>
      </p:sp>
      <p:pic>
        <p:nvPicPr>
          <p:cNvPr id="1026" name="Picture 2" descr="AI pioneer Geoffrey Hinton believes ...">
            <a:extLst>
              <a:ext uri="{FF2B5EF4-FFF2-40B4-BE49-F238E27FC236}">
                <a16:creationId xmlns:a16="http://schemas.microsoft.com/office/drawing/2014/main" id="{E724A87F-72D2-AED0-D4F6-2DEC201B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83" y="2685257"/>
            <a:ext cx="748392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Yuval Noah Harari Thinks AI Is ...">
            <a:extLst>
              <a:ext uri="{FF2B5EF4-FFF2-40B4-BE49-F238E27FC236}">
                <a16:creationId xmlns:a16="http://schemas.microsoft.com/office/drawing/2014/main" id="{05A95F95-B999-9487-40CB-506A684E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0" y="2685257"/>
            <a:ext cx="748392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9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5598B-189B-06C0-B53E-E69D1299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8EC43-2F6C-29AA-C899-5FC3ED4D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4"/>
            <a:ext cx="964946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GB" sz="280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800" kern="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Just try to quantify the social impacts of generative AI in 25 years’ time. This has become known as ‘deep uncertainty’. </a:t>
            </a:r>
            <a:r>
              <a:rPr lang="en-GB" sz="280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 course, this assumes that people have the insight and humility to admit what they don’t know.”</a:t>
            </a:r>
          </a:p>
          <a:p>
            <a:pPr marL="0" indent="0">
              <a:buNone/>
            </a:pPr>
            <a:endParaRPr lang="en-GB" sz="2800" kern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“[without humility] This arrogance has been termed </a:t>
            </a:r>
            <a:r>
              <a:rPr lang="en-GB" sz="2800" kern="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meta-ignorance, when they don´t know what they don’t know</a:t>
            </a:r>
            <a:r>
              <a:rPr lang="en-GB" sz="280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endParaRPr lang="en-AU" sz="2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B019C-2853-EF95-8D53-9D819F86EBC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starting point: deep uncertainty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C341E-9B1B-8045-87BF-8CBB1D3B4927}"/>
              </a:ext>
            </a:extLst>
          </p:cNvPr>
          <p:cNvSpPr txBox="1"/>
          <p:nvPr/>
        </p:nvSpPr>
        <p:spPr>
          <a:xfrm>
            <a:off x="11430000" y="7273170"/>
            <a:ext cx="522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Spìegelhalter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, D. (2024). </a:t>
            </a:r>
            <a:r>
              <a:rPr lang="en-US" sz="1800" i="1">
                <a:latin typeface="Calibri" panose="020F0502020204030204" pitchFamily="34" charset="0"/>
                <a:cs typeface="Calibri" panose="020F0502020204030204" pitchFamily="34" charset="0"/>
              </a:rPr>
              <a:t>The Art of Uncertainty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. Pelican (audiobook).</a:t>
            </a:r>
          </a:p>
        </p:txBody>
      </p:sp>
      <p:pic>
        <p:nvPicPr>
          <p:cNvPr id="1026" name="Picture 2" descr="The Art of Uncertainty: How to Navigate Chance, Ignorance, Risk and Luck  (Pelican Books) : Spiegelhalter, David: Amazon.es: Libros">
            <a:extLst>
              <a:ext uri="{FF2B5EF4-FFF2-40B4-BE49-F238E27FC236}">
                <a16:creationId xmlns:a16="http://schemas.microsoft.com/office/drawing/2014/main" id="{1452521C-2BF3-7390-096F-40A9FA08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2881" y="2195735"/>
            <a:ext cx="2892200" cy="46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43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5598B-189B-06C0-B53E-E69D1299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8EC43-2F6C-29AA-C899-5FC3ED4D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4"/>
            <a:ext cx="1073518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+mn-lt"/>
            </a:endParaRPr>
          </a:p>
          <a:p>
            <a:pPr marL="0" indent="0">
              <a:buNone/>
            </a:pPr>
            <a:endParaRPr lang="en-GB" sz="2800" ker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>
              <a:latin typeface="+mn-lt"/>
            </a:endParaRPr>
          </a:p>
          <a:p>
            <a:pPr marL="0" indent="0">
              <a:buNone/>
            </a:pP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B019C-2853-EF95-8D53-9D819F86EBC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Bayes’ Theorem shifts uncertainty bands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44B2A-AB69-401D-2C5A-EE14E212E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587" y="2772015"/>
            <a:ext cx="7772400" cy="43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3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5598B-189B-06C0-B53E-E69D1299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8EC43-2F6C-29AA-C899-5FC3ED4D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4"/>
            <a:ext cx="1073518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GB" sz="2800" kern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B019C-2853-EF95-8D53-9D819F86EBC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s-ES_tradnl" noProof="0" dirty="0"/>
              <a:t>Ciclo de </a:t>
            </a:r>
            <a:r>
              <a:rPr lang="es-ES_tradnl" noProof="0" dirty="0" err="1"/>
              <a:t>sobreexpectación</a:t>
            </a:r>
            <a:r>
              <a:rPr lang="es-ES_tradnl" noProof="0" dirty="0"/>
              <a:t> (</a:t>
            </a:r>
            <a:r>
              <a:rPr lang="es-ES_tradnl" i="1" noProof="0" dirty="0" err="1"/>
              <a:t>hype</a:t>
            </a:r>
            <a:r>
              <a:rPr lang="es-ES_tradnl" noProof="0" dirty="0"/>
              <a:t>) de las tecnologías emergentes 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C341E-9B1B-8045-87BF-8CBB1D3B4927}"/>
              </a:ext>
            </a:extLst>
          </p:cNvPr>
          <p:cNvSpPr txBox="1"/>
          <p:nvPr/>
        </p:nvSpPr>
        <p:spPr>
          <a:xfrm>
            <a:off x="7091478" y="7465094"/>
            <a:ext cx="891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Based on: </a:t>
            </a:r>
            <a:r>
              <a:rPr lang="en-US" sz="1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https://www.gartner.com/en/newsroom/press-releases/</a:t>
            </a:r>
            <a:r>
              <a:rPr lang="en-US" sz="1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2024-08-21-gartner-2024-hype-cycle-for-emerging-technologies-highlights-developer-productivity-total-experience-ai-and-security</a:t>
            </a:r>
            <a:endParaRPr lang="en-US" sz="1800" dirty="0"/>
          </a:p>
        </p:txBody>
      </p:sp>
      <p:pic>
        <p:nvPicPr>
          <p:cNvPr id="2" name="Picture 2" descr="Gartner Hype Cycle">
            <a:extLst>
              <a:ext uri="{FF2B5EF4-FFF2-40B4-BE49-F238E27FC236}">
                <a16:creationId xmlns:a16="http://schemas.microsoft.com/office/drawing/2014/main" id="{1D429C1D-0D69-B0FF-AB1C-E7BBD586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821" y="2488693"/>
            <a:ext cx="8448358" cy="47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19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01E1CE-4F7C-4345-8DDD-5073C360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267744"/>
            <a:ext cx="6811143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GB" sz="28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Eloundou</a:t>
            </a:r>
            <a:r>
              <a:rPr lang="en-GB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et al. (2023) say that 76.5% of interpreters and translators’ tasks are exposed to automation. </a:t>
            </a:r>
          </a:p>
          <a:p>
            <a:pPr marL="0" indent="0">
              <a:buNone/>
            </a:pPr>
            <a:r>
              <a:rPr lang="en-GB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“Exposure” = “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-augmenting or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-displacing effects”</a:t>
            </a:r>
          </a:p>
          <a:p>
            <a:pPr marL="0" indent="0">
              <a:buNone/>
            </a:pPr>
            <a:r>
              <a:rPr lang="en-GB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from O*Net data on occupation in the US.</a:t>
            </a:r>
            <a:endParaRPr lang="en-GB" sz="1800" kern="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kern="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Eloundou</a:t>
            </a:r>
            <a:r>
              <a:rPr lang="en-GB" sz="1800" kern="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T. et al. (2023, March 20) GPTs are GPTs: An Early Look at the </a:t>
            </a:r>
            <a:r>
              <a:rPr lang="en-GB" sz="19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</a:t>
            </a:r>
            <a:r>
              <a:rPr lang="en-GB" sz="19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 Impact</a:t>
            </a:r>
            <a:r>
              <a:rPr lang="en-AU" sz="19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of Large Language Models. </a:t>
            </a:r>
            <a:r>
              <a:rPr lang="en-GB" sz="1900" u="sng" kern="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https://arxiv.org/abs/2303.10130</a:t>
            </a:r>
            <a:r>
              <a:rPr lang="en-GB" sz="19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AU" sz="1900" dirty="0">
                <a:latin typeface="Calibri" panose="020F0502020204030204" pitchFamily="34" charset="0"/>
                <a:cs typeface="Calibri" panose="020F0502020204030204" pitchFamily="34" charset="0"/>
              </a:rPr>
              <a:t>Ayvazyan, N., Torres-Simón, E., &amp; Pym, A. (2024). What kind of translation literacy will be automation resistant? In Y. Peng, H. Huang, &amp; D. Li (Eds.) New Advances in Translation Technology: Applications and Pedagogy, pp. 121-140. Springer. </a:t>
            </a:r>
            <a:r>
              <a:rPr lang="en-AU" sz="1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https://doi.org/10.1007/978-981-97-2958-6_7</a:t>
            </a:r>
            <a:r>
              <a:rPr lang="en-AU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AU" sz="1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“Exposure” to automation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F4267A-9D97-C2F6-8D3B-61F0AAA1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904" y="1907704"/>
            <a:ext cx="8696448" cy="5328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244D4-2525-AF8F-3091-06A44984576C}"/>
              </a:ext>
            </a:extLst>
          </p:cNvPr>
          <p:cNvSpPr txBox="1"/>
          <p:nvPr/>
        </p:nvSpPr>
        <p:spPr>
          <a:xfrm>
            <a:off x="7903716" y="75243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⍺ = </a:t>
            </a:r>
            <a:r>
              <a:rPr lang="en-AU" sz="1800" dirty="0">
                <a:effectLst/>
                <a:latin typeface="+mn-lt"/>
              </a:rPr>
              <a:t>share of an occupation’s task that is exposed to GPTs</a:t>
            </a:r>
          </a:p>
          <a:p>
            <a:pPr algn="l"/>
            <a:r>
              <a:rPr lang="en-AU" sz="1800" dirty="0" err="1">
                <a:effectLst/>
                <a:latin typeface="+mn-lt"/>
              </a:rPr>
              <a:t>ß</a:t>
            </a:r>
            <a:r>
              <a:rPr lang="en-AU" sz="1800" dirty="0">
                <a:effectLst/>
                <a:latin typeface="+mn-lt"/>
              </a:rPr>
              <a:t> =share of an occupation’s task that is exposed to GPT-powered software</a:t>
            </a:r>
          </a:p>
        </p:txBody>
      </p:sp>
    </p:spTree>
    <p:extLst>
      <p:ext uri="{BB962C8B-B14F-4D97-AF65-F5344CB8AC3E}">
        <p14:creationId xmlns:p14="http://schemas.microsoft.com/office/powerpoint/2010/main" val="2371231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184" y="2627784"/>
            <a:ext cx="14660015" cy="5760640"/>
          </a:xfrm>
        </p:spPr>
        <p:txBody>
          <a:bodyPr numCol="2">
            <a:noAutofit/>
          </a:bodyPr>
          <a:lstStyle/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Recall and revise your previous translations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 alternative translations to choose between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 alternative proposals as you type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Adjust a translation when you make a change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Align your previous translations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Pre-edit the start text (for plain language)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 the translation to specific readerships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Exchange notes with other translators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Speech to text: Speak your translations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 to speech: Read your translation back to you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spelling and punctuation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grammar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readability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Revise your translation for a specific reader or purpose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Evaluate translations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Extract and manage your terminology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 notes on terms in context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background information quickly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Propagate translation choices 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 your translation preferences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Check for consistency in numbers, terms, and formatting</a:t>
            </a:r>
            <a:endParaRPr lang="en-A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/>
              <a:t>What did automation ever do for us?</a:t>
            </a:r>
          </a:p>
        </p:txBody>
      </p:sp>
    </p:spTree>
    <p:extLst>
      <p:ext uri="{BB962C8B-B14F-4D97-AF65-F5344CB8AC3E}">
        <p14:creationId xmlns:p14="http://schemas.microsoft.com/office/powerpoint/2010/main" val="266495955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A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9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ngle col - Small 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BA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9FD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gle col - Smaill 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ingle col - Smaill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1587</Words>
  <Application>Microsoft Macintosh PowerPoint</Application>
  <PresentationFormat>Custom</PresentationFormat>
  <Paragraphs>380</Paragraphs>
  <Slides>21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Gill Sans</vt:lpstr>
      <vt:lpstr>Times New Roman</vt:lpstr>
      <vt:lpstr>Univers</vt:lpstr>
      <vt:lpstr>Univers LT Std 45 Light</vt:lpstr>
      <vt:lpstr>Univers LT Std 55</vt:lpstr>
      <vt:lpstr>Univers LT Std 55 Roman</vt:lpstr>
      <vt:lpstr>Univers LT Std 65 Bold</vt:lpstr>
      <vt:lpstr>1_Title &amp; Subtitle</vt:lpstr>
      <vt:lpstr>Single col - Small title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University of Melbourne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video recording SITTING</dc:title>
  <dc:subject>Master of Ageing</dc:subject>
  <dc:creator>Learning Environments</dc:creator>
  <cp:keywords/>
  <dc:description/>
  <cp:lastModifiedBy>Anthony Pym</cp:lastModifiedBy>
  <cp:revision>8</cp:revision>
  <dcterms:modified xsi:type="dcterms:W3CDTF">2026-06-12T04:37:08Z</dcterms:modified>
  <cp:category/>
</cp:coreProperties>
</file>