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  <p:sldMasterId id="2147483670" r:id="rId2"/>
    <p:sldMasterId id="2147483699" r:id="rId3"/>
  </p:sldMasterIdLst>
  <p:notesMasterIdLst>
    <p:notesMasterId r:id="rId38"/>
  </p:notesMasterIdLst>
  <p:sldIdLst>
    <p:sldId id="814" r:id="rId4"/>
    <p:sldId id="815" r:id="rId5"/>
    <p:sldId id="832" r:id="rId6"/>
    <p:sldId id="833" r:id="rId7"/>
    <p:sldId id="834" r:id="rId8"/>
    <p:sldId id="836" r:id="rId9"/>
    <p:sldId id="837" r:id="rId10"/>
    <p:sldId id="838" r:id="rId11"/>
    <p:sldId id="839" r:id="rId12"/>
    <p:sldId id="840" r:id="rId13"/>
    <p:sldId id="813" r:id="rId14"/>
    <p:sldId id="842" r:id="rId15"/>
    <p:sldId id="843" r:id="rId16"/>
    <p:sldId id="844" r:id="rId17"/>
    <p:sldId id="845" r:id="rId18"/>
    <p:sldId id="848" r:id="rId19"/>
    <p:sldId id="847" r:id="rId20"/>
    <p:sldId id="846" r:id="rId21"/>
    <p:sldId id="849" r:id="rId22"/>
    <p:sldId id="335" r:id="rId23"/>
    <p:sldId id="850" r:id="rId24"/>
    <p:sldId id="851" r:id="rId25"/>
    <p:sldId id="853" r:id="rId26"/>
    <p:sldId id="854" r:id="rId27"/>
    <p:sldId id="855" r:id="rId28"/>
    <p:sldId id="856" r:id="rId29"/>
    <p:sldId id="857" r:id="rId30"/>
    <p:sldId id="858" r:id="rId31"/>
    <p:sldId id="859" r:id="rId32"/>
    <p:sldId id="585" r:id="rId33"/>
    <p:sldId id="538" r:id="rId34"/>
    <p:sldId id="571" r:id="rId35"/>
    <p:sldId id="572" r:id="rId36"/>
    <p:sldId id="579" r:id="rId37"/>
  </p:sldIdLst>
  <p:sldSz cx="16256000" cy="9144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EE0"/>
    <a:srgbClr val="C4E500"/>
    <a:srgbClr val="0099BF"/>
    <a:srgbClr val="FFFFBA"/>
    <a:srgbClr val="BD9758"/>
    <a:srgbClr val="8DA500"/>
    <a:srgbClr val="003366"/>
    <a:srgbClr val="576500"/>
    <a:srgbClr val="334000"/>
    <a:srgbClr val="99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181B7B-D107-E94B-BD56-80E94D7789FD}" v="595" dt="2026-09-13T12:35:05.9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45"/>
    <p:restoredTop sz="94737"/>
  </p:normalViewPr>
  <p:slideViewPr>
    <p:cSldViewPr snapToGrid="0">
      <p:cViewPr varScale="1">
        <p:scale>
          <a:sx n="63" d="100"/>
          <a:sy n="63" d="100"/>
        </p:scale>
        <p:origin x="200" y="105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5/10/relationships/revisionInfo" Target="revisionInfo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85299614281402E-2"/>
          <c:y val="3.1973599999999998E-2"/>
          <c:w val="0.95414719312710472"/>
          <c:h val="0.807896125657748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English</c:v>
                </c:pt>
              </c:strCache>
            </c:strRef>
          </c:tx>
          <c:spPr>
            <a:ln w="25407">
              <a:solidFill>
                <a:srgbClr val="0000D4"/>
              </a:solidFill>
              <a:prstDash val="solid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1930</c:v>
                </c:pt>
                <c:pt idx="1">
                  <c:v>1931</c:v>
                </c:pt>
                <c:pt idx="2">
                  <c:v>1932</c:v>
                </c:pt>
                <c:pt idx="3">
                  <c:v>1933</c:v>
                </c:pt>
                <c:pt idx="4">
                  <c:v>1934</c:v>
                </c:pt>
                <c:pt idx="5">
                  <c:v>1935</c:v>
                </c:pt>
                <c:pt idx="6">
                  <c:v>1936</c:v>
                </c:pt>
                <c:pt idx="7">
                  <c:v>1937</c:v>
                </c:pt>
                <c:pt idx="8">
                  <c:v>1938</c:v>
                </c:pt>
                <c:pt idx="9">
                  <c:v>1939</c:v>
                </c:pt>
                <c:pt idx="10">
                  <c:v>1940</c:v>
                </c:pt>
                <c:pt idx="11">
                  <c:v>1941</c:v>
                </c:pt>
                <c:pt idx="12">
                  <c:v>1942</c:v>
                </c:pt>
                <c:pt idx="13">
                  <c:v>1943</c:v>
                </c:pt>
                <c:pt idx="14">
                  <c:v>1944</c:v>
                </c:pt>
                <c:pt idx="15">
                  <c:v>1945</c:v>
                </c:pt>
                <c:pt idx="16">
                  <c:v>1946</c:v>
                </c:pt>
                <c:pt idx="17">
                  <c:v>1947</c:v>
                </c:pt>
                <c:pt idx="18">
                  <c:v>1948</c:v>
                </c:pt>
                <c:pt idx="19">
                  <c:v>1949</c:v>
                </c:pt>
                <c:pt idx="20">
                  <c:v>1950</c:v>
                </c:pt>
                <c:pt idx="21">
                  <c:v>1951</c:v>
                </c:pt>
                <c:pt idx="22">
                  <c:v>1952</c:v>
                </c:pt>
                <c:pt idx="23">
                  <c:v>1953</c:v>
                </c:pt>
                <c:pt idx="24">
                  <c:v>1954</c:v>
                </c:pt>
                <c:pt idx="25">
                  <c:v>1955</c:v>
                </c:pt>
                <c:pt idx="26">
                  <c:v>1956</c:v>
                </c:pt>
                <c:pt idx="27">
                  <c:v>1957</c:v>
                </c:pt>
                <c:pt idx="28">
                  <c:v>1958</c:v>
                </c:pt>
                <c:pt idx="29">
                  <c:v>1959</c:v>
                </c:pt>
                <c:pt idx="30">
                  <c:v>1960</c:v>
                </c:pt>
                <c:pt idx="31">
                  <c:v>1961</c:v>
                </c:pt>
                <c:pt idx="32">
                  <c:v>1962</c:v>
                </c:pt>
                <c:pt idx="33">
                  <c:v>1963</c:v>
                </c:pt>
                <c:pt idx="34">
                  <c:v>1964</c:v>
                </c:pt>
                <c:pt idx="35">
                  <c:v>1965</c:v>
                </c:pt>
                <c:pt idx="36">
                  <c:v>1966</c:v>
                </c:pt>
                <c:pt idx="37">
                  <c:v>1967</c:v>
                </c:pt>
                <c:pt idx="38">
                  <c:v>1968</c:v>
                </c:pt>
                <c:pt idx="39">
                  <c:v>1969</c:v>
                </c:pt>
                <c:pt idx="40">
                  <c:v>1970</c:v>
                </c:pt>
                <c:pt idx="41">
                  <c:v>1971</c:v>
                </c:pt>
                <c:pt idx="42">
                  <c:v>1972</c:v>
                </c:pt>
                <c:pt idx="43">
                  <c:v>1973</c:v>
                </c:pt>
                <c:pt idx="44">
                  <c:v>1974</c:v>
                </c:pt>
                <c:pt idx="45">
                  <c:v>1975</c:v>
                </c:pt>
                <c:pt idx="46">
                  <c:v>1976</c:v>
                </c:pt>
                <c:pt idx="47">
                  <c:v>1977</c:v>
                </c:pt>
                <c:pt idx="48">
                  <c:v>1978</c:v>
                </c:pt>
                <c:pt idx="49">
                  <c:v>1979</c:v>
                </c:pt>
                <c:pt idx="50">
                  <c:v>1980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10</c:v>
                </c:pt>
                <c:pt idx="1">
                  <c:v>10</c:v>
                </c:pt>
                <c:pt idx="2">
                  <c:v>11</c:v>
                </c:pt>
                <c:pt idx="3">
                  <c:v>20</c:v>
                </c:pt>
                <c:pt idx="4">
                  <c:v>38</c:v>
                </c:pt>
                <c:pt idx="5">
                  <c:v>31</c:v>
                </c:pt>
                <c:pt idx="6">
                  <c:v>30</c:v>
                </c:pt>
                <c:pt idx="7">
                  <c:v>28</c:v>
                </c:pt>
                <c:pt idx="8">
                  <c:v>23</c:v>
                </c:pt>
                <c:pt idx="9">
                  <c:v>17</c:v>
                </c:pt>
                <c:pt idx="10">
                  <c:v>26</c:v>
                </c:pt>
                <c:pt idx="11">
                  <c:v>16</c:v>
                </c:pt>
                <c:pt idx="12">
                  <c:v>26</c:v>
                </c:pt>
                <c:pt idx="13">
                  <c:v>57</c:v>
                </c:pt>
                <c:pt idx="14">
                  <c:v>54</c:v>
                </c:pt>
                <c:pt idx="15">
                  <c:v>61</c:v>
                </c:pt>
                <c:pt idx="16">
                  <c:v>54</c:v>
                </c:pt>
                <c:pt idx="17">
                  <c:v>42</c:v>
                </c:pt>
                <c:pt idx="18">
                  <c:v>30</c:v>
                </c:pt>
                <c:pt idx="19">
                  <c:v>43</c:v>
                </c:pt>
                <c:pt idx="20">
                  <c:v>71</c:v>
                </c:pt>
                <c:pt idx="21">
                  <c:v>69</c:v>
                </c:pt>
                <c:pt idx="22">
                  <c:v>70</c:v>
                </c:pt>
                <c:pt idx="23">
                  <c:v>58</c:v>
                </c:pt>
                <c:pt idx="24">
                  <c:v>79</c:v>
                </c:pt>
                <c:pt idx="25">
                  <c:v>116</c:v>
                </c:pt>
                <c:pt idx="26">
                  <c:v>98</c:v>
                </c:pt>
                <c:pt idx="27">
                  <c:v>83</c:v>
                </c:pt>
                <c:pt idx="28">
                  <c:v>92</c:v>
                </c:pt>
                <c:pt idx="29">
                  <c:v>126</c:v>
                </c:pt>
                <c:pt idx="30">
                  <c:v>146</c:v>
                </c:pt>
                <c:pt idx="31">
                  <c:v>136</c:v>
                </c:pt>
                <c:pt idx="32">
                  <c:v>114</c:v>
                </c:pt>
                <c:pt idx="33">
                  <c:v>150</c:v>
                </c:pt>
                <c:pt idx="34">
                  <c:v>176</c:v>
                </c:pt>
                <c:pt idx="35">
                  <c:v>211</c:v>
                </c:pt>
                <c:pt idx="36">
                  <c:v>257</c:v>
                </c:pt>
                <c:pt idx="37">
                  <c:v>234</c:v>
                </c:pt>
                <c:pt idx="38">
                  <c:v>227</c:v>
                </c:pt>
                <c:pt idx="39">
                  <c:v>226</c:v>
                </c:pt>
                <c:pt idx="40">
                  <c:v>222</c:v>
                </c:pt>
                <c:pt idx="41">
                  <c:v>175</c:v>
                </c:pt>
                <c:pt idx="42">
                  <c:v>205</c:v>
                </c:pt>
                <c:pt idx="43">
                  <c:v>206</c:v>
                </c:pt>
                <c:pt idx="44">
                  <c:v>202</c:v>
                </c:pt>
                <c:pt idx="45">
                  <c:v>166</c:v>
                </c:pt>
                <c:pt idx="46">
                  <c:v>148</c:v>
                </c:pt>
                <c:pt idx="47">
                  <c:v>180</c:v>
                </c:pt>
                <c:pt idx="48">
                  <c:v>187</c:v>
                </c:pt>
                <c:pt idx="49">
                  <c:v>184</c:v>
                </c:pt>
                <c:pt idx="50">
                  <c:v>149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32-E643-B9EE-9A43894FED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French</c:v>
                </c:pt>
              </c:strCache>
            </c:strRef>
          </c:tx>
          <c:spPr>
            <a:ln w="25407">
              <a:solidFill>
                <a:srgbClr val="00B050"/>
              </a:solidFill>
              <a:prstDash val="solid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1930</c:v>
                </c:pt>
                <c:pt idx="1">
                  <c:v>1931</c:v>
                </c:pt>
                <c:pt idx="2">
                  <c:v>1932</c:v>
                </c:pt>
                <c:pt idx="3">
                  <c:v>1933</c:v>
                </c:pt>
                <c:pt idx="4">
                  <c:v>1934</c:v>
                </c:pt>
                <c:pt idx="5">
                  <c:v>1935</c:v>
                </c:pt>
                <c:pt idx="6">
                  <c:v>1936</c:v>
                </c:pt>
                <c:pt idx="7">
                  <c:v>1937</c:v>
                </c:pt>
                <c:pt idx="8">
                  <c:v>1938</c:v>
                </c:pt>
                <c:pt idx="9">
                  <c:v>1939</c:v>
                </c:pt>
                <c:pt idx="10">
                  <c:v>1940</c:v>
                </c:pt>
                <c:pt idx="11">
                  <c:v>1941</c:v>
                </c:pt>
                <c:pt idx="12">
                  <c:v>1942</c:v>
                </c:pt>
                <c:pt idx="13">
                  <c:v>1943</c:v>
                </c:pt>
                <c:pt idx="14">
                  <c:v>1944</c:v>
                </c:pt>
                <c:pt idx="15">
                  <c:v>1945</c:v>
                </c:pt>
                <c:pt idx="16">
                  <c:v>1946</c:v>
                </c:pt>
                <c:pt idx="17">
                  <c:v>1947</c:v>
                </c:pt>
                <c:pt idx="18">
                  <c:v>1948</c:v>
                </c:pt>
                <c:pt idx="19">
                  <c:v>1949</c:v>
                </c:pt>
                <c:pt idx="20">
                  <c:v>1950</c:v>
                </c:pt>
                <c:pt idx="21">
                  <c:v>1951</c:v>
                </c:pt>
                <c:pt idx="22">
                  <c:v>1952</c:v>
                </c:pt>
                <c:pt idx="23">
                  <c:v>1953</c:v>
                </c:pt>
                <c:pt idx="24">
                  <c:v>1954</c:v>
                </c:pt>
                <c:pt idx="25">
                  <c:v>1955</c:v>
                </c:pt>
                <c:pt idx="26">
                  <c:v>1956</c:v>
                </c:pt>
                <c:pt idx="27">
                  <c:v>1957</c:v>
                </c:pt>
                <c:pt idx="28">
                  <c:v>1958</c:v>
                </c:pt>
                <c:pt idx="29">
                  <c:v>1959</c:v>
                </c:pt>
                <c:pt idx="30">
                  <c:v>1960</c:v>
                </c:pt>
                <c:pt idx="31">
                  <c:v>1961</c:v>
                </c:pt>
                <c:pt idx="32">
                  <c:v>1962</c:v>
                </c:pt>
                <c:pt idx="33">
                  <c:v>1963</c:v>
                </c:pt>
                <c:pt idx="34">
                  <c:v>1964</c:v>
                </c:pt>
                <c:pt idx="35">
                  <c:v>1965</c:v>
                </c:pt>
                <c:pt idx="36">
                  <c:v>1966</c:v>
                </c:pt>
                <c:pt idx="37">
                  <c:v>1967</c:v>
                </c:pt>
                <c:pt idx="38">
                  <c:v>1968</c:v>
                </c:pt>
                <c:pt idx="39">
                  <c:v>1969</c:v>
                </c:pt>
                <c:pt idx="40">
                  <c:v>1970</c:v>
                </c:pt>
                <c:pt idx="41">
                  <c:v>1971</c:v>
                </c:pt>
                <c:pt idx="42">
                  <c:v>1972</c:v>
                </c:pt>
                <c:pt idx="43">
                  <c:v>1973</c:v>
                </c:pt>
                <c:pt idx="44">
                  <c:v>1974</c:v>
                </c:pt>
                <c:pt idx="45">
                  <c:v>1975</c:v>
                </c:pt>
                <c:pt idx="46">
                  <c:v>1976</c:v>
                </c:pt>
                <c:pt idx="47">
                  <c:v>1977</c:v>
                </c:pt>
                <c:pt idx="48">
                  <c:v>1978</c:v>
                </c:pt>
                <c:pt idx="49">
                  <c:v>1979</c:v>
                </c:pt>
                <c:pt idx="50">
                  <c:v>1980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32</c:v>
                </c:pt>
                <c:pt idx="1">
                  <c:v>29</c:v>
                </c:pt>
                <c:pt idx="2">
                  <c:v>29</c:v>
                </c:pt>
                <c:pt idx="3">
                  <c:v>42</c:v>
                </c:pt>
                <c:pt idx="4">
                  <c:v>36</c:v>
                </c:pt>
                <c:pt idx="5">
                  <c:v>34</c:v>
                </c:pt>
                <c:pt idx="6">
                  <c:v>60</c:v>
                </c:pt>
                <c:pt idx="7">
                  <c:v>70</c:v>
                </c:pt>
                <c:pt idx="8">
                  <c:v>55</c:v>
                </c:pt>
                <c:pt idx="9">
                  <c:v>47</c:v>
                </c:pt>
                <c:pt idx="10">
                  <c:v>67</c:v>
                </c:pt>
                <c:pt idx="11">
                  <c:v>43</c:v>
                </c:pt>
                <c:pt idx="12">
                  <c:v>52</c:v>
                </c:pt>
                <c:pt idx="13">
                  <c:v>61</c:v>
                </c:pt>
                <c:pt idx="14">
                  <c:v>53</c:v>
                </c:pt>
                <c:pt idx="15">
                  <c:v>54</c:v>
                </c:pt>
                <c:pt idx="16">
                  <c:v>56</c:v>
                </c:pt>
                <c:pt idx="17">
                  <c:v>49</c:v>
                </c:pt>
                <c:pt idx="18">
                  <c:v>56</c:v>
                </c:pt>
                <c:pt idx="19">
                  <c:v>38</c:v>
                </c:pt>
                <c:pt idx="20">
                  <c:v>61</c:v>
                </c:pt>
                <c:pt idx="21">
                  <c:v>48</c:v>
                </c:pt>
                <c:pt idx="22">
                  <c:v>63</c:v>
                </c:pt>
                <c:pt idx="23">
                  <c:v>58</c:v>
                </c:pt>
                <c:pt idx="24">
                  <c:v>77</c:v>
                </c:pt>
                <c:pt idx="25">
                  <c:v>67</c:v>
                </c:pt>
                <c:pt idx="26">
                  <c:v>59</c:v>
                </c:pt>
                <c:pt idx="27">
                  <c:v>69</c:v>
                </c:pt>
                <c:pt idx="28">
                  <c:v>70</c:v>
                </c:pt>
                <c:pt idx="29">
                  <c:v>73</c:v>
                </c:pt>
                <c:pt idx="30">
                  <c:v>67</c:v>
                </c:pt>
                <c:pt idx="31">
                  <c:v>91</c:v>
                </c:pt>
                <c:pt idx="32">
                  <c:v>87</c:v>
                </c:pt>
                <c:pt idx="33">
                  <c:v>87</c:v>
                </c:pt>
                <c:pt idx="34">
                  <c:v>92</c:v>
                </c:pt>
                <c:pt idx="35">
                  <c:v>110</c:v>
                </c:pt>
                <c:pt idx="36">
                  <c:v>127</c:v>
                </c:pt>
                <c:pt idx="37">
                  <c:v>127</c:v>
                </c:pt>
                <c:pt idx="38">
                  <c:v>73</c:v>
                </c:pt>
                <c:pt idx="39">
                  <c:v>51</c:v>
                </c:pt>
                <c:pt idx="40">
                  <c:v>65</c:v>
                </c:pt>
                <c:pt idx="41">
                  <c:v>74</c:v>
                </c:pt>
                <c:pt idx="42">
                  <c:v>76</c:v>
                </c:pt>
                <c:pt idx="43">
                  <c:v>147</c:v>
                </c:pt>
                <c:pt idx="44">
                  <c:v>59</c:v>
                </c:pt>
                <c:pt idx="45">
                  <c:v>156</c:v>
                </c:pt>
                <c:pt idx="46">
                  <c:v>165</c:v>
                </c:pt>
                <c:pt idx="47">
                  <c:v>158</c:v>
                </c:pt>
                <c:pt idx="48">
                  <c:v>164</c:v>
                </c:pt>
                <c:pt idx="49">
                  <c:v>177</c:v>
                </c:pt>
                <c:pt idx="50">
                  <c:v>113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32-E643-B9EE-9A43894FED5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Spanish</c:v>
                </c:pt>
              </c:strCache>
            </c:strRef>
          </c:tx>
          <c:spPr>
            <a:ln w="25407">
              <a:solidFill>
                <a:srgbClr val="F20884"/>
              </a:solidFill>
              <a:prstDash val="solid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1930</c:v>
                </c:pt>
                <c:pt idx="1">
                  <c:v>1931</c:v>
                </c:pt>
                <c:pt idx="2">
                  <c:v>1932</c:v>
                </c:pt>
                <c:pt idx="3">
                  <c:v>1933</c:v>
                </c:pt>
                <c:pt idx="4">
                  <c:v>1934</c:v>
                </c:pt>
                <c:pt idx="5">
                  <c:v>1935</c:v>
                </c:pt>
                <c:pt idx="6">
                  <c:v>1936</c:v>
                </c:pt>
                <c:pt idx="7">
                  <c:v>1937</c:v>
                </c:pt>
                <c:pt idx="8">
                  <c:v>1938</c:v>
                </c:pt>
                <c:pt idx="9">
                  <c:v>1939</c:v>
                </c:pt>
                <c:pt idx="10">
                  <c:v>1940</c:v>
                </c:pt>
                <c:pt idx="11">
                  <c:v>1941</c:v>
                </c:pt>
                <c:pt idx="12">
                  <c:v>1942</c:v>
                </c:pt>
                <c:pt idx="13">
                  <c:v>1943</c:v>
                </c:pt>
                <c:pt idx="14">
                  <c:v>1944</c:v>
                </c:pt>
                <c:pt idx="15">
                  <c:v>1945</c:v>
                </c:pt>
                <c:pt idx="16">
                  <c:v>1946</c:v>
                </c:pt>
                <c:pt idx="17">
                  <c:v>1947</c:v>
                </c:pt>
                <c:pt idx="18">
                  <c:v>1948</c:v>
                </c:pt>
                <c:pt idx="19">
                  <c:v>1949</c:v>
                </c:pt>
                <c:pt idx="20">
                  <c:v>1950</c:v>
                </c:pt>
                <c:pt idx="21">
                  <c:v>1951</c:v>
                </c:pt>
                <c:pt idx="22">
                  <c:v>1952</c:v>
                </c:pt>
                <c:pt idx="23">
                  <c:v>1953</c:v>
                </c:pt>
                <c:pt idx="24">
                  <c:v>1954</c:v>
                </c:pt>
                <c:pt idx="25">
                  <c:v>1955</c:v>
                </c:pt>
                <c:pt idx="26">
                  <c:v>1956</c:v>
                </c:pt>
                <c:pt idx="27">
                  <c:v>1957</c:v>
                </c:pt>
                <c:pt idx="28">
                  <c:v>1958</c:v>
                </c:pt>
                <c:pt idx="29">
                  <c:v>1959</c:v>
                </c:pt>
                <c:pt idx="30">
                  <c:v>1960</c:v>
                </c:pt>
                <c:pt idx="31">
                  <c:v>1961</c:v>
                </c:pt>
                <c:pt idx="32">
                  <c:v>1962</c:v>
                </c:pt>
                <c:pt idx="33">
                  <c:v>1963</c:v>
                </c:pt>
                <c:pt idx="34">
                  <c:v>1964</c:v>
                </c:pt>
                <c:pt idx="35">
                  <c:v>1965</c:v>
                </c:pt>
                <c:pt idx="36">
                  <c:v>1966</c:v>
                </c:pt>
                <c:pt idx="37">
                  <c:v>1967</c:v>
                </c:pt>
                <c:pt idx="38">
                  <c:v>1968</c:v>
                </c:pt>
                <c:pt idx="39">
                  <c:v>1969</c:v>
                </c:pt>
                <c:pt idx="40">
                  <c:v>1970</c:v>
                </c:pt>
                <c:pt idx="41">
                  <c:v>1971</c:v>
                </c:pt>
                <c:pt idx="42">
                  <c:v>1972</c:v>
                </c:pt>
                <c:pt idx="43">
                  <c:v>1973</c:v>
                </c:pt>
                <c:pt idx="44">
                  <c:v>1974</c:v>
                </c:pt>
                <c:pt idx="45">
                  <c:v>1975</c:v>
                </c:pt>
                <c:pt idx="46">
                  <c:v>1976</c:v>
                </c:pt>
                <c:pt idx="47">
                  <c:v>1977</c:v>
                </c:pt>
                <c:pt idx="48">
                  <c:v>1978</c:v>
                </c:pt>
                <c:pt idx="49">
                  <c:v>1979</c:v>
                </c:pt>
                <c:pt idx="50">
                  <c:v>1980</c:v>
                </c:pt>
              </c:strCache>
            </c:strRef>
          </c:cat>
          <c:val>
            <c:numRef>
              <c:f>Sheet1!$D$2:$D$52</c:f>
              <c:numCache>
                <c:formatCode>General</c:formatCode>
                <c:ptCount val="51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13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5</c:v>
                </c:pt>
                <c:pt idx="11">
                  <c:v>0</c:v>
                </c:pt>
                <c:pt idx="12">
                  <c:v>4</c:v>
                </c:pt>
                <c:pt idx="13">
                  <c:v>12</c:v>
                </c:pt>
                <c:pt idx="14">
                  <c:v>7</c:v>
                </c:pt>
                <c:pt idx="15">
                  <c:v>10</c:v>
                </c:pt>
                <c:pt idx="16">
                  <c:v>4</c:v>
                </c:pt>
                <c:pt idx="17">
                  <c:v>5</c:v>
                </c:pt>
                <c:pt idx="18">
                  <c:v>6</c:v>
                </c:pt>
                <c:pt idx="19">
                  <c:v>2</c:v>
                </c:pt>
                <c:pt idx="20">
                  <c:v>20</c:v>
                </c:pt>
                <c:pt idx="21">
                  <c:v>11</c:v>
                </c:pt>
                <c:pt idx="22">
                  <c:v>24</c:v>
                </c:pt>
                <c:pt idx="23">
                  <c:v>39</c:v>
                </c:pt>
                <c:pt idx="24">
                  <c:v>81</c:v>
                </c:pt>
                <c:pt idx="25">
                  <c:v>111</c:v>
                </c:pt>
                <c:pt idx="26">
                  <c:v>112</c:v>
                </c:pt>
                <c:pt idx="27">
                  <c:v>156</c:v>
                </c:pt>
                <c:pt idx="28">
                  <c:v>155</c:v>
                </c:pt>
                <c:pt idx="29">
                  <c:v>252</c:v>
                </c:pt>
                <c:pt idx="30">
                  <c:v>160</c:v>
                </c:pt>
                <c:pt idx="31">
                  <c:v>271</c:v>
                </c:pt>
                <c:pt idx="32">
                  <c:v>279</c:v>
                </c:pt>
                <c:pt idx="33">
                  <c:v>297</c:v>
                </c:pt>
                <c:pt idx="34">
                  <c:v>386</c:v>
                </c:pt>
                <c:pt idx="35">
                  <c:v>373</c:v>
                </c:pt>
                <c:pt idx="36">
                  <c:v>393</c:v>
                </c:pt>
                <c:pt idx="37">
                  <c:v>466</c:v>
                </c:pt>
                <c:pt idx="38">
                  <c:v>461</c:v>
                </c:pt>
                <c:pt idx="39">
                  <c:v>392</c:v>
                </c:pt>
                <c:pt idx="40">
                  <c:v>315</c:v>
                </c:pt>
                <c:pt idx="41">
                  <c:v>239</c:v>
                </c:pt>
                <c:pt idx="42">
                  <c:v>219</c:v>
                </c:pt>
                <c:pt idx="43">
                  <c:v>126</c:v>
                </c:pt>
                <c:pt idx="44">
                  <c:v>195</c:v>
                </c:pt>
                <c:pt idx="45">
                  <c:v>325</c:v>
                </c:pt>
                <c:pt idx="46">
                  <c:v>174</c:v>
                </c:pt>
                <c:pt idx="47">
                  <c:v>255</c:v>
                </c:pt>
                <c:pt idx="48">
                  <c:v>165</c:v>
                </c:pt>
                <c:pt idx="49">
                  <c:v>277</c:v>
                </c:pt>
                <c:pt idx="50">
                  <c:v>212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32-E643-B9EE-9A43894FED5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Russian</c:v>
                </c:pt>
              </c:strCache>
            </c:strRef>
          </c:tx>
          <c:spPr>
            <a:ln w="25407">
              <a:solidFill>
                <a:srgbClr val="00ABEA"/>
              </a:solidFill>
              <a:prstDash val="solid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1930</c:v>
                </c:pt>
                <c:pt idx="1">
                  <c:v>1931</c:v>
                </c:pt>
                <c:pt idx="2">
                  <c:v>1932</c:v>
                </c:pt>
                <c:pt idx="3">
                  <c:v>1933</c:v>
                </c:pt>
                <c:pt idx="4">
                  <c:v>1934</c:v>
                </c:pt>
                <c:pt idx="5">
                  <c:v>1935</c:v>
                </c:pt>
                <c:pt idx="6">
                  <c:v>1936</c:v>
                </c:pt>
                <c:pt idx="7">
                  <c:v>1937</c:v>
                </c:pt>
                <c:pt idx="8">
                  <c:v>1938</c:v>
                </c:pt>
                <c:pt idx="9">
                  <c:v>1939</c:v>
                </c:pt>
                <c:pt idx="10">
                  <c:v>1940</c:v>
                </c:pt>
                <c:pt idx="11">
                  <c:v>1941</c:v>
                </c:pt>
                <c:pt idx="12">
                  <c:v>1942</c:v>
                </c:pt>
                <c:pt idx="13">
                  <c:v>1943</c:v>
                </c:pt>
                <c:pt idx="14">
                  <c:v>1944</c:v>
                </c:pt>
                <c:pt idx="15">
                  <c:v>1945</c:v>
                </c:pt>
                <c:pt idx="16">
                  <c:v>1946</c:v>
                </c:pt>
                <c:pt idx="17">
                  <c:v>1947</c:v>
                </c:pt>
                <c:pt idx="18">
                  <c:v>1948</c:v>
                </c:pt>
                <c:pt idx="19">
                  <c:v>1949</c:v>
                </c:pt>
                <c:pt idx="20">
                  <c:v>1950</c:v>
                </c:pt>
                <c:pt idx="21">
                  <c:v>1951</c:v>
                </c:pt>
                <c:pt idx="22">
                  <c:v>1952</c:v>
                </c:pt>
                <c:pt idx="23">
                  <c:v>1953</c:v>
                </c:pt>
                <c:pt idx="24">
                  <c:v>1954</c:v>
                </c:pt>
                <c:pt idx="25">
                  <c:v>1955</c:v>
                </c:pt>
                <c:pt idx="26">
                  <c:v>1956</c:v>
                </c:pt>
                <c:pt idx="27">
                  <c:v>1957</c:v>
                </c:pt>
                <c:pt idx="28">
                  <c:v>1958</c:v>
                </c:pt>
                <c:pt idx="29">
                  <c:v>1959</c:v>
                </c:pt>
                <c:pt idx="30">
                  <c:v>1960</c:v>
                </c:pt>
                <c:pt idx="31">
                  <c:v>1961</c:v>
                </c:pt>
                <c:pt idx="32">
                  <c:v>1962</c:v>
                </c:pt>
                <c:pt idx="33">
                  <c:v>1963</c:v>
                </c:pt>
                <c:pt idx="34">
                  <c:v>1964</c:v>
                </c:pt>
                <c:pt idx="35">
                  <c:v>1965</c:v>
                </c:pt>
                <c:pt idx="36">
                  <c:v>1966</c:v>
                </c:pt>
                <c:pt idx="37">
                  <c:v>1967</c:v>
                </c:pt>
                <c:pt idx="38">
                  <c:v>1968</c:v>
                </c:pt>
                <c:pt idx="39">
                  <c:v>1969</c:v>
                </c:pt>
                <c:pt idx="40">
                  <c:v>1970</c:v>
                </c:pt>
                <c:pt idx="41">
                  <c:v>1971</c:v>
                </c:pt>
                <c:pt idx="42">
                  <c:v>1972</c:v>
                </c:pt>
                <c:pt idx="43">
                  <c:v>1973</c:v>
                </c:pt>
                <c:pt idx="44">
                  <c:v>1974</c:v>
                </c:pt>
                <c:pt idx="45">
                  <c:v>1975</c:v>
                </c:pt>
                <c:pt idx="46">
                  <c:v>1976</c:v>
                </c:pt>
                <c:pt idx="47">
                  <c:v>1977</c:v>
                </c:pt>
                <c:pt idx="48">
                  <c:v>1978</c:v>
                </c:pt>
                <c:pt idx="49">
                  <c:v>1979</c:v>
                </c:pt>
                <c:pt idx="50">
                  <c:v>1980</c:v>
                </c:pt>
              </c:strCache>
            </c:strRef>
          </c:cat>
          <c:val>
            <c:numRef>
              <c:f>Sheet1!$E$2:$E$52</c:f>
              <c:numCache>
                <c:formatCode>General</c:formatCode>
                <c:ptCount val="51"/>
                <c:pt idx="0">
                  <c:v>2</c:v>
                </c:pt>
                <c:pt idx="2">
                  <c:v>1</c:v>
                </c:pt>
                <c:pt idx="3">
                  <c:v>5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4</c:v>
                </c:pt>
                <c:pt idx="9">
                  <c:v>2</c:v>
                </c:pt>
                <c:pt idx="10">
                  <c:v>10</c:v>
                </c:pt>
                <c:pt idx="11">
                  <c:v>14</c:v>
                </c:pt>
                <c:pt idx="12">
                  <c:v>9</c:v>
                </c:pt>
                <c:pt idx="13">
                  <c:v>16</c:v>
                </c:pt>
                <c:pt idx="14">
                  <c:v>2</c:v>
                </c:pt>
                <c:pt idx="15">
                  <c:v>7</c:v>
                </c:pt>
                <c:pt idx="16">
                  <c:v>8</c:v>
                </c:pt>
                <c:pt idx="17">
                  <c:v>1</c:v>
                </c:pt>
                <c:pt idx="18">
                  <c:v>3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3</c:v>
                </c:pt>
                <c:pt idx="24">
                  <c:v>12</c:v>
                </c:pt>
                <c:pt idx="25">
                  <c:v>5</c:v>
                </c:pt>
                <c:pt idx="26">
                  <c:v>5</c:v>
                </c:pt>
                <c:pt idx="27">
                  <c:v>4</c:v>
                </c:pt>
                <c:pt idx="28">
                  <c:v>11</c:v>
                </c:pt>
                <c:pt idx="29">
                  <c:v>11</c:v>
                </c:pt>
                <c:pt idx="30">
                  <c:v>8</c:v>
                </c:pt>
                <c:pt idx="31">
                  <c:v>3</c:v>
                </c:pt>
                <c:pt idx="32">
                  <c:v>6</c:v>
                </c:pt>
                <c:pt idx="33">
                  <c:v>15</c:v>
                </c:pt>
                <c:pt idx="34">
                  <c:v>10</c:v>
                </c:pt>
                <c:pt idx="35">
                  <c:v>11</c:v>
                </c:pt>
                <c:pt idx="36">
                  <c:v>13</c:v>
                </c:pt>
                <c:pt idx="37">
                  <c:v>5</c:v>
                </c:pt>
                <c:pt idx="38">
                  <c:v>11</c:v>
                </c:pt>
                <c:pt idx="39">
                  <c:v>9</c:v>
                </c:pt>
                <c:pt idx="40">
                  <c:v>10</c:v>
                </c:pt>
                <c:pt idx="41">
                  <c:v>11</c:v>
                </c:pt>
                <c:pt idx="42">
                  <c:v>19</c:v>
                </c:pt>
                <c:pt idx="43">
                  <c:v>42</c:v>
                </c:pt>
                <c:pt idx="44">
                  <c:v>11</c:v>
                </c:pt>
                <c:pt idx="45">
                  <c:v>23</c:v>
                </c:pt>
                <c:pt idx="46">
                  <c:v>21</c:v>
                </c:pt>
                <c:pt idx="47">
                  <c:v>19</c:v>
                </c:pt>
                <c:pt idx="48">
                  <c:v>18</c:v>
                </c:pt>
                <c:pt idx="49">
                  <c:v>6</c:v>
                </c:pt>
                <c:pt idx="50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032-E643-B9EE-9A43894FED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19035416"/>
        <c:axId val="-2136139480"/>
      </c:lineChart>
      <c:catAx>
        <c:axId val="-2119035416"/>
        <c:scaling>
          <c:orientation val="minMax"/>
        </c:scaling>
        <c:delete val="0"/>
        <c:axPos val="b"/>
        <c:majorGridlines>
          <c:spPr>
            <a:ln w="12704">
              <a:solidFill>
                <a:srgbClr val="1FB714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low"/>
        <c:spPr>
          <a:ln w="12704">
            <a:solidFill>
              <a:srgbClr val="1FB714"/>
            </a:solidFill>
            <a:prstDash val="solid"/>
          </a:ln>
        </c:spPr>
        <c:txPr>
          <a:bodyPr rot="-5400000" vert="horz"/>
          <a:lstStyle/>
          <a:p>
            <a:pPr>
              <a:defRPr sz="2000" b="0" i="0" u="none" strike="noStrike" baseline="0">
                <a:solidFill>
                  <a:srgbClr val="DD0806"/>
                </a:solidFill>
                <a:latin typeface="Calibri" panose="020F0502020204030204" pitchFamily="34" charset="0"/>
                <a:ea typeface="Century Gothic"/>
                <a:cs typeface="Calibri" panose="020F0502020204030204" pitchFamily="34" charset="0"/>
              </a:defRPr>
            </a:pPr>
            <a:endParaRPr lang="en-US"/>
          </a:p>
        </c:txPr>
        <c:crossAx val="-2136139480"/>
        <c:crosses val="autoZero"/>
        <c:auto val="1"/>
        <c:lblAlgn val="ctr"/>
        <c:lblOffset val="100"/>
        <c:tickLblSkip val="5"/>
        <c:noMultiLvlLbl val="1"/>
      </c:catAx>
      <c:valAx>
        <c:axId val="-2136139480"/>
        <c:scaling>
          <c:orientation val="minMax"/>
        </c:scaling>
        <c:delete val="0"/>
        <c:axPos val="l"/>
        <c:majorGridlines>
          <c:spPr>
            <a:ln w="12704">
              <a:solidFill>
                <a:srgbClr val="1FB714"/>
              </a:solidFill>
              <a:prstDash val="solid"/>
            </a:ln>
          </c:spPr>
        </c:majorGridlines>
        <c:numFmt formatCode="0" sourceLinked="0"/>
        <c:majorTickMark val="none"/>
        <c:minorTickMark val="none"/>
        <c:tickLblPos val="nextTo"/>
        <c:spPr>
          <a:ln w="12704" cap="flat">
            <a:noFill/>
            <a:prstDash val="solid"/>
            <a:round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DD0806"/>
                </a:solidFill>
                <a:latin typeface="Century Gothic"/>
                <a:ea typeface="Century Gothic"/>
                <a:cs typeface="Century Gothic"/>
              </a:defRPr>
            </a:pPr>
            <a:endParaRPr lang="en-US"/>
          </a:p>
        </c:txPr>
        <c:crossAx val="-2119035416"/>
        <c:crosses val="autoZero"/>
        <c:crossBetween val="between"/>
        <c:majorUnit val="125"/>
        <c:minorUnit val="62.5"/>
      </c:valAx>
      <c:spPr>
        <a:noFill/>
        <a:ln w="25407">
          <a:noFill/>
        </a:ln>
      </c:spPr>
    </c:plotArea>
    <c:legend>
      <c:legendPos val="b"/>
      <c:layout>
        <c:manualLayout>
          <c:xMode val="edge"/>
          <c:yMode val="edge"/>
          <c:x val="8.5997952800002622E-2"/>
          <c:y val="0.93199829656490141"/>
          <c:w val="0.87063642058385249"/>
          <c:h val="6.800124029341878E-2"/>
        </c:manualLayout>
      </c:layout>
      <c:overlay val="1"/>
      <c:spPr>
        <a:noFill/>
        <a:ln w="25407" cap="flat">
          <a:noFill/>
          <a:miter lim="400000"/>
        </a:ln>
        <a:effectLst/>
      </c:spPr>
      <c:txPr>
        <a:bodyPr/>
        <a:lstStyle/>
        <a:p>
          <a:pPr>
            <a:defRPr sz="3600" b="0" i="0" u="none" strike="noStrike" baseline="0">
              <a:solidFill>
                <a:srgbClr val="DD0806"/>
              </a:solidFill>
              <a:latin typeface="Calibri" panose="020F0502020204030204" pitchFamily="34" charset="0"/>
              <a:ea typeface="Century Gothic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393B2-86DA-284E-BFC7-65483C9E73DD}" type="datetimeFigureOut">
              <a:rPr lang="en-US" smtClean="0"/>
              <a:t>9/13/26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B4C0F-4E6A-5242-AF93-FF56E28A3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9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338F4-A648-72E3-1725-E04D42F3B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A83BD6-0105-41F5-5AA2-20EBA9DD4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610021-593E-A5CE-A257-8D7802FB0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4D42B-636E-EAE8-795C-17ADCEFBA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72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DAE1E-498F-7800-77FB-E4FD6DCA8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104D8C-8C25-C4BD-C8FB-2E4FF1B7B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578C9-E596-31C6-3B32-1504CB68C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0ECD5-672B-65DA-92EF-CFD7775CDC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97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EE09C-175F-9180-A0F0-180A75CDD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8FF97B-6680-7FEF-82CE-9021F5C79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13C97D-501D-0E44-0650-25EA0FD95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E3131-EAEA-F04D-5ADD-F7464331D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88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4BD92-9B37-C8CB-D52A-4A082EFE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A06C2-B4D0-889D-C24A-B36D63DE0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B968E5-F786-0432-BBD6-121EC8DBC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22819-E82D-1D7D-5657-524E0B8A74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62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48A63-2ED9-398E-6C90-1AFD3AAAB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CECE18-F1AD-DDB8-A844-B4F125E22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F92C7C-227E-0A3E-19A2-D6D91DDB4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6AB72-F74A-E6B7-AA6A-C61D34F0F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511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AB80A-E25B-7334-73D9-FDBA84AAB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FA95D8-716B-B3B7-F391-A28FF3169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71E43-4619-0398-EDEB-B9C2FB2B4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1661D-04EF-423F-F2E5-6DA26CC0A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14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2FE0B-7590-9741-8914-5C560A3ED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A18958-08F5-EFFD-4FCC-D607DD1933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9FC1C-9D28-B350-2E12-0CF0EFA37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21CE4-78B2-7CB2-69A9-6C961BA58C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6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CC2D6-4B31-12C0-C8E1-F7723CDCD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7A97B1-13A7-90CF-0926-902339E95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6E4E42-B6DB-A61B-C488-E4D85396C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7FA2D-4674-C88A-19E1-ADCCF0765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02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67792-12E3-3C3A-F4B1-89C75F9A0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B1B32C-CF7C-ECE4-5579-1F7AADD13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BAAACD-3C62-501E-E1B1-52B805317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4B49F-FBE5-C4FF-51CB-839E483CC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02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5FC6B-5806-4A0F-C485-F8AE35CA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C9BC31-B561-4E05-7195-5F47F74F0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ACD078-9680-8855-DD59-F71831FA8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ABFF3-5CBA-3F13-B68E-0D4676920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25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FB568-CD5A-EAD8-E82B-2132CF548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982C8-8ADC-7FEE-7150-6FD3B2130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E29E6-2FA2-1962-77CC-F997FD3D4D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C4D8C-E57C-87A2-2158-BCD13DAC6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0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35788-126F-1B7E-2C23-CC869743B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73A618-F34F-7884-1D6C-DB8C2F631B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C4F17A-18D6-BBCC-9685-53756BE60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E6AD9-8ECD-85D6-8517-D54B9D687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344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B364CB-3651-5340-9AC4-A0166C729C82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s-ES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5A743-4736-5F21-BC1F-8C6681CD8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20094-4D77-F70F-1D61-DAEDFD20F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6A7820-3ED6-B402-A00F-CCFE9EA1B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F653D-330E-BA93-6418-9D649A1D5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787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44126-D711-025D-36F9-1052AB61F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BEE71E-7A2F-3A0A-C907-33F47E772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3D16F1-F03E-6402-6F2C-4F3DFB396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D2F05-34BE-9A48-F770-C4ED2EA9FD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496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69611-5723-92F8-96E5-D00EF52D9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20A13-0A62-9DF6-6A70-9AEF82CF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ED6823-209C-23DF-94C6-40C1B5820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89249-C159-518D-DAB4-94CBC6E8E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908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B4BF6-3A72-81E8-678D-7AE453209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590DC9-AF32-1364-0CF1-DE0B73CEEE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E55100-A9AB-3D21-54CC-0B20316D5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90C1D-5DC1-0A81-C474-B0EE435ED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531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9CCDA-EB0A-CD82-A242-6018D6717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3827F0-6259-605C-9DB1-FAEC419CD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DEA03D-1967-8943-C895-9C58D6D54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3C566-E303-1649-0532-7DCBDEAC3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60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192ED-965C-710D-8463-DC9F2D7AB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B4905C-59F5-4CD4-9C64-BF6807A63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B152BE-2BC2-189C-C651-0F6546ABC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09144-67F6-DC6A-217B-06DBDF5F8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295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2BC50-7961-F1A7-0D24-B8B6D054E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877C27-44D6-C9F9-6EDF-A1A6183F1D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6ECAC-3896-37CB-CA1F-8187C0C82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83AE6-CAE2-C8D0-FAA6-8BA7783C8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990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30E15-E948-2D53-1E16-7631BCF19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B3AD93-3EF9-308A-73E1-691C7BB83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37F4C-4A0E-A090-8ED8-33042D7E3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DB9CE-5C3A-64A7-6830-8E3271370D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55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4C75B-A186-10AC-B0AA-5A221DDD7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58EF61-4C55-05A9-8149-367766F18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5EC591-8E8A-78B5-51AE-85E7FD7CF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4A00B-D385-0FC5-9242-D579FAD28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81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926D8-8C26-F7A9-7BD0-908C1F463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DC5A6-77DF-D865-7C1B-501388007B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E04D45-F5C7-A632-C5A1-6C485E606E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741F1-0607-1A27-1E74-018BF3E8A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1585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35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91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697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598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65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8D2A8-9A6C-E0DC-60C9-864B6550A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2D600C-7BD3-AE1A-BE85-C529351F4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93B81-21CE-52CD-E5F4-ACC842583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543E4-DEED-F40C-79A4-14CDF52939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14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8511-6C7D-D18B-CABD-79FA51908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D5D8E-C328-6355-3F49-6BBD941EE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42FBDD-48A9-175B-974E-657CDCD98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E2B47-DDF1-86EC-8F57-1845B3EAA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5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5E49E-B38A-3A0A-39A1-F833F44ED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9E8EB9-6E58-9A7E-2FDD-3D13FF10E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D27A02-5F5A-4B22-9FA1-28ED68C0A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D9668-B61C-AE61-5416-2BBF91B23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51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B31BB-6D2E-C373-850B-15D2A38CA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351EF7-8837-A92E-164D-07B2F8D04F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D4A87-0147-41FB-7435-8FEB111A0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03E6A-90FA-8FD5-365C-B5E3ED9F2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74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AF0EF-67BA-319B-951F-D5A00D8A5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8C261B-4229-B3C2-40DF-3CEAB03B4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2A98F0-FCED-F859-90CE-AEFB33974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7CAE3-4340-2635-CFD0-EBC8A54970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65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92899-52C8-CC5F-58C4-5321C50BD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31B5E8-5FAB-E77B-900F-65AB199F88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4E529-8449-4299-88B4-62C2B53D1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5CA3D-1D19-2647-C179-0E1841BC1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B4C0F-4E6A-5242-AF93-FF56E28A3A4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5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4546600"/>
            <a:ext cx="6654800" cy="4597400"/>
          </a:xfrm>
          <a:prstGeom prst="rect">
            <a:avLst/>
          </a:prstGeom>
        </p:spPr>
      </p:pic>
      <p:pic>
        <p:nvPicPr>
          <p:cNvPr id="31" name="Picture 2" descr="UOM-Pos3D_S_s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13" y="6126471"/>
            <a:ext cx="2375794" cy="240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3184" y="1547664"/>
            <a:ext cx="14761640" cy="2808312"/>
          </a:xfrm>
          <a:prstGeom prst="rect">
            <a:avLst/>
          </a:prstGeom>
        </p:spPr>
        <p:txBody>
          <a:bodyPr vert="horz" lIns="0" tIns="0" rIns="162503" bIns="81252" anchor="t" anchorCtr="0">
            <a:normAutofit/>
          </a:bodyPr>
          <a:lstStyle>
            <a:lvl1pPr marL="36000" indent="0" algn="l">
              <a:spcBef>
                <a:spcPts val="0"/>
              </a:spcBef>
              <a:buNone/>
              <a:defRPr sz="3200" b="0" i="0" baseline="0">
                <a:solidFill>
                  <a:srgbClr val="003366"/>
                </a:solidFill>
                <a:latin typeface="Univers LT Std 55"/>
                <a:cs typeface="Univers LT Std 55"/>
              </a:defRPr>
            </a:lvl1pPr>
            <a:lvl2pPr marL="812517" indent="0">
              <a:buNone/>
              <a:defRPr sz="3600" b="1"/>
            </a:lvl2pPr>
            <a:lvl3pPr marL="1625035" indent="0">
              <a:buNone/>
              <a:defRPr sz="3200" b="1"/>
            </a:lvl3pPr>
            <a:lvl4pPr marL="2437552" indent="0">
              <a:buNone/>
              <a:defRPr sz="2800" b="1"/>
            </a:lvl4pPr>
            <a:lvl5pPr marL="3250069" indent="0">
              <a:buNone/>
              <a:defRPr sz="2800" b="1"/>
            </a:lvl5pPr>
            <a:lvl6pPr marL="4062587" indent="0">
              <a:buNone/>
              <a:defRPr sz="2800" b="1"/>
            </a:lvl6pPr>
            <a:lvl7pPr marL="4875104" indent="0">
              <a:buNone/>
              <a:defRPr sz="2800" b="1"/>
            </a:lvl7pPr>
            <a:lvl8pPr marL="5687621" indent="0">
              <a:buNone/>
              <a:defRPr sz="2800" b="1"/>
            </a:lvl8pPr>
            <a:lvl9pPr marL="6500139" indent="0">
              <a:buNone/>
              <a:defRPr sz="2800" b="1"/>
            </a:lvl9pPr>
          </a:lstStyle>
          <a:p>
            <a:pPr lvl="0"/>
            <a:r>
              <a:rPr lang="en-US"/>
              <a:t>Translation knowledge </a:t>
            </a:r>
          </a:p>
        </p:txBody>
      </p:sp>
      <p:sp>
        <p:nvSpPr>
          <p:cNvPr id="7" name="Rectangle 4"/>
          <p:cNvSpPr>
            <a:spLocks/>
          </p:cNvSpPr>
          <p:nvPr userDrawn="1"/>
        </p:nvSpPr>
        <p:spPr bwMode="auto">
          <a:xfrm>
            <a:off x="783185" y="4499992"/>
            <a:ext cx="2088232" cy="54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6178" bIns="0" anchor="t" anchorCtr="0"/>
          <a:lstStyle/>
          <a:p>
            <a:pPr marL="36000" algn="l"/>
            <a:r>
              <a:rPr lang="en-US" sz="3200">
                <a:solidFill>
                  <a:srgbClr val="003366"/>
                </a:solidFill>
                <a:latin typeface="Univers LT Std 55"/>
                <a:ea typeface="ＭＳ Ｐゴシック" charset="0"/>
                <a:cs typeface="Univers LT Std 55"/>
                <a:sym typeface="Georgia" charset="0"/>
              </a:rPr>
              <a:t>Presenter: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871416" y="4535050"/>
            <a:ext cx="6768752" cy="541006"/>
          </a:xfrm>
          <a:prstGeom prst="rect">
            <a:avLst/>
          </a:prstGeom>
        </p:spPr>
        <p:txBody>
          <a:bodyPr vert="horz" lIns="0" tIns="0" rIns="91413" bIns="0"/>
          <a:lstStyle>
            <a:lvl1pPr algn="l">
              <a:defRPr sz="3000" baseline="0">
                <a:solidFill>
                  <a:schemeClr val="bg2">
                    <a:lumMod val="60000"/>
                    <a:lumOff val="40000"/>
                  </a:schemeClr>
                </a:solidFill>
                <a:latin typeface="Univers LT Std 55 Roman"/>
              </a:defRPr>
            </a:lvl1pPr>
          </a:lstStyle>
          <a:p>
            <a:pPr lvl="0"/>
            <a:r>
              <a:rPr lang="en-AU"/>
              <a:t>ANTNHONY PYM</a:t>
            </a:r>
          </a:p>
        </p:txBody>
      </p:sp>
    </p:spTree>
    <p:extLst>
      <p:ext uri="{BB962C8B-B14F-4D97-AF65-F5344CB8AC3E}">
        <p14:creationId xmlns:p14="http://schemas.microsoft.com/office/powerpoint/2010/main" val="429175585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96022-60CB-D64B-83FD-A629C093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AB950-83CF-FA4D-BEAD-F936AC093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80531-2B2D-9649-AD53-737516D5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2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74C7B-2343-F94E-9A52-CA967ABA6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C3CF0-15D8-C440-BB85-2BAAC5A46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EEDFD-4795-224D-A90B-F761EF54B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502D1-7E14-4D4F-A7AF-528593E9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44041-C390-FB46-99CC-9755F9E7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464F22-B523-5E4E-97B6-3D630CF3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83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B43F5-C5E1-D540-AF7A-5A695416A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F95F3D-0BD9-C344-BEF1-170523446A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DB497-7AFC-9E46-B10F-FC4C47E14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3F95A-DC58-B144-8239-2A9FE4AA2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DB7661-57CB-E14B-A6B8-3030060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72A2DE-28DB-D245-ACEB-E2161B886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13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27B94-D276-6549-89A5-08E5FE85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A1DB83-3E35-7247-A679-D72E01D88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CF5CB-8D48-974F-9E48-F28C618F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47EC6-C296-244D-821B-F941E9B8C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2EEA9-C49C-CB42-9C45-0B62D519E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3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9504B0-6AFE-B542-AC02-CF53A7985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46DC64-E15D-C84D-B5B0-D43C2458C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35C23-30E2-2041-A6CF-4FEBA1C9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EDC6E-72E7-454D-8FD4-9F47B12BA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0B45C-9644-0E48-BAA1-65DC5DBA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02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812801" y="2267744"/>
            <a:ext cx="14660015" cy="6120680"/>
          </a:xfrm>
          <a:prstGeom prst="rect">
            <a:avLst/>
          </a:prstGeom>
        </p:spPr>
        <p:txBody>
          <a:bodyPr vert="horz" lIns="0" tIns="0" rIns="108000" bIns="45706">
            <a:normAutofit/>
          </a:bodyPr>
          <a:lstStyle>
            <a:lvl1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1pPr>
            <a:lvl2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2pPr>
            <a:lvl3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3pPr>
            <a:lvl4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4pPr>
            <a:lvl5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3184" y="1547664"/>
            <a:ext cx="14689632" cy="648072"/>
          </a:xfrm>
          <a:prstGeom prst="rect">
            <a:avLst/>
          </a:prstGeom>
        </p:spPr>
        <p:txBody>
          <a:bodyPr vert="horz" lIns="0" tIns="0" rIns="162503" bIns="81252" anchor="t" anchorCtr="0">
            <a:normAutofit/>
          </a:bodyPr>
          <a:lstStyle>
            <a:lvl1pPr marL="36000" indent="0" algn="l">
              <a:spcBef>
                <a:spcPts val="0"/>
              </a:spcBef>
              <a:buNone/>
              <a:defRPr sz="3200" b="0" i="0">
                <a:solidFill>
                  <a:schemeClr val="bg1">
                    <a:lumMod val="65000"/>
                  </a:schemeClr>
                </a:solidFill>
                <a:latin typeface="Univers LT Std 55"/>
                <a:cs typeface="Univers LT Std 55"/>
              </a:defRPr>
            </a:lvl1pPr>
            <a:lvl2pPr marL="812517" indent="0">
              <a:buNone/>
              <a:defRPr sz="3600" b="1"/>
            </a:lvl2pPr>
            <a:lvl3pPr marL="1625035" indent="0">
              <a:buNone/>
              <a:defRPr sz="3200" b="1"/>
            </a:lvl3pPr>
            <a:lvl4pPr marL="2437552" indent="0">
              <a:buNone/>
              <a:defRPr sz="2800" b="1"/>
            </a:lvl4pPr>
            <a:lvl5pPr marL="3250069" indent="0">
              <a:buNone/>
              <a:defRPr sz="2800" b="1"/>
            </a:lvl5pPr>
            <a:lvl6pPr marL="4062587" indent="0">
              <a:buNone/>
              <a:defRPr sz="2800" b="1"/>
            </a:lvl6pPr>
            <a:lvl7pPr marL="4875104" indent="0">
              <a:buNone/>
              <a:defRPr sz="2800" b="1"/>
            </a:lvl7pPr>
            <a:lvl8pPr marL="5687621" indent="0">
              <a:buNone/>
              <a:defRPr sz="2800" b="1"/>
            </a:lvl8pPr>
            <a:lvl9pPr marL="6500139" indent="0">
              <a:buNone/>
              <a:defRPr sz="2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783185" y="323528"/>
            <a:ext cx="11881319" cy="1200133"/>
          </a:xfrm>
          <a:prstGeom prst="rect">
            <a:avLst/>
          </a:prstGeom>
        </p:spPr>
        <p:txBody>
          <a:bodyPr vert="horz" lIns="0" tIns="45706" rIns="91409" bIns="45706">
            <a:normAutofit/>
          </a:bodyPr>
          <a:lstStyle>
            <a:lvl1pPr algn="l">
              <a:defRPr sz="4200" b="0" i="0">
                <a:solidFill>
                  <a:schemeClr val="bg1"/>
                </a:solidFill>
                <a:latin typeface="Univers LT Std 55"/>
                <a:cs typeface="Univers LT Std 55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76805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with_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12801" y="2267744"/>
            <a:ext cx="8755359" cy="6120680"/>
          </a:xfrm>
          <a:prstGeom prst="rect">
            <a:avLst/>
          </a:prstGeom>
        </p:spPr>
        <p:txBody>
          <a:bodyPr vert="horz" lIns="0" tIns="0" rIns="108000" bIns="45706">
            <a:normAutofit/>
          </a:bodyPr>
          <a:lstStyle>
            <a:lvl1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1pPr>
            <a:lvl2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2pPr>
            <a:lvl3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3pPr>
            <a:lvl4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4pPr>
            <a:lvl5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/>
          <p:cNvCxnSpPr/>
          <p:nvPr userDrawn="1"/>
        </p:nvCxnSpPr>
        <p:spPr bwMode="auto">
          <a:xfrm>
            <a:off x="-584968" y="2123728"/>
            <a:ext cx="7272808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3184" y="1547664"/>
            <a:ext cx="14689632" cy="648072"/>
          </a:xfrm>
          <a:prstGeom prst="rect">
            <a:avLst/>
          </a:prstGeom>
        </p:spPr>
        <p:txBody>
          <a:bodyPr vert="horz" lIns="0" tIns="0" rIns="162503" bIns="81252" anchor="t" anchorCtr="0">
            <a:normAutofit/>
          </a:bodyPr>
          <a:lstStyle>
            <a:lvl1pPr marL="36000" indent="0" algn="l">
              <a:spcBef>
                <a:spcPts val="0"/>
              </a:spcBef>
              <a:buNone/>
              <a:defRPr sz="3200" b="0" i="0">
                <a:solidFill>
                  <a:schemeClr val="bg1">
                    <a:lumMod val="65000"/>
                  </a:schemeClr>
                </a:solidFill>
                <a:latin typeface="Univers LT Std 55"/>
                <a:cs typeface="Univers LT Std 55"/>
              </a:defRPr>
            </a:lvl1pPr>
            <a:lvl2pPr marL="812517" indent="0">
              <a:buNone/>
              <a:defRPr sz="3600" b="1"/>
            </a:lvl2pPr>
            <a:lvl3pPr marL="1625035" indent="0">
              <a:buNone/>
              <a:defRPr sz="3200" b="1"/>
            </a:lvl3pPr>
            <a:lvl4pPr marL="2437552" indent="0">
              <a:buNone/>
              <a:defRPr sz="2800" b="1"/>
            </a:lvl4pPr>
            <a:lvl5pPr marL="3250069" indent="0">
              <a:buNone/>
              <a:defRPr sz="2800" b="1"/>
            </a:lvl5pPr>
            <a:lvl6pPr marL="4062587" indent="0">
              <a:buNone/>
              <a:defRPr sz="2800" b="1"/>
            </a:lvl6pPr>
            <a:lvl7pPr marL="4875104" indent="0">
              <a:buNone/>
              <a:defRPr sz="2800" b="1"/>
            </a:lvl7pPr>
            <a:lvl8pPr marL="5687621" indent="0">
              <a:buNone/>
              <a:defRPr sz="2800" b="1"/>
            </a:lvl8pPr>
            <a:lvl9pPr marL="6500139" indent="0">
              <a:buNone/>
              <a:defRPr sz="28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"/>
          <p:cNvSpPr>
            <a:spLocks/>
          </p:cNvSpPr>
          <p:nvPr userDrawn="1"/>
        </p:nvSpPr>
        <p:spPr bwMode="auto">
          <a:xfrm>
            <a:off x="0" y="8460512"/>
            <a:ext cx="16255999" cy="720000"/>
          </a:xfrm>
          <a:prstGeom prst="rect">
            <a:avLst/>
          </a:prstGeom>
          <a:solidFill>
            <a:schemeClr val="tx1">
              <a:alpha val="67000"/>
            </a:schemeClr>
          </a:solidFill>
          <a:ln w="12700" cap="flat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810000" algn="l">
              <a:defRPr/>
            </a:pPr>
            <a:r>
              <a:rPr lang="en-US" sz="2750" b="0" i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nivers LT Std 55"/>
                <a:ea typeface="ＭＳ Ｐゴシック" charset="0"/>
                <a:cs typeface="Univers LT Std 55"/>
              </a:rPr>
              <a:t>SUBTITLES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4546600"/>
            <a:ext cx="66548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601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812801" y="2267744"/>
            <a:ext cx="14660015" cy="6120680"/>
          </a:xfrm>
          <a:prstGeom prst="rect">
            <a:avLst/>
          </a:prstGeom>
        </p:spPr>
        <p:txBody>
          <a:bodyPr vert="horz" lIns="0" tIns="0" rIns="108000" bIns="45706">
            <a:normAutofit/>
          </a:bodyPr>
          <a:lstStyle>
            <a:lvl1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1pPr>
            <a:lvl2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2pPr>
            <a:lvl3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3pPr>
            <a:lvl4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4pPr>
            <a:lvl5pPr algn="l">
              <a:defRPr sz="2600" b="0" i="0">
                <a:solidFill>
                  <a:srgbClr val="334000"/>
                </a:solidFill>
                <a:latin typeface="Univers LT Std 45 Light"/>
                <a:cs typeface="Univers LT Std 45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3184" y="1547664"/>
            <a:ext cx="14689632" cy="648072"/>
          </a:xfrm>
          <a:prstGeom prst="rect">
            <a:avLst/>
          </a:prstGeom>
        </p:spPr>
        <p:txBody>
          <a:bodyPr vert="horz" lIns="0" tIns="0" rIns="162503" bIns="81252" anchor="t" anchorCtr="0">
            <a:normAutofit/>
          </a:bodyPr>
          <a:lstStyle>
            <a:lvl1pPr marL="36000" indent="0" algn="l">
              <a:spcBef>
                <a:spcPts val="0"/>
              </a:spcBef>
              <a:buNone/>
              <a:defRPr sz="3200" b="0" i="0">
                <a:solidFill>
                  <a:schemeClr val="bg1">
                    <a:lumMod val="65000"/>
                  </a:schemeClr>
                </a:solidFill>
                <a:latin typeface="Univers LT Std 55"/>
                <a:cs typeface="Univers LT Std 55"/>
              </a:defRPr>
            </a:lvl1pPr>
            <a:lvl2pPr marL="812517" indent="0">
              <a:buNone/>
              <a:defRPr sz="3600" b="1"/>
            </a:lvl2pPr>
            <a:lvl3pPr marL="1625035" indent="0">
              <a:buNone/>
              <a:defRPr sz="3200" b="1"/>
            </a:lvl3pPr>
            <a:lvl4pPr marL="2437552" indent="0">
              <a:buNone/>
              <a:defRPr sz="2800" b="1"/>
            </a:lvl4pPr>
            <a:lvl5pPr marL="3250069" indent="0">
              <a:buNone/>
              <a:defRPr sz="2800" b="1"/>
            </a:lvl5pPr>
            <a:lvl6pPr marL="4062587" indent="0">
              <a:buNone/>
              <a:defRPr sz="2800" b="1"/>
            </a:lvl6pPr>
            <a:lvl7pPr marL="4875104" indent="0">
              <a:buNone/>
              <a:defRPr sz="2800" b="1"/>
            </a:lvl7pPr>
            <a:lvl8pPr marL="5687621" indent="0">
              <a:buNone/>
              <a:defRPr sz="2800" b="1"/>
            </a:lvl8pPr>
            <a:lvl9pPr marL="6500139" indent="0">
              <a:buNone/>
              <a:defRPr sz="28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783185" y="323528"/>
            <a:ext cx="11881319" cy="1200133"/>
          </a:xfrm>
          <a:prstGeom prst="rect">
            <a:avLst/>
          </a:prstGeom>
        </p:spPr>
        <p:txBody>
          <a:bodyPr vert="horz" lIns="0" tIns="45706" rIns="91409" bIns="45706">
            <a:normAutofit/>
          </a:bodyPr>
          <a:lstStyle>
            <a:lvl1pPr algn="l">
              <a:defRPr sz="4200" b="0" i="0">
                <a:solidFill>
                  <a:schemeClr val="bg1"/>
                </a:solidFill>
                <a:latin typeface="Univers LT Std 55"/>
                <a:cs typeface="Univers LT Std 55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Rectangle 1"/>
          <p:cNvSpPr>
            <a:spLocks/>
          </p:cNvSpPr>
          <p:nvPr userDrawn="1"/>
        </p:nvSpPr>
        <p:spPr bwMode="auto">
          <a:xfrm>
            <a:off x="0" y="8460512"/>
            <a:ext cx="16255999" cy="720000"/>
          </a:xfrm>
          <a:prstGeom prst="rect">
            <a:avLst/>
          </a:prstGeom>
          <a:solidFill>
            <a:schemeClr val="tx1">
              <a:alpha val="67000"/>
            </a:schemeClr>
          </a:solidFill>
          <a:ln w="12700" cap="flat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810000" algn="l">
              <a:defRPr/>
            </a:pPr>
            <a:endParaRPr lang="en-US" sz="2750" b="0" i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Univers LT Std 55"/>
              <a:ea typeface="ＭＳ Ｐゴシック" charset="0"/>
              <a:cs typeface="Univers LT Std 55"/>
            </a:endParaRPr>
          </a:p>
          <a:p>
            <a:pPr marL="810000" algn="l">
              <a:defRPr/>
            </a:pPr>
            <a:endParaRPr lang="en-US" sz="2750" b="0" i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Univers LT Std 55"/>
              <a:ea typeface="ＭＳ Ｐゴシック" charset="0"/>
              <a:cs typeface="Univers LT Std 55"/>
            </a:endParaRPr>
          </a:p>
        </p:txBody>
      </p:sp>
    </p:spTree>
    <p:extLst>
      <p:ext uri="{BB962C8B-B14F-4D97-AF65-F5344CB8AC3E}">
        <p14:creationId xmlns:p14="http://schemas.microsoft.com/office/powerpoint/2010/main" val="16536249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BF731-6FF7-8748-8E5B-7CA3D6CB3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9CA0C-11D4-D047-BE9E-47F50E541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51F9-6296-7C41-B4E2-65FD39D1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EDA05-0C37-D540-8E99-514F9B2D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AD9FC-3DEC-C74D-BFEC-6088FEC44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9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6FB56-C8FB-D844-A267-90E4D62E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B1302-162B-3F47-ABCC-674190D33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CD174-C576-5A46-A859-39DBA5E4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D7E84-4AD7-DB42-AA52-DCE04EFF9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9BAAB-07F2-4242-9A3D-F5C9A0688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3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FB32-9A01-2E40-BE3D-88D19DD20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93F7B-6BBA-8947-9869-D7E78579A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2CCA9-841D-2C44-96F7-C80D04D1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E403B-54DD-C041-AFED-C722D6D0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63485-A8C1-7743-87EF-407AF8A9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AF60E-EB30-8A47-BD0B-2DE506F3A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44F6B-6FAD-5649-8117-92F1C175F7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D54765-9D0B-6745-A69E-9CFF8BA427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0200D-699D-254F-8170-1D1F74B6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0AC1A-8ECC-9D4B-8C88-58E2BD13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B4C33-10CF-E44D-BFC1-E7599E16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0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2D013-3C81-C643-BDBB-BE6F38E6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EEB12-9FD5-FC48-8505-A3EE690E1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C75D7-21D4-074E-9930-8C6BB3DC6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3DA253-07A1-8C46-8281-3336ED644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44ED16-63A3-9E47-983F-8A27EEE680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87A34-B422-374F-8244-5317243F5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662183-75E6-004E-932B-86E4EA2F7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C1282B-8BF1-7642-810C-5B440318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3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E317-49FF-5844-8307-3C681AE97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0E742-8902-2445-89B2-BBE0F891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20010-A351-F14E-BC1F-E708F66C5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11F9A-FE76-F64D-9588-B070705C0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59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/>
          </p:cNvSpPr>
          <p:nvPr userDrawn="1"/>
        </p:nvSpPr>
        <p:spPr bwMode="auto">
          <a:xfrm>
            <a:off x="783184" y="1547664"/>
            <a:ext cx="1476164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38087" tIns="38087" rIns="38087" bIns="38087" anchor="t" anchorCtr="0"/>
          <a:lstStyle/>
          <a:p>
            <a:pPr algn="l">
              <a:lnSpc>
                <a:spcPct val="90000"/>
              </a:lnSpc>
            </a:pPr>
            <a:r>
              <a:rPr lang="en-US" sz="4200" b="0" i="0" kern="1200">
                <a:solidFill>
                  <a:schemeClr val="bg1"/>
                </a:solidFill>
                <a:latin typeface="Univers LT Std 65 Bold"/>
                <a:ea typeface="ＭＳ Ｐゴシック" charset="0"/>
                <a:cs typeface="Univers LT Std 65 Bold"/>
                <a:sym typeface="Sofia Pro Light" charset="0"/>
              </a:rPr>
              <a:t>MASTER OF AGING</a:t>
            </a:r>
          </a:p>
        </p:txBody>
      </p:sp>
      <p:sp>
        <p:nvSpPr>
          <p:cNvPr id="24" name="Rectangle 3"/>
          <p:cNvSpPr>
            <a:spLocks/>
          </p:cNvSpPr>
          <p:nvPr userDrawn="1"/>
        </p:nvSpPr>
        <p:spPr bwMode="auto">
          <a:xfrm>
            <a:off x="783184" y="450115"/>
            <a:ext cx="1476164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38087" tIns="38087" rIns="38087" bIns="38087" anchor="t" anchorCtr="0"/>
          <a:lstStyle/>
          <a:p>
            <a:pPr algn="l">
              <a:lnSpc>
                <a:spcPct val="90000"/>
              </a:lnSpc>
            </a:pPr>
            <a:endParaRPr lang="en-US" sz="4200" b="0" i="0" kern="1200">
              <a:solidFill>
                <a:schemeClr val="bg1"/>
              </a:solidFill>
              <a:latin typeface="Univers LT Std 65 Bold"/>
              <a:ea typeface="ＭＳ Ｐゴシック" charset="0"/>
              <a:cs typeface="Univers LT Std 65 Bold"/>
              <a:sym typeface="Sofia Pro Light" charset="0"/>
            </a:endParaRPr>
          </a:p>
          <a:p>
            <a:pPr algn="l">
              <a:lnSpc>
                <a:spcPct val="90000"/>
              </a:lnSpc>
            </a:pPr>
            <a:endParaRPr lang="en-US" sz="4200" b="0" i="0" kern="1200">
              <a:solidFill>
                <a:schemeClr val="bg1"/>
              </a:solidFill>
              <a:latin typeface="Univers LT Std 65 Bold"/>
              <a:ea typeface="ＭＳ Ｐゴシック" charset="0"/>
              <a:cs typeface="Univers LT Std 65 Bold"/>
              <a:sym typeface="Sofia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73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08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163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243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324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810" indent="-34281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757" indent="-285675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2704" indent="-228541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599784" indent="-228541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6865" indent="-228541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08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163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243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324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0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3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3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24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04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86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67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47" algn="l" defTabSz="4570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-18256" y="0"/>
            <a:ext cx="16299352" cy="1494000"/>
            <a:chOff x="-18256" y="0"/>
            <a:chExt cx="16299352" cy="1494000"/>
          </a:xfrm>
        </p:grpSpPr>
        <p:sp>
          <p:nvSpPr>
            <p:cNvPr id="7" name="Rectangle 6"/>
            <p:cNvSpPr/>
            <p:nvPr userDrawn="1"/>
          </p:nvSpPr>
          <p:spPr bwMode="auto">
            <a:xfrm>
              <a:off x="-8904" y="0"/>
              <a:ext cx="16290000" cy="1494000"/>
            </a:xfrm>
            <a:prstGeom prst="rect">
              <a:avLst/>
            </a:prstGeom>
            <a:solidFill>
              <a:srgbClr val="003366">
                <a:alpha val="25000"/>
              </a:srgb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8" name="Rectangle 7"/>
            <p:cNvSpPr/>
            <p:nvPr userDrawn="1"/>
          </p:nvSpPr>
          <p:spPr bwMode="auto">
            <a:xfrm>
              <a:off x="-8904" y="0"/>
              <a:ext cx="16290000" cy="1386000"/>
            </a:xfrm>
            <a:prstGeom prst="rect">
              <a:avLst/>
            </a:prstGeom>
            <a:solidFill>
              <a:srgbClr val="003366">
                <a:alpha val="50000"/>
              </a:srgb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9" name="Rectangle 8"/>
            <p:cNvSpPr/>
            <p:nvPr userDrawn="1"/>
          </p:nvSpPr>
          <p:spPr bwMode="auto">
            <a:xfrm>
              <a:off x="-18256" y="0"/>
              <a:ext cx="16290000" cy="1260000"/>
            </a:xfrm>
            <a:prstGeom prst="rect">
              <a:avLst/>
            </a:prstGeom>
            <a:solidFill>
              <a:srgbClr val="003366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8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061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124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183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244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796" indent="-342796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725" indent="-285662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2654" indent="-22853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599715" indent="-22853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6776" indent="-22853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061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124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183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244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1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4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3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44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04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5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26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87" algn="l" defTabSz="4570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2B8A0F-D73A-CE40-AE5A-7D9832B9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A2A64-E5CC-1942-BBDB-00A8AA475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D97DC-A7F9-2A42-A4F0-2D7A19B673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095DB-925E-6847-B109-A4325AE6241B}" type="datetimeFigureOut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4E6F7-5B9C-4B47-A775-872073F73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607F5-A089-4A40-AE6D-6EE42C13C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5E9A8-B073-7849-836F-19EB9176A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15B3B5-D46D-B752-7CC0-F09CF860B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85ED5C-6C3E-BB40-8A74-4F23E84E2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sz="11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describe your research project. </a:t>
            </a: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22781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92AB7-50F3-4B88-E08C-1BDDAFA73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C1F55DF-869A-3E96-0260-8398453F04F3}"/>
              </a:ext>
            </a:extLst>
          </p:cNvPr>
          <p:cNvSpPr txBox="1"/>
          <p:nvPr/>
        </p:nvSpPr>
        <p:spPr>
          <a:xfrm>
            <a:off x="464879" y="1201846"/>
            <a:ext cx="627386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1. History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2. Importance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3. Lists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4. Working definitions	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5. Frequencies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6. Networks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7. Norms and systems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8. Regimes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9. Causes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10. Translators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11. Intercultures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12. Interdisciplinarity</a:t>
            </a:r>
            <a:r>
              <a:rPr lang="en-AU" dirty="0">
                <a:latin typeface="+mn-lt"/>
              </a:rPr>
              <a:t> </a:t>
            </a:r>
            <a:endParaRPr lang="en-GB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287F71-82EF-7256-9FAE-F2972941EDC0}"/>
              </a:ext>
            </a:extLst>
          </p:cNvPr>
          <p:cNvSpPr txBox="1"/>
          <p:nvPr/>
        </p:nvSpPr>
        <p:spPr>
          <a:xfrm>
            <a:off x="7551936" y="2637603"/>
            <a:ext cx="5625794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/>
            <a:endParaRPr lang="en-GB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248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6A458F-C2FA-C496-B9C9-F56F964339D6}"/>
              </a:ext>
            </a:extLst>
          </p:cNvPr>
          <p:cNvSpPr txBox="1"/>
          <p:nvPr/>
        </p:nvSpPr>
        <p:spPr>
          <a:xfrm>
            <a:off x="5925554" y="1201846"/>
            <a:ext cx="103304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1. What is Translator History?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2. Why Do Translator History?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3. What Do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Technologies</a:t>
            </a:r>
            <a:r>
              <a:rPr lang="en-US" dirty="0">
                <a:latin typeface="+mn-lt"/>
              </a:rPr>
              <a:t> Do?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4. What Do Translators Do?	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5. What Price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Big Data</a:t>
            </a:r>
            <a:r>
              <a:rPr lang="en-US" dirty="0">
                <a:latin typeface="+mn-lt"/>
              </a:rPr>
              <a:t>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6. What Are Translation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Flows</a:t>
            </a:r>
            <a:r>
              <a:rPr lang="en-US" dirty="0">
                <a:latin typeface="+mn-lt"/>
              </a:rPr>
              <a:t>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7. What Happens in Translator Networks?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8. How Do Translators Differ?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9. How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Complex</a:t>
            </a:r>
            <a:r>
              <a:rPr lang="en-US" dirty="0">
                <a:latin typeface="+mn-lt"/>
              </a:rPr>
              <a:t> Is Translator History?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10. Who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Trusts</a:t>
            </a:r>
            <a:r>
              <a:rPr lang="en-US" dirty="0">
                <a:latin typeface="+mn-lt"/>
              </a:rPr>
              <a:t> Translators?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11. What Are Translation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Policies</a:t>
            </a:r>
            <a:r>
              <a:rPr lang="en-US" dirty="0">
                <a:latin typeface="+mn-lt"/>
              </a:rPr>
              <a:t> and Institutions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12. Do Translators Alter Cultures?</a:t>
            </a:r>
            <a:r>
              <a:rPr lang="en-AU" dirty="0">
                <a:latin typeface="+mn-lt"/>
              </a:rPr>
              <a:t> </a:t>
            </a:r>
            <a:endParaRPr lang="en-GB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4226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B0D2B8-C061-11C7-5223-1FBB75776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0FA767-0A9B-DA74-8858-A430B18A3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is part of conversations.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55259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E2EB44-4A38-3F49-6D1D-EEFE9C799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2EFDA1-D3A1-D433-ACC3-89EC94A9B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your population?</a:t>
            </a: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 you sample it?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24917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B1FB1-4A92-9BF4-9C54-C27712CF8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95D331-E2CB-F08A-0EE7-3F113D362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always more data.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0721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62F50-08F6-6F6C-6570-FFE9465BF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466A6F-FE1A-BCA1-9446-7DB56AB62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are always selecting.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19189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E69C0-CD00-3148-057C-8F83064A4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487A9F-9717-3AA8-D10E-6FA371753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need reasons for selecting.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52135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E3671-4176-D108-936C-370EA8603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4FA445-8DB5-C30D-F503-C3AF7B7A4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question</a:t>
            </a:r>
          </a:p>
          <a:p>
            <a:pPr marL="0" indent="0" algn="ctr">
              <a:buNone/>
            </a:pPr>
            <a:r>
              <a:rPr lang="en-US" sz="6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Hypotheses</a:t>
            </a:r>
          </a:p>
          <a:p>
            <a:pPr marL="0" indent="0" algn="ctr">
              <a:buNone/>
            </a:pPr>
            <a:r>
              <a:rPr lang="en-US" sz="6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Variables</a:t>
            </a:r>
          </a:p>
          <a:p>
            <a:pPr marL="0" indent="0" algn="ctr">
              <a:buNone/>
            </a:pPr>
            <a:r>
              <a:rPr lang="en-US" sz="6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Selection of data</a:t>
            </a:r>
          </a:p>
          <a:p>
            <a:pPr marL="0" indent="0" algn="ctr">
              <a:buNone/>
            </a:pPr>
            <a:r>
              <a:rPr lang="en-US" sz="6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 of hypotheses</a:t>
            </a:r>
          </a:p>
          <a:p>
            <a:pPr marL="0" indent="0" algn="ctr">
              <a:buNone/>
            </a:pPr>
            <a:endParaRPr lang="en-US" sz="60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6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step is a subjective selection!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1912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44C63F-311B-A6A9-ECD0-CE38CF0EB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0A23B8-D396-A693-0679-1ECC436FC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96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 the data to say no.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8763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8F454-10C6-0C1F-20F8-81FA1896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697C2C-4948-1CFB-3006-6229F1B99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Question: Does the world language system cause translation flows?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Hypothesis: Translation flows come from central languages.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Variables: Centrality, flows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00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3E8CFF-F2DC-20D5-09AA-D677EA7E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021C4D-F5DC-1A67-110F-A62F4437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9714548" cy="73858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Sample: Literary translations into Portuguese, 1930-1980</a:t>
            </a:r>
          </a:p>
          <a:p>
            <a:pPr marL="0" indent="0">
              <a:buNone/>
            </a:pPr>
            <a:endParaRPr lang="en-US" sz="80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Method: Quantification of flows from different languages. </a:t>
            </a:r>
            <a:endParaRPr lang="en-US" sz="9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pic>
        <p:nvPicPr>
          <p:cNvPr id="2" name="Picture 2" descr="Alexandra Assis Rosa - CEAUL">
            <a:extLst>
              <a:ext uri="{FF2B5EF4-FFF2-40B4-BE49-F238E27FC236}">
                <a16:creationId xmlns:a16="http://schemas.microsoft.com/office/drawing/2014/main" id="{74B0F173-37B0-0546-EDCF-9C4AB82C6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889" y="1396206"/>
            <a:ext cx="4462913" cy="417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E22554-64B0-9EC1-1EE3-9749C5AE9852}"/>
              </a:ext>
            </a:extLst>
          </p:cNvPr>
          <p:cNvSpPr txBox="1"/>
          <p:nvPr/>
        </p:nvSpPr>
        <p:spPr>
          <a:xfrm>
            <a:off x="7019586" y="8184405"/>
            <a:ext cx="829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Rosa, A. A. (2017). Rethinking the Hegemony of English in Twentieth-century Portugal: </a:t>
            </a:r>
          </a:p>
          <a:p>
            <a:pPr algn="l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Some Figures and Beyond. 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The Translator, 23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(4), 441–455. </a:t>
            </a:r>
          </a:p>
        </p:txBody>
      </p:sp>
    </p:spTree>
    <p:extLst>
      <p:ext uri="{BB962C8B-B14F-4D97-AF65-F5344CB8AC3E}">
        <p14:creationId xmlns:p14="http://schemas.microsoft.com/office/powerpoint/2010/main" val="287657121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905C13-CB84-BAE8-36C4-60037FF53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328405-737B-1C02-A10B-822E87E5C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sz="11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comfortable are you with saying ‘I’ in your written research report? </a:t>
            </a: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60473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2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5331216"/>
              </p:ext>
            </p:extLst>
          </p:nvPr>
        </p:nvGraphicFramePr>
        <p:xfrm>
          <a:off x="359764" y="344774"/>
          <a:ext cx="15559789" cy="8636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5267" y="2652184"/>
            <a:ext cx="10363200" cy="5486400"/>
          </a:xfrm>
        </p:spPr>
        <p:txBody>
          <a:bodyPr/>
          <a:lstStyle/>
          <a:p>
            <a:pPr marL="0" indent="0">
              <a:defRPr/>
            </a:pPr>
            <a:endParaRPr lang="en-US" altLang="ko-KR" sz="3200" dirty="0">
              <a:ea typeface="굴림" charset="0"/>
              <a:cs typeface="굴림" charset="0"/>
            </a:endParaRPr>
          </a:p>
          <a:p>
            <a:pPr eaLnBrk="1" hangingPunct="1">
              <a:defRPr/>
            </a:pPr>
            <a:endParaRPr lang="en-US" altLang="ko-KR" sz="3200" dirty="0">
              <a:ea typeface="굴림" charset="0"/>
              <a:cs typeface="굴림" charset="0"/>
            </a:endParaRPr>
          </a:p>
          <a:p>
            <a:pPr eaLnBrk="1" hangingPunct="1">
              <a:defRPr/>
            </a:pPr>
            <a:endParaRPr lang="en-US" altLang="ko-KR" sz="2400" dirty="0">
              <a:ea typeface="굴림" charset="0"/>
              <a:cs typeface="굴림" charset="0"/>
            </a:endParaRPr>
          </a:p>
          <a:p>
            <a:pPr eaLnBrk="1" hangingPunct="1">
              <a:defRPr/>
            </a:pPr>
            <a:endParaRPr lang="en-US" altLang="ko-KR" sz="3200" dirty="0">
              <a:ea typeface="굴림" charset="0"/>
              <a:cs typeface="굴림" charset="0"/>
            </a:endParaRPr>
          </a:p>
          <a:p>
            <a:pPr eaLnBrk="1" hangingPunct="1">
              <a:defRPr/>
            </a:pP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AB3EC4-187E-552E-CDC0-6CA56AAFB57F}"/>
              </a:ext>
            </a:extLst>
          </p:cNvPr>
          <p:cNvSpPr txBox="1"/>
          <p:nvPr/>
        </p:nvSpPr>
        <p:spPr>
          <a:xfrm>
            <a:off x="13277901" y="666205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  <p:bldGraphic spid="7" grpId="1" uiExpand="1">
        <p:bldSub>
          <a:bldChart bld="series" animBg="0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E5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86074F-0E4C-BD61-44B4-AFB3F06E4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02EC23-BC95-D99B-6E75-EA5703FB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652307" cy="73858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Hierarchy of the world language system (Swaan, 2001)</a:t>
            </a:r>
          </a:p>
          <a:p>
            <a:pPr marL="0" indent="0">
              <a:buNone/>
            </a:pP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Different class locations for main readerships</a:t>
            </a:r>
          </a:p>
          <a:p>
            <a:pPr marL="0" indent="0">
              <a:buNone/>
            </a:pP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Merging of publishing companies</a:t>
            </a:r>
          </a:p>
          <a:p>
            <a:pPr marL="0" indent="0">
              <a:buNone/>
            </a:pP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Pre-censorship by the Franco regime </a:t>
            </a:r>
          </a:p>
          <a:p>
            <a:pPr marL="0" indent="0">
              <a:buNone/>
            </a:pP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Rise of “crime, mystery, detective, and western,” all mostly English-derived, with a surprising number of English-sounding pseudonyms being used by Spanish writers</a:t>
            </a:r>
            <a:r>
              <a:rPr lang="en-AU" sz="5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54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54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54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54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54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5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996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BB67CE-4A2D-C335-15B7-5ED83C42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3FD80-711E-5859-6769-011DD5F03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Question: How to increase vaccination in superdiverse societies?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Hypothesis: Increase community engagement in translations.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Variables: Vaccinations, translation workflows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49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60CF00-7B6F-19E8-667F-D43E11F14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E5FEEB-6F57-435E-BB4B-70AB538B1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9409748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Sample: Translations into Arabic in Melbourne in 2021.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Method: Increase community engagement.</a:t>
            </a:r>
          </a:p>
          <a:p>
            <a:pPr marL="0" indent="0">
              <a:buNone/>
            </a:pPr>
            <a:endParaRPr lang="en-US" sz="80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pic>
        <p:nvPicPr>
          <p:cNvPr id="2" name="Picture 1" descr="Global Encounters Fellowships and Guests | University of Tübingen">
            <a:extLst>
              <a:ext uri="{FF2B5EF4-FFF2-40B4-BE49-F238E27FC236}">
                <a16:creationId xmlns:a16="http://schemas.microsoft.com/office/drawing/2014/main" id="{EE8ED0E7-8C1A-E501-6D78-8B1EE40EF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6399" y="1605279"/>
            <a:ext cx="4776787" cy="47767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A1721E-DFEC-80E1-81AA-2F9E3B0D8FED}"/>
              </a:ext>
            </a:extLst>
          </p:cNvPr>
          <p:cNvSpPr txBox="1"/>
          <p:nvPr/>
        </p:nvSpPr>
        <p:spPr>
          <a:xfrm>
            <a:off x="9017381" y="7538721"/>
            <a:ext cx="69773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800" dirty="0">
                <a:latin typeface="Calibri" panose="020F0502020204030204" pitchFamily="34" charset="0"/>
                <a:cs typeface="Calibri" panose="020F0502020204030204" pitchFamily="34" charset="0"/>
              </a:rPr>
              <a:t>Macreadie, R. (2025). Changing translation practices and policies: </a:t>
            </a:r>
          </a:p>
          <a:p>
            <a:pPr algn="l"/>
            <a:r>
              <a:rPr lang="en-AU" sz="1800" dirty="0">
                <a:latin typeface="Calibri" panose="020F0502020204030204" pitchFamily="34" charset="0"/>
                <a:cs typeface="Calibri" panose="020F0502020204030204" pitchFamily="34" charset="0"/>
              </a:rPr>
              <a:t>Trust and partnerships in healthcare crisis communication in Melbourne </a:t>
            </a:r>
          </a:p>
          <a:p>
            <a:pPr algn="l"/>
            <a:r>
              <a:rPr lang="en-AU" sz="1800" dirty="0">
                <a:latin typeface="Calibri" panose="020F0502020204030204" pitchFamily="34" charset="0"/>
                <a:cs typeface="Calibri" panose="020F0502020204030204" pitchFamily="34" charset="0"/>
              </a:rPr>
              <a:t>during COVID-19. PhD thesis. University of Melbourne / KU Leuven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85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A25EBB-9518-252B-C1EC-8A752BA1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9153B-4414-48E4-C0C1-4EE84AC1E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9409748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157342-69F4-BACF-50E7-0C7790A53B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48" y="965200"/>
            <a:ext cx="16196103" cy="72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1141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C11E23-E4C7-3B55-60D0-9415C067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A10AE7-A601-E61D-228C-3CE906ADE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9409748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C166E0-A077-DE31-ACA2-7D18D72FC0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9181" y="1396206"/>
            <a:ext cx="12617637" cy="635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315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65B3D5-AFD0-E09F-D65D-E8512633E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8C140B-FCC0-2045-3E9C-B47D38090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9409748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D56690-7C9A-21E3-7CAF-70E9F3FE51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7298" y="182880"/>
            <a:ext cx="13414363" cy="3357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4CC393-47AF-1805-D21F-20A2C7426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559" y="3763799"/>
            <a:ext cx="6851842" cy="501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06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2471F4-BA70-37EE-693E-37A6912D1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D2F5E2-3D7D-33F6-5E35-EF23169DF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9409748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3A79D-FC7B-9F9F-0092-740A16265390}"/>
              </a:ext>
            </a:extLst>
          </p:cNvPr>
          <p:cNvSpPr txBox="1"/>
          <p:nvPr/>
        </p:nvSpPr>
        <p:spPr>
          <a:xfrm>
            <a:off x="629920" y="1158241"/>
            <a:ext cx="871728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rate of deaths increases. </a:t>
            </a:r>
          </a:p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Messaging comes from religious and community organizations (“attractor 1”)</a:t>
            </a:r>
          </a:p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Audiovisual messaging comes from medical staff (“attractor 2”) </a:t>
            </a:r>
          </a:p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Anti-vaccination social-media messaging increases.</a:t>
            </a:r>
          </a:p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Press reports increase. </a:t>
            </a:r>
          </a:p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is debate around family tables.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energy in the system increases.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Uncertainty increases.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Trust increases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number of vaccinations increases. </a:t>
            </a:r>
          </a:p>
        </p:txBody>
      </p:sp>
      <p:pic>
        <p:nvPicPr>
          <p:cNvPr id="7" name="Picture 2" descr="The Philosophical Concept of Rhizome – Literary Theory and Criticism">
            <a:extLst>
              <a:ext uri="{FF2B5EF4-FFF2-40B4-BE49-F238E27FC236}">
                <a16:creationId xmlns:a16="http://schemas.microsoft.com/office/drawing/2014/main" id="{018C8188-44D1-F8A6-2251-60F339C7A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4512" y="1158241"/>
            <a:ext cx="6594128" cy="325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5908BD-5EFB-6858-D899-F7A4CCE1F865}"/>
              </a:ext>
            </a:extLst>
          </p:cNvPr>
          <p:cNvSpPr txBox="1"/>
          <p:nvPr/>
        </p:nvSpPr>
        <p:spPr>
          <a:xfrm>
            <a:off x="8331200" y="7294879"/>
            <a:ext cx="7141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Even-Zohar, I. (2016). </a:t>
            </a:r>
            <a:r>
              <a:rPr lang="en-AU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Ideational </a:t>
            </a:r>
            <a:r>
              <a:rPr lang="en-AU" sz="20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</a:t>
            </a:r>
            <a:r>
              <a:rPr lang="en-AU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the production of social energy. Intellectuals, Idea Makers and Culture Entrepreneurs</a:t>
            </a:r>
            <a:r>
              <a:rPr lang="en-A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Culture Research Lab. </a:t>
            </a:r>
          </a:p>
        </p:txBody>
      </p:sp>
    </p:spTree>
    <p:extLst>
      <p:ext uri="{BB962C8B-B14F-4D97-AF65-F5344CB8AC3E}">
        <p14:creationId xmlns:p14="http://schemas.microsoft.com/office/powerpoint/2010/main" val="725282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BE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E8FA35-F61F-97C6-FF35-D29CD4E5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A2F0D3-6EB2-0B92-7CC3-4D7666A7F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8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 can you say ‘I’?</a:t>
            </a: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3632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BE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C1301-C8DE-8FF8-9D88-18DD36DAE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2C9329-3537-682A-83F4-E5F59CCE3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396206"/>
            <a:ext cx="14107331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explaining the selection of the topic.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positioning yourself with respect to others. </a:t>
            </a:r>
          </a:p>
          <a:p>
            <a:pPr marL="0" indent="0">
              <a:buNone/>
            </a:pPr>
            <a:r>
              <a:rPr lang="en-US" sz="8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reflecting on your position in the methodology.</a:t>
            </a:r>
          </a:p>
          <a:p>
            <a:pPr marL="0" indent="0" algn="ctr">
              <a:buNone/>
            </a:pPr>
            <a:endParaRPr lang="en-US" sz="8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263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2D36B1-CB45-2853-26AF-3C28CE57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5A70AF-90AA-4BD0-A176-32C9E462D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sz="11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do we say ‘I’ but not write ‘I’? </a:t>
            </a: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95610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3185" y="2627784"/>
            <a:ext cx="8352928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en-AU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AU" b="0" i="0" dirty="0">
                <a:solidFill>
                  <a:schemeClr val="bg1">
                    <a:lumMod val="75000"/>
                  </a:schemeClr>
                </a:solidFill>
                <a:effectLst/>
                <a:latin typeface="Google Sans"/>
              </a:rPr>
              <a:t>Modernist perspectivism (with thanks to Jorge López)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9" name="Picture 8" descr="A close up of text&#10;&#10;Description automatically generated">
            <a:extLst>
              <a:ext uri="{FF2B5EF4-FFF2-40B4-BE49-F238E27FC236}">
                <a16:creationId xmlns:a16="http://schemas.microsoft.com/office/drawing/2014/main" id="{5ED14426-86EE-6743-B12E-92C24E779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84" y="2435414"/>
            <a:ext cx="9077540" cy="2286363"/>
          </a:xfrm>
          <a:prstGeom prst="rect">
            <a:avLst/>
          </a:prstGeom>
        </p:spPr>
      </p:pic>
      <p:pic>
        <p:nvPicPr>
          <p:cNvPr id="11" name="Picture 10" descr="A close up of a text&#10;&#10;Description automatically generated">
            <a:extLst>
              <a:ext uri="{FF2B5EF4-FFF2-40B4-BE49-F238E27FC236}">
                <a16:creationId xmlns:a16="http://schemas.microsoft.com/office/drawing/2014/main" id="{21515A53-FB9A-FB4E-AE3E-2B263FAB8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84" y="4913064"/>
            <a:ext cx="9289032" cy="33074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55FAF8-24F4-9348-94C9-CBDFEFC6A567}"/>
              </a:ext>
            </a:extLst>
          </p:cNvPr>
          <p:cNvSpPr txBox="1"/>
          <p:nvPr/>
        </p:nvSpPr>
        <p:spPr>
          <a:xfrm>
            <a:off x="9169068" y="8068995"/>
            <a:ext cx="6815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Castro-Gómez, S. (2005). </a:t>
            </a:r>
            <a:r>
              <a:rPr lang="en-AU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AU" sz="2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Poscolonialidad</a:t>
            </a:r>
            <a:r>
              <a:rPr lang="en-AU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AU" sz="2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xplicada</a:t>
            </a:r>
            <a:r>
              <a:rPr lang="en-AU" sz="2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los </a:t>
            </a:r>
            <a:r>
              <a:rPr lang="en-AU" sz="2400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AU" sz="2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iños</a:t>
            </a:r>
            <a:r>
              <a:rPr lang="en-A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Editorial Universidad del Cauca. </a:t>
            </a:r>
          </a:p>
        </p:txBody>
      </p:sp>
      <p:pic>
        <p:nvPicPr>
          <p:cNvPr id="13" name="Picture 2" descr="Laboratory Scientist Images - Free Download on Freepik">
            <a:extLst>
              <a:ext uri="{FF2B5EF4-FFF2-40B4-BE49-F238E27FC236}">
                <a16:creationId xmlns:a16="http://schemas.microsoft.com/office/drawing/2014/main" id="{0680717E-60C4-9149-8DF4-FFBA1B249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288" y="2289695"/>
            <a:ext cx="4970224" cy="330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39432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3184" y="2627784"/>
            <a:ext cx="14660015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/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AU" b="0" i="0" dirty="0">
                <a:solidFill>
                  <a:schemeClr val="bg1">
                    <a:lumMod val="75000"/>
                  </a:schemeClr>
                </a:solidFill>
                <a:effectLst/>
                <a:latin typeface="Google Sans"/>
              </a:rPr>
              <a:t>Early Modern perspectivism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26" name="Picture 2" descr="masolinoresurrectiontabitha">
            <a:extLst>
              <a:ext uri="{FF2B5EF4-FFF2-40B4-BE49-F238E27FC236}">
                <a16:creationId xmlns:a16="http://schemas.microsoft.com/office/drawing/2014/main" id="{5996D32F-934B-EB42-8DB6-5E039C4CE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191" y="2771800"/>
            <a:ext cx="11938000" cy="554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57F1F1-0ADD-F443-8CF1-BC3C80BB96A2}"/>
              </a:ext>
            </a:extLst>
          </p:cNvPr>
          <p:cNvSpPr txBox="1"/>
          <p:nvPr/>
        </p:nvSpPr>
        <p:spPr>
          <a:xfrm>
            <a:off x="6327801" y="8370320"/>
            <a:ext cx="7754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0" i="0" dirty="0" err="1">
                <a:solidFill>
                  <a:srgbClr val="808080"/>
                </a:solidFill>
                <a:effectLst/>
                <a:latin typeface="+mn-lt"/>
              </a:rPr>
              <a:t>Masolino’s</a:t>
            </a:r>
            <a:r>
              <a:rPr lang="en-AU" sz="2000" b="0" i="0" dirty="0">
                <a:solidFill>
                  <a:srgbClr val="808080"/>
                </a:solidFill>
                <a:effectLst/>
                <a:latin typeface="+mn-lt"/>
              </a:rPr>
              <a:t> ‘St. Peter Healing a Cripple and the Raising of Tabitha’ (1425). 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175432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3184" y="2627784"/>
            <a:ext cx="14660015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/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AU" b="0" i="0" dirty="0">
                <a:solidFill>
                  <a:schemeClr val="bg1">
                    <a:lumMod val="75000"/>
                  </a:schemeClr>
                </a:solidFill>
                <a:effectLst/>
                <a:latin typeface="Google Sans"/>
              </a:rPr>
              <a:t>Early Modern perspectivism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A49D9B5-B926-BF41-B065-FE14C2C84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898" y="2893101"/>
            <a:ext cx="12572096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1A6E97-D3AB-0B4E-82BE-F2075C434B08}"/>
              </a:ext>
            </a:extLst>
          </p:cNvPr>
          <p:cNvSpPr txBox="1"/>
          <p:nvPr/>
        </p:nvSpPr>
        <p:spPr>
          <a:xfrm>
            <a:off x="6327801" y="8370320"/>
            <a:ext cx="7754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0" i="0" dirty="0" err="1">
                <a:solidFill>
                  <a:srgbClr val="808080"/>
                </a:solidFill>
                <a:effectLst/>
                <a:latin typeface="+mn-lt"/>
              </a:rPr>
              <a:t>Masolino’s</a:t>
            </a:r>
            <a:r>
              <a:rPr lang="en-AU" sz="2000" b="0" i="0" dirty="0">
                <a:solidFill>
                  <a:srgbClr val="808080"/>
                </a:solidFill>
                <a:effectLst/>
                <a:latin typeface="+mn-lt"/>
              </a:rPr>
              <a:t> ‘St. Peter Healing a Cripple and the Raising of Tabitha’ (1425). 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069768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3185" y="2627784"/>
            <a:ext cx="8352928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800" b="0" i="0" dirty="0">
                <a:solidFill>
                  <a:srgbClr val="26262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“Science is the knowledge of many, orderly and methodically digested and </a:t>
            </a:r>
            <a:r>
              <a:rPr lang="en-AU" sz="28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arranged, so as to become attainable by one</a:t>
            </a:r>
            <a:r>
              <a:rPr lang="en-AU" sz="2800" b="0" i="0" dirty="0">
                <a:solidFill>
                  <a:srgbClr val="26262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.“ </a:t>
            </a:r>
          </a:p>
          <a:p>
            <a:pPr marL="0" indent="0">
              <a:buNone/>
            </a:pPr>
            <a:r>
              <a:rPr lang="en-AU" sz="2800" b="0" i="0" dirty="0">
                <a:solidFill>
                  <a:srgbClr val="26262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John Herschel, </a:t>
            </a:r>
            <a:r>
              <a:rPr lang="en-AU" sz="2800" b="0" i="1" dirty="0">
                <a:solidFill>
                  <a:srgbClr val="26262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Preliminary Discourse on the Study of Natural Philosophy</a:t>
            </a:r>
            <a:r>
              <a:rPr lang="en-AU" sz="2800" b="0" i="0" dirty="0">
                <a:solidFill>
                  <a:srgbClr val="26262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(1831)</a:t>
            </a:r>
          </a:p>
          <a:p>
            <a:pPr marL="0" indent="0">
              <a:buNone/>
            </a:pPr>
            <a:endParaRPr lang="en-AU" sz="2800" dirty="0">
              <a:solidFill>
                <a:srgbClr val="26262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br>
              <a:rPr lang="en-AU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AU" b="0" i="0" dirty="0">
                <a:solidFill>
                  <a:schemeClr val="bg1">
                    <a:lumMod val="75000"/>
                  </a:schemeClr>
                </a:solidFill>
                <a:effectLst/>
                <a:latin typeface="Google Sans"/>
              </a:rPr>
              <a:t>Modernist perspectivism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122" name="Picture 2" descr="preliminary discourse on the study of natural philosophy (ebook)-9783743173088">
            <a:extLst>
              <a:ext uri="{FF2B5EF4-FFF2-40B4-BE49-F238E27FC236}">
                <a16:creationId xmlns:a16="http://schemas.microsoft.com/office/drawing/2014/main" id="{13FE7235-2013-9E4E-9413-044EB4EA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304" y="2195736"/>
            <a:ext cx="3168352" cy="503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A51344-20EC-4D4D-9740-016F8D620A4D}"/>
              </a:ext>
            </a:extLst>
          </p:cNvPr>
          <p:cNvSpPr txBox="1"/>
          <p:nvPr/>
        </p:nvSpPr>
        <p:spPr>
          <a:xfrm>
            <a:off x="9496152" y="7879966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kern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Ray, C. R. (2004). </a:t>
            </a:r>
            <a:r>
              <a:rPr lang="en-AU" sz="2000" i="1" kern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Imperialism and empiricism: Science and state in the age of empire</a:t>
            </a:r>
            <a:r>
              <a:rPr lang="en-AU" sz="2000" kern="18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Doctoral thesis, Duke University</a:t>
            </a:r>
            <a:endParaRPr lang="en-AU" sz="20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49961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3185" y="2627784"/>
            <a:ext cx="8352928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800" dirty="0">
                <a:latin typeface="+mn-lt"/>
              </a:rPr>
              <a:t>“The possibilities of helping to produce truth depend on two main factors: </a:t>
            </a:r>
            <a:r>
              <a:rPr lang="en-AU" sz="2800" dirty="0">
                <a:solidFill>
                  <a:srgbClr val="FF0000"/>
                </a:solidFill>
                <a:latin typeface="+mn-lt"/>
              </a:rPr>
              <a:t>the interest one has in having the truth known</a:t>
            </a:r>
            <a:r>
              <a:rPr lang="en-AU" sz="2800" dirty="0">
                <a:latin typeface="+mn-lt"/>
              </a:rPr>
              <a:t> (or inversely, in hiding it from others and from oneself) and the capacity one has to produce it. As Bachelard put it, there can only be a science of that which is hidden. Sociologists are best armed to dis-cover what is hidden when they have </a:t>
            </a:r>
            <a:r>
              <a:rPr lang="en-AU" sz="2800" dirty="0">
                <a:solidFill>
                  <a:srgbClr val="FF0000"/>
                </a:solidFill>
                <a:latin typeface="+mn-lt"/>
              </a:rPr>
              <a:t>the best scientific weapons</a:t>
            </a:r>
            <a:r>
              <a:rPr lang="en-AU" sz="2800" dirty="0">
                <a:latin typeface="+mn-lt"/>
              </a:rPr>
              <a:t>, when they best use the concepts, methods and techniques developed by their predecessors […]. And they are most “critical” when their conscious or unconscious intention is most subversive, </a:t>
            </a:r>
            <a:r>
              <a:rPr lang="en-AU" sz="2800" dirty="0">
                <a:solidFill>
                  <a:srgbClr val="FF0000"/>
                </a:solidFill>
                <a:latin typeface="+mn-lt"/>
              </a:rPr>
              <a:t>when they are most interested in revealing that which is censored or suppressed in the social world</a:t>
            </a:r>
            <a:r>
              <a:rPr lang="en-AU" sz="2800" dirty="0">
                <a:latin typeface="+mn-lt"/>
              </a:rPr>
              <a:t>.” (1980, 22-23, italics in the text) </a:t>
            </a:r>
            <a:endParaRPr lang="en-GB" sz="2800" dirty="0">
              <a:latin typeface="+mn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AU" b="0" i="0" dirty="0">
                <a:solidFill>
                  <a:schemeClr val="bg1">
                    <a:lumMod val="75000"/>
                  </a:schemeClr>
                </a:solidFill>
                <a:effectLst/>
                <a:latin typeface="Google Sans"/>
              </a:rPr>
              <a:t>An empiricism with involvement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 descr="A person with his hand on his chin&#10;&#10;Description automatically generated">
            <a:extLst>
              <a:ext uri="{FF2B5EF4-FFF2-40B4-BE49-F238E27FC236}">
                <a16:creationId xmlns:a16="http://schemas.microsoft.com/office/drawing/2014/main" id="{8C5792D5-61B1-6947-AFEA-657B6F34D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6272" y="2207425"/>
            <a:ext cx="4393751" cy="53285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B88AFD-E957-0542-97A4-DBC604C47669}"/>
              </a:ext>
            </a:extLst>
          </p:cNvPr>
          <p:cNvSpPr txBox="1"/>
          <p:nvPr/>
        </p:nvSpPr>
        <p:spPr>
          <a:xfrm>
            <a:off x="8728170" y="7968065"/>
            <a:ext cx="7527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dirty="0">
                <a:latin typeface="+mn-lt"/>
              </a:rPr>
              <a:t>Bourdieu, Pierre. 1980. “Une science qui </a:t>
            </a:r>
            <a:r>
              <a:rPr lang="en-AU" sz="1600" dirty="0" err="1">
                <a:latin typeface="+mn-lt"/>
              </a:rPr>
              <a:t>dérange</a:t>
            </a:r>
            <a:r>
              <a:rPr lang="en-AU" sz="1600" dirty="0">
                <a:latin typeface="+mn-lt"/>
              </a:rPr>
              <a:t>.” Interview with Pierre </a:t>
            </a:r>
            <a:r>
              <a:rPr lang="en-AU" sz="1600" dirty="0" err="1">
                <a:latin typeface="+mn-lt"/>
              </a:rPr>
              <a:t>Thuillier</a:t>
            </a:r>
            <a:r>
              <a:rPr lang="en-AU" sz="1600" dirty="0">
                <a:latin typeface="+mn-lt"/>
              </a:rPr>
              <a:t>, </a:t>
            </a:r>
          </a:p>
          <a:p>
            <a:pPr algn="l"/>
            <a:r>
              <a:rPr lang="en-AU" sz="1600" dirty="0">
                <a:latin typeface="+mn-lt"/>
              </a:rPr>
              <a:t>La Recherche 112 (June 1980). Reprinted in Questions de </a:t>
            </a:r>
            <a:r>
              <a:rPr lang="en-AU" sz="1600" dirty="0" err="1">
                <a:latin typeface="+mn-lt"/>
              </a:rPr>
              <a:t>sociologie</a:t>
            </a:r>
            <a:r>
              <a:rPr lang="en-AU" sz="1600" dirty="0">
                <a:latin typeface="+mn-lt"/>
              </a:rPr>
              <a:t>. Paris: Minuit. 19-36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355022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AB847D-4D15-5907-39C1-0B85FBD3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D5A2A8-B122-397D-5697-8E1D2F7FA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8600" kern="1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  <p:pic>
        <p:nvPicPr>
          <p:cNvPr id="2" name="Picture 1" descr="Method in Translation History book cover">
            <a:extLst>
              <a:ext uri="{FF2B5EF4-FFF2-40B4-BE49-F238E27FC236}">
                <a16:creationId xmlns:a16="http://schemas.microsoft.com/office/drawing/2014/main" id="{8CBDC904-8C3B-2213-7820-F2C7B795E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327" y="361952"/>
            <a:ext cx="4859675" cy="734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Method in Translator History book cover">
            <a:extLst>
              <a:ext uri="{FF2B5EF4-FFF2-40B4-BE49-F238E27FC236}">
                <a16:creationId xmlns:a16="http://schemas.microsoft.com/office/drawing/2014/main" id="{53226E0A-DC46-1F66-0122-9D08FE3B3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921" y="361951"/>
            <a:ext cx="4896701" cy="734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E0F318-246D-8733-C061-794088B9089E}"/>
              </a:ext>
            </a:extLst>
          </p:cNvPr>
          <p:cNvSpPr txBox="1"/>
          <p:nvPr/>
        </p:nvSpPr>
        <p:spPr>
          <a:xfrm>
            <a:off x="4424165" y="8078415"/>
            <a:ext cx="1107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1998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79907E-F0D7-8AF1-0970-022D8216649D}"/>
              </a:ext>
            </a:extLst>
          </p:cNvPr>
          <p:cNvSpPr txBox="1"/>
          <p:nvPr/>
        </p:nvSpPr>
        <p:spPr>
          <a:xfrm>
            <a:off x="11425747" y="8078414"/>
            <a:ext cx="1107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0483105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E05AF9-6167-DF6B-3EC4-D8BEAA1E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42AE6B-9C88-5CED-4F48-213D253B5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Process rather than product.</a:t>
            </a: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The particular rather than the general: situatedness rather than the search for laws.</a:t>
            </a: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Many variables rather than a few.</a:t>
            </a:r>
            <a:endParaRPr lang="en-US" sz="8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8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8005CD-0512-9EC1-8620-9B076CF81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F5C7AB-398B-9B33-1FE2-884A1FC1C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Lived experience; 4EA: embodiment, affect, enactment (performance), extendedness, affect, emotions, empathy, trust, authenticity</a:t>
            </a: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97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9B79CE-1911-48FD-0FF4-7A36A4E0B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21B1F1-9EA9-EE79-4F77-8FBAC1ABC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Complexity</a:t>
            </a: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Materiality</a:t>
            </a:r>
          </a:p>
          <a:p>
            <a:pPr marL="0" indent="0">
              <a:buNone/>
            </a:pPr>
            <a:r>
              <a:rPr lang="en-GB" sz="8600" dirty="0">
                <a:latin typeface="Calibri" panose="020F0502020204030204" pitchFamily="34" charset="0"/>
                <a:cs typeface="Calibri" panose="020F0502020204030204" pitchFamily="34" charset="0"/>
              </a:rPr>
              <a:t>Multimedia</a:t>
            </a:r>
          </a:p>
          <a:p>
            <a:endParaRPr lang="en-GB" sz="8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8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Peirce, Bakhtin, Deleuze, Latour</a:t>
            </a:r>
          </a:p>
          <a:p>
            <a:endParaRPr lang="en-GB" sz="8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676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66D0CE-1844-6BFF-37FF-02760A01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7C969C-F5EC-70AB-BDB5-DEA06208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3" y="1396206"/>
            <a:ext cx="13303250" cy="7385843"/>
          </a:xfrm>
          <a:solidFill>
            <a:srgbClr val="FF00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endParaRPr lang="en-GB" sz="8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8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Unfalsifiable theory</a:t>
            </a:r>
          </a:p>
          <a:p>
            <a:pPr marL="0" indent="0" algn="ctr">
              <a:buNone/>
            </a:pPr>
            <a:r>
              <a:rPr lang="en-GB" sz="8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Hyper-descriptivism</a:t>
            </a:r>
            <a:endParaRPr lang="en-GB" sz="8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80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_tradnl" sz="2800" kern="1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sz="2800" dirty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>
              <a:latin typeface="Univer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96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C3038-A91B-73CF-703D-BB1E1543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BC646B-F70D-4BA7-F0C5-E513932B3D03}"/>
              </a:ext>
            </a:extLst>
          </p:cNvPr>
          <p:cNvSpPr txBox="1"/>
          <p:nvPr/>
        </p:nvSpPr>
        <p:spPr>
          <a:xfrm>
            <a:off x="464879" y="1201846"/>
            <a:ext cx="627386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1. History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2. Importance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3. Lists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4. Working definitions	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5. Frequencies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6. Networks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7. Norms and systems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8. Regimes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9. Causes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10. Translators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11. Intercultures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12. Interdisciplinarity</a:t>
            </a:r>
            <a:r>
              <a:rPr lang="en-AU" dirty="0">
                <a:latin typeface="+mn-lt"/>
              </a:rPr>
              <a:t> </a:t>
            </a:r>
            <a:endParaRPr lang="en-GB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1667F0-4184-151D-9AAC-5090D8A0E5FB}"/>
              </a:ext>
            </a:extLst>
          </p:cNvPr>
          <p:cNvSpPr txBox="1"/>
          <p:nvPr/>
        </p:nvSpPr>
        <p:spPr>
          <a:xfrm>
            <a:off x="7551936" y="2637603"/>
            <a:ext cx="5625794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GB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/>
            <a:endParaRPr lang="en-GB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248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FFF22E-CCDF-7DB8-1711-9F009013D24D}"/>
              </a:ext>
            </a:extLst>
          </p:cNvPr>
          <p:cNvSpPr txBox="1"/>
          <p:nvPr/>
        </p:nvSpPr>
        <p:spPr>
          <a:xfrm>
            <a:off x="5925554" y="1201846"/>
            <a:ext cx="103304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1. What is Translator History?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2. Why Do Translator History?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3. What Do Technologies Do?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4. What Do Translators Do?	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5. What Price Big Data?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6. What Are Translation Flows?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7. What Happens in Translator Networks?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8. How Do Translators Differ?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9. How Complex is Translator History?	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10. Who Trusts Translators?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11. What Are Translation Policies and Institutions</a:t>
            </a:r>
            <a:endParaRPr lang="en-AU" b="1" dirty="0">
              <a:latin typeface="+mn-lt"/>
            </a:endParaRPr>
          </a:p>
          <a:p>
            <a:pPr algn="l"/>
            <a:r>
              <a:rPr lang="en-US" dirty="0">
                <a:latin typeface="+mn-lt"/>
              </a:rPr>
              <a:t>12. Do Translators Alter Cultures?</a:t>
            </a:r>
            <a:r>
              <a:rPr lang="en-AU" dirty="0">
                <a:latin typeface="+mn-lt"/>
              </a:rPr>
              <a:t> </a:t>
            </a:r>
            <a:endParaRPr lang="en-GB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707206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BA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9FD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ingle col - Small 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BA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9FD"/>
      </a:accent5>
      <a:accent6>
        <a:srgbClr val="2D2D8A"/>
      </a:accent6>
      <a:hlink>
        <a:srgbClr val="009999"/>
      </a:hlink>
      <a:folHlink>
        <a:srgbClr val="99CC00"/>
      </a:folHlink>
    </a:clrScheme>
    <a:fontScheme name="Single col - Smaill 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Single col - Smaill 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5076</TotalTime>
  <Words>1124</Words>
  <Application>Microsoft Macintosh PowerPoint</Application>
  <PresentationFormat>Custom</PresentationFormat>
  <Paragraphs>420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굴림</vt:lpstr>
      <vt:lpstr>Arial</vt:lpstr>
      <vt:lpstr>Calibri</vt:lpstr>
      <vt:lpstr>Calibri Light</vt:lpstr>
      <vt:lpstr>Gill Sans</vt:lpstr>
      <vt:lpstr>Google Sans</vt:lpstr>
      <vt:lpstr>Univers</vt:lpstr>
      <vt:lpstr>Univers LT Std 45 Light</vt:lpstr>
      <vt:lpstr>Univers LT Std 55</vt:lpstr>
      <vt:lpstr>Univers LT Std 55 Roman</vt:lpstr>
      <vt:lpstr>Univers LT Std 65 Bold</vt:lpstr>
      <vt:lpstr>1_Title &amp; Subtitle</vt:lpstr>
      <vt:lpstr>Single col - Small title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The University of Melbourne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video recording SITTING</dc:title>
  <dc:subject>Master of Ageing</dc:subject>
  <dc:creator>Learning Environments</dc:creator>
  <cp:keywords/>
  <dc:description/>
  <cp:lastModifiedBy>Anthony Pym</cp:lastModifiedBy>
  <cp:revision>7</cp:revision>
  <dcterms:modified xsi:type="dcterms:W3CDTF">2026-09-13T12:36:43Z</dcterms:modified>
  <cp:category/>
</cp:coreProperties>
</file>