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1"/>
    <p:sldMasterId id="2147483670" r:id="rId2"/>
    <p:sldMasterId id="2147483699" r:id="rId3"/>
  </p:sldMasterIdLst>
  <p:notesMasterIdLst>
    <p:notesMasterId r:id="rId38"/>
  </p:notesMasterIdLst>
  <p:sldIdLst>
    <p:sldId id="814" r:id="rId4"/>
    <p:sldId id="815" r:id="rId5"/>
    <p:sldId id="813" r:id="rId6"/>
    <p:sldId id="809" r:id="rId7"/>
    <p:sldId id="766" r:id="rId8"/>
    <p:sldId id="832" r:id="rId9"/>
    <p:sldId id="833" r:id="rId10"/>
    <p:sldId id="834" r:id="rId11"/>
    <p:sldId id="835" r:id="rId12"/>
    <p:sldId id="808" r:id="rId13"/>
    <p:sldId id="739" r:id="rId14"/>
    <p:sldId id="830" r:id="rId15"/>
    <p:sldId id="825" r:id="rId16"/>
    <p:sldId id="828" r:id="rId17"/>
    <p:sldId id="829" r:id="rId18"/>
    <p:sldId id="708" r:id="rId19"/>
    <p:sldId id="826" r:id="rId20"/>
    <p:sldId id="624" r:id="rId21"/>
    <p:sldId id="831" r:id="rId22"/>
    <p:sldId id="836" r:id="rId23"/>
    <p:sldId id="628" r:id="rId24"/>
    <p:sldId id="630" r:id="rId25"/>
    <p:sldId id="629" r:id="rId26"/>
    <p:sldId id="534" r:id="rId27"/>
    <p:sldId id="837" r:id="rId28"/>
    <p:sldId id="778" r:id="rId29"/>
    <p:sldId id="839" r:id="rId30"/>
    <p:sldId id="840" r:id="rId31"/>
    <p:sldId id="841" r:id="rId32"/>
    <p:sldId id="842" r:id="rId33"/>
    <p:sldId id="843" r:id="rId34"/>
    <p:sldId id="844" r:id="rId35"/>
    <p:sldId id="845" r:id="rId36"/>
    <p:sldId id="846" r:id="rId37"/>
  </p:sldIdLst>
  <p:sldSz cx="16256000" cy="9144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36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A500"/>
    <a:srgbClr val="C4E500"/>
    <a:srgbClr val="0099BF"/>
    <a:srgbClr val="FFFFBA"/>
    <a:srgbClr val="BD9758"/>
    <a:srgbClr val="003366"/>
    <a:srgbClr val="576500"/>
    <a:srgbClr val="334000"/>
    <a:srgbClr val="99BF00"/>
    <a:srgbClr val="18B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5"/>
    <p:restoredTop sz="94737"/>
  </p:normalViewPr>
  <p:slideViewPr>
    <p:cSldViewPr snapToGrid="0">
      <p:cViewPr varScale="1">
        <p:scale>
          <a:sx n="63" d="100"/>
          <a:sy n="63" d="100"/>
        </p:scale>
        <p:origin x="200" y="1056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nimelbcloud-my.sharepoint.com/personal/anthony_pym_unimelb_edu_au/Documents/talks/2024_singapore/trade%20of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'[trade off.xlsx]Sheet1'!$C$1</c:f>
              <c:strCache>
                <c:ptCount val="1"/>
                <c:pt idx="0">
                  <c:v>Actionability</c:v>
                </c:pt>
              </c:strCache>
            </c:strRef>
          </c:tx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Unaided professional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88F-3F44-9B4B-0A7DF425F26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MT/AI with discussion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88F-3F44-9B4B-0A7DF425F26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Pre-/post-edited MT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88F-3F44-9B4B-0A7DF425F26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Post-edited MT/AI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88F-3F44-9B4B-0A7DF425F26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Pre-edited MT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88F-3F44-9B4B-0A7DF425F26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Raw MT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88F-3F44-9B4B-0A7DF425F2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'[trade off.xlsx]Sheet1'!$B$2:$B$7</c:f>
              <c:numCache>
                <c:formatCode>General</c:formatCode>
                <c:ptCount val="6"/>
                <c:pt idx="0">
                  <c:v>1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</c:numCache>
            </c:numRef>
          </c:xVal>
          <c:yVal>
            <c:numRef>
              <c:f>'[trade off.xlsx]Sheet1'!$C$2:$C$7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8</c:v>
                </c:pt>
                <c:pt idx="3">
                  <c:v>6</c:v>
                </c:pt>
                <c:pt idx="4">
                  <c:v>5</c:v>
                </c:pt>
                <c:pt idx="5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88F-3F44-9B4B-0A7DF425F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709087"/>
        <c:axId val="321127183"/>
      </c:scatterChart>
      <c:valAx>
        <c:axId val="32170908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4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4000"/>
                  <a:t>Speed →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4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321127183"/>
        <c:crossesAt val="0"/>
        <c:crossBetween val="midCat"/>
      </c:valAx>
      <c:valAx>
        <c:axId val="32112718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3600"/>
                  <a:t>Actionability →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crossAx val="321709087"/>
        <c:crosses val="autoZero"/>
        <c:crossBetween val="midCat"/>
      </c:valAx>
      <c:spPr>
        <a:noFill/>
        <a:ln w="25400"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393B2-86DA-284E-BFC7-65483C9E73DD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B4C0F-4E6A-5242-AF93-FF56E28A3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95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338F4-A648-72E3-1725-E04D42F3B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83BD6-0105-41F5-5AA2-20EBA9DD4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10021-593E-A5CE-A257-8D7802FB0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4D42B-636E-EAE8-795C-17ADCEFBA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72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35788-126F-1B7E-2C23-CC869743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73A618-F34F-7884-1D6C-DB8C2F631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C4F17A-18D6-BBCC-9685-53756BE60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E6AD9-8ECD-85D6-8517-D54B9D687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34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E09C-175F-9180-A0F0-180A75CD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FF97B-6680-7FEF-82CE-9021F5C79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13C97D-501D-0E44-0650-25EA0FD95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E3131-EAEA-F04D-5ADD-F7464331D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88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7EDFC-A53B-84CA-E6CC-B279ED7EF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E73126-F312-479B-3E2A-2A4B506CC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9C7F4-E518-6782-E5A5-79D6703BE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C5BD9-2AAF-DBAE-6C0A-2AD3321877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49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5B0CC-F753-8CC4-8595-48FF13759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3DA74-35BB-898E-94EB-3D3B1A2FE7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E6248-0395-D991-C820-31E6E4CA8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24A3CC-8E74-DA38-F697-55E6F08D3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5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2206-2562-DC43-BF40-5BC6F639E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73EC00-1366-BEAE-7E6A-F793CF2C4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6532F1-00AF-CD12-0C48-B756FD961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3369A-EB86-5FFA-D2B9-644BC0A10D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702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476D8-9020-4E01-C5C1-62EE37736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57E360-C443-C664-A537-77B2CFACF9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CFC2D-CC24-444D-7F10-F325F5E90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AB857-4307-ADA6-1424-57CA7C7C14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04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A26CE-8282-2083-CB0A-D2D9D0492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1DD400-A728-65E0-7BD1-31FF82467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682CA2-3DB6-49C6-5752-8C2A8A6D1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8727D2-902F-A884-5FDF-871E8E9E45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206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49A70-E7AE-A3A0-DD5F-4AEB065F0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450E2-EE56-62F0-8CA3-DCA6B4BD6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0917F4-2FB6-848A-1ACC-6954211B3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32272-E74F-DDD8-F477-AD760E7A0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61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3CC37-07CA-C1F7-E30C-09BB7E683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38F5F-66DF-F89B-5B54-827831500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615A8A-4CBA-34C8-4CEC-D2198CC51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898EA-D35C-31E1-C6F2-D236A31AD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3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EF57A-F173-7453-B53C-DA07B52CB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46B37-0A35-C233-ACF4-8625FDB43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DC1C16-7C25-41F8-51D2-3AC6AE127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737D1-622C-BF64-2031-BF3E28281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4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35C29-4841-42CB-0139-F52962022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419E51-2974-89FD-6A14-02A59C853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682E8-FB08-A146-C704-FEE8393A83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FAF23-9D72-D907-DA53-A7523FCCF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482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721F9-E363-4FB1-BA65-83E03569D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E9B650-88A8-1B76-D915-9B8F9A4681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E21CD2-2259-9A8F-D70D-F69B32ACD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0202F-FA06-D428-374C-9DABB9C8A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66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9FA4A-2073-430C-3A14-A01E536CC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2BBF54-44B4-4F13-5516-E1654F99AE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5C4B9-9C5E-D1F0-7424-62445C37B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FA087-18BA-D7B9-A5FD-B5F4CD0FA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35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37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4D25E-A832-F2FD-F72E-9CA45800A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60B93F-628E-7B63-9C9F-6B962351E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0AB67F-77C1-857F-E2FC-540655754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5E0B63-FA11-1C88-EF11-93A4676E4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747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24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08E91-AB97-47FF-3977-5521E46BC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375742-750A-7053-A726-78C0C751E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580AA-C94A-AD1E-A4A4-3EB9AF4BC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6DC50-1F78-E9A2-CC73-7D33292FF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30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22A6E-3FC1-D740-4853-6CF687CBF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CF889B-F110-1D84-5227-1B803D6560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8B0E4-648D-D8A7-609A-A682D59AD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701C3-FD09-BF29-C36F-14DC5A5B70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33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780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D897D-80E9-84EE-9E82-45FB7E77A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8B195-D7A0-987A-D550-ECC698E86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FA3DD8-51C0-40D7-3690-69DAA20B4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E2AD4-C66D-169F-D3A9-E0C3DA7F4A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163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02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9B62-1EF8-D343-DB30-CFDB60C2E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E4BCFF-AFC8-F761-270B-8CD1299191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CD63E9-C85D-9E71-8CA5-E3B35A514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942D0-9952-7517-2C6F-5C888BFDA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873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34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370E4-2AA2-C723-2B82-FB7C8690C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F3D11-2D6B-99C8-B579-ECD93B8D9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95413-3529-1D60-D83C-11F5D5D2A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B02A0-92E2-A86D-713B-04BD866D77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644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00D71-F493-2A64-071B-7FF72A763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949A08-7E7E-E335-C2D8-BCED65CE5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112808-ABD7-C0A4-3D2D-8EFC3E547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B7201-F192-498E-FB45-8DFC0F3445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348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2EFB-7A78-9BAE-29BA-D267D702A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785972-C750-7047-1355-DB207BC05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A2FC4B-14DE-650A-B9B0-520B9EC6B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2C5000-CB9E-5747-DC2E-14185FFE0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134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E3259-0337-7519-2A64-CDFC70CA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DE6C5E-9EDB-5AE8-6421-BC11E0BA84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CC8B26-09CD-71A8-037F-CB05E35D6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74523-1BC9-6B3E-703E-47C2D803B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148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3D0BA-EDE3-3FEF-4EAB-03B942733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CD70A3-1E80-A3C0-0DF3-0FDF15AC8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5B295-4A79-105E-37EC-1B7CBBC6D7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29DE4-046C-46A1-6DEA-4F38DB764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7998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44098-3048-0CA7-84A1-C294C6F0A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56EB17-E1E4-216E-A209-76015F93C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0619E2-6E68-F120-9DE2-F54DCAAC75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9E97D-DC21-6F99-E984-1D3B079A16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68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F26F2-6D4C-D1A9-7281-B90CC1EAB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F9985D-B0E1-D5EB-753E-1BF8E30A5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45BB4-26DF-832F-B49E-AD5DB5B57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A4B10-BCF3-65C6-0A0A-835D61B58D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932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E3B1B-779A-2E75-6B4A-7D572B17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481AB-A211-11F2-4B9C-BF42F194C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B3EA5-EE4D-564D-E2ED-97DA7D239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481D9-F65A-454A-F3F5-C2E0AB0462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B4C0F-4E6A-5242-AF93-FF56E28A3A4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84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  <p:pic>
        <p:nvPicPr>
          <p:cNvPr id="31" name="Picture 2" descr="UOM-Pos3D_S_sm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13" y="6126471"/>
            <a:ext cx="2375794" cy="24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761640" cy="280831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 baseline="0">
                <a:solidFill>
                  <a:srgbClr val="003366"/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Translation knowledge </a:t>
            </a:r>
          </a:p>
        </p:txBody>
      </p:sp>
      <p:sp>
        <p:nvSpPr>
          <p:cNvPr id="7" name="Rectangle 4"/>
          <p:cNvSpPr>
            <a:spLocks/>
          </p:cNvSpPr>
          <p:nvPr userDrawn="1"/>
        </p:nvSpPr>
        <p:spPr bwMode="auto">
          <a:xfrm>
            <a:off x="783185" y="4499992"/>
            <a:ext cx="2088232" cy="54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76178" bIns="0" anchor="t" anchorCtr="0"/>
          <a:lstStyle/>
          <a:p>
            <a:pPr marL="36000" algn="l"/>
            <a:r>
              <a:rPr lang="en-US" sz="3200">
                <a:solidFill>
                  <a:srgbClr val="003366"/>
                </a:solidFill>
                <a:latin typeface="Univers LT Std 55"/>
                <a:ea typeface="ＭＳ Ｐゴシック" charset="0"/>
                <a:cs typeface="Univers LT Std 55"/>
                <a:sym typeface="Georgia" charset="0"/>
              </a:rPr>
              <a:t>Presenter: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1416" y="4535050"/>
            <a:ext cx="6768752" cy="541006"/>
          </a:xfrm>
          <a:prstGeom prst="rect">
            <a:avLst/>
          </a:prstGeom>
        </p:spPr>
        <p:txBody>
          <a:bodyPr vert="horz" lIns="0" tIns="0" rIns="91413" bIns="0"/>
          <a:lstStyle>
            <a:lvl1pPr algn="l">
              <a:defRPr sz="3000" baseline="0">
                <a:solidFill>
                  <a:schemeClr val="bg2">
                    <a:lumMod val="60000"/>
                    <a:lumOff val="40000"/>
                  </a:schemeClr>
                </a:solidFill>
                <a:latin typeface="Univers LT Std 55 Roman"/>
              </a:defRPr>
            </a:lvl1pPr>
          </a:lstStyle>
          <a:p>
            <a:pPr lvl="0"/>
            <a:r>
              <a:rPr lang="en-AU"/>
              <a:t>ANTNHONY PYM</a:t>
            </a:r>
          </a:p>
        </p:txBody>
      </p:sp>
    </p:spTree>
    <p:extLst>
      <p:ext uri="{BB962C8B-B14F-4D97-AF65-F5344CB8AC3E}">
        <p14:creationId xmlns:p14="http://schemas.microsoft.com/office/powerpoint/2010/main" val="429175585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with_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8755359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/>
          <p:cNvCxnSpPr/>
          <p:nvPr userDrawn="1"/>
        </p:nvCxnSpPr>
        <p:spPr bwMode="auto">
          <a:xfrm>
            <a:off x="-584968" y="2123728"/>
            <a:ext cx="7272808" cy="0"/>
          </a:xfrm>
          <a:prstGeom prst="line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762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r>
              <a:rPr lang="en-US" sz="2750" b="0" i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Univers LT Std 55"/>
                <a:ea typeface="ＭＳ Ｐゴシック" charset="0"/>
                <a:cs typeface="Univers LT Std 55"/>
              </a:rPr>
              <a:t>SUBTITLES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4546600"/>
            <a:ext cx="665480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6017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Rectangle 1"/>
          <p:cNvSpPr>
            <a:spLocks/>
          </p:cNvSpPr>
          <p:nvPr userDrawn="1"/>
        </p:nvSpPr>
        <p:spPr bwMode="auto">
          <a:xfrm>
            <a:off x="0" y="8460512"/>
            <a:ext cx="16255999" cy="720000"/>
          </a:xfrm>
          <a:prstGeom prst="rect">
            <a:avLst/>
          </a:prstGeom>
          <a:solidFill>
            <a:schemeClr val="tx1">
              <a:alpha val="67000"/>
            </a:schemeClr>
          </a:solidFill>
          <a:ln w="12700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pPr marL="810000" algn="l">
              <a:defRPr/>
            </a:pPr>
            <a:endParaRPr lang="en-US" sz="2750" b="0" i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Univers LT Std 55"/>
              <a:ea typeface="ＭＳ Ｐゴシック" charset="0"/>
              <a:cs typeface="Univers LT Std 55"/>
            </a:endParaRPr>
          </a:p>
          <a:p>
            <a:pPr marL="810000" algn="l">
              <a:defRPr/>
            </a:pPr>
            <a:endParaRPr lang="en-US" sz="2750" b="0" i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Univers LT Std 55"/>
              <a:ea typeface="ＭＳ Ｐゴシック" charset="0"/>
              <a:cs typeface="Univers LT Std 55"/>
            </a:endParaRPr>
          </a:p>
        </p:txBody>
      </p:sp>
    </p:spTree>
    <p:extLst>
      <p:ext uri="{BB962C8B-B14F-4D97-AF65-F5344CB8AC3E}">
        <p14:creationId xmlns:p14="http://schemas.microsoft.com/office/powerpoint/2010/main" val="16536249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F731-6FF7-8748-8E5B-7CA3D6CB3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9CA0C-11D4-D047-BE9E-47F50E541C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51F9-6296-7C41-B4E2-65FD39D18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EDA05-0C37-D540-8E99-514F9B2DF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AD9FC-3DEC-C74D-BFEC-6088FEC44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9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FB56-C8FB-D844-A267-90E4D62E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B1302-162B-3F47-ABCC-674190D33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CD174-C576-5A46-A859-39DBA5E4C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D7E84-4AD7-DB42-AA52-DCE04EFF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9BAAB-07F2-4242-9A3D-F5C9A068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3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8FB32-9A01-2E40-BE3D-88D19DD20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E93F7B-6BBA-8947-9869-D7E78579A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2CCA9-841D-2C44-96F7-C80D04D11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E403B-54DD-C041-AFED-C722D6D0F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63485-A8C1-7743-87EF-407AF8A9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AF60E-EB30-8A47-BD0B-2DE506F3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44F6B-6FAD-5649-8117-92F1C175F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54765-9D0B-6745-A69E-9CFF8BA42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0200D-699D-254F-8170-1D1F74B6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30AC1A-8ECC-9D4B-8C88-58E2BD130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B4C33-10CF-E44D-BFC1-E7599E16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500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2D013-3C81-C643-BDBB-BE6F38E6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EEB12-9FD5-FC48-8505-A3EE690E1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C75D7-21D4-074E-9930-8C6BB3DC6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DA253-07A1-8C46-8281-3336ED6449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44ED16-63A3-9E47-983F-8A27EEE68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D87A34-B422-374F-8244-5317243F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662183-75E6-004E-932B-86E4EA2F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C1282B-8BF1-7642-810C-5B440318E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32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E317-49FF-5844-8307-3C681AE9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E0E742-8902-2445-89B2-BBE0F891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A20010-A351-F14E-BC1F-E708F66C5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A11F9A-FE76-F64D-9588-B070705C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5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96022-60CB-D64B-83FD-A629C093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AB950-83CF-FA4D-BEAD-F936AC093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80531-2B2D-9649-AD53-737516D52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2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4C7B-2343-F94E-9A52-CA967ABA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C3CF0-15D8-C440-BB85-2BAAC5A46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EEDFD-4795-224D-A90B-F761EF54B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502D1-7E14-4D4F-A7AF-528593E94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44041-C390-FB46-99CC-9755F9E7D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64F22-B523-5E4E-97B6-3D630CF3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83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B43F5-C5E1-D540-AF7A-5A695416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F95F3D-0BD9-C344-BEF1-170523446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DB497-7AFC-9E46-B10F-FC4C47E140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3F95A-DC58-B144-8239-2A9FE4AA2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DB7661-57CB-E14B-A6B8-30300600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2A2DE-28DB-D245-ACEB-E2161B886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13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7B94-D276-6549-89A5-08E5FE85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A1DB83-3E35-7247-A679-D72E01D88E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CF5CB-8D48-974F-9E48-F28C618F0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47EC6-C296-244D-821B-F941E9B8C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2EEA9-C49C-CB42-9C45-0B62D519E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9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9504B0-6AFE-B542-AC02-CF53A7985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6DC64-E15D-C84D-B5B0-D43C2458C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35C23-30E2-2041-A6CF-4FEBA1C9D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EDC6E-72E7-454D-8FD4-9F47B12BA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D0B45C-9644-0E48-BAA1-65DC5DBA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02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12801" y="2267744"/>
            <a:ext cx="14660015" cy="6120680"/>
          </a:xfrm>
          <a:prstGeom prst="rect">
            <a:avLst/>
          </a:prstGeom>
        </p:spPr>
        <p:txBody>
          <a:bodyPr vert="horz" lIns="0" tIns="0" rIns="108000" bIns="45706">
            <a:normAutofit/>
          </a:bodyPr>
          <a:lstStyle>
            <a:lvl1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1pPr>
            <a:lvl2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2pPr>
            <a:lvl3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3pPr>
            <a:lvl4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4pPr>
            <a:lvl5pPr algn="l">
              <a:defRPr sz="2600" b="0" i="0">
                <a:solidFill>
                  <a:srgbClr val="334000"/>
                </a:solidFill>
                <a:latin typeface="Univers LT Std 45 Light"/>
                <a:cs typeface="Univers LT Std 45 Light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783184" y="1547664"/>
            <a:ext cx="14689632" cy="648072"/>
          </a:xfrm>
          <a:prstGeom prst="rect">
            <a:avLst/>
          </a:prstGeom>
        </p:spPr>
        <p:txBody>
          <a:bodyPr vert="horz" lIns="0" tIns="0" rIns="162503" bIns="81252" anchor="t" anchorCtr="0">
            <a:normAutofit/>
          </a:bodyPr>
          <a:lstStyle>
            <a:lvl1pPr marL="36000" indent="0" algn="l">
              <a:spcBef>
                <a:spcPts val="0"/>
              </a:spcBef>
              <a:buNone/>
              <a:defRPr sz="3200" b="0" i="0">
                <a:solidFill>
                  <a:schemeClr val="bg1">
                    <a:lumMod val="65000"/>
                  </a:schemeClr>
                </a:solidFill>
                <a:latin typeface="Univers LT Std 55"/>
                <a:cs typeface="Univers LT Std 55"/>
              </a:defRPr>
            </a:lvl1pPr>
            <a:lvl2pPr marL="812517" indent="0">
              <a:buNone/>
              <a:defRPr sz="3600" b="1"/>
            </a:lvl2pPr>
            <a:lvl3pPr marL="1625035" indent="0">
              <a:buNone/>
              <a:defRPr sz="3200" b="1"/>
            </a:lvl3pPr>
            <a:lvl4pPr marL="2437552" indent="0">
              <a:buNone/>
              <a:defRPr sz="2800" b="1"/>
            </a:lvl4pPr>
            <a:lvl5pPr marL="3250069" indent="0">
              <a:buNone/>
              <a:defRPr sz="2800" b="1"/>
            </a:lvl5pPr>
            <a:lvl6pPr marL="4062587" indent="0">
              <a:buNone/>
              <a:defRPr sz="2800" b="1"/>
            </a:lvl6pPr>
            <a:lvl7pPr marL="4875104" indent="0">
              <a:buNone/>
              <a:defRPr sz="2800" b="1"/>
            </a:lvl7pPr>
            <a:lvl8pPr marL="5687621" indent="0">
              <a:buNone/>
              <a:defRPr sz="2800" b="1"/>
            </a:lvl8pPr>
            <a:lvl9pPr marL="6500139" indent="0">
              <a:buNone/>
              <a:defRPr sz="2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783185" y="323528"/>
            <a:ext cx="11881319" cy="1200133"/>
          </a:xfrm>
          <a:prstGeom prst="rect">
            <a:avLst/>
          </a:prstGeom>
        </p:spPr>
        <p:txBody>
          <a:bodyPr vert="horz" lIns="0" tIns="45706" rIns="91409" bIns="45706">
            <a:normAutofit/>
          </a:bodyPr>
          <a:lstStyle>
            <a:lvl1pPr algn="l">
              <a:defRPr sz="4200" b="0" i="0">
                <a:solidFill>
                  <a:schemeClr val="bg1"/>
                </a:solidFill>
                <a:latin typeface="Univers LT Std 55"/>
                <a:cs typeface="Univers LT Std 55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768055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/>
          </p:cNvSpPr>
          <p:nvPr userDrawn="1"/>
        </p:nvSpPr>
        <p:spPr bwMode="auto">
          <a:xfrm>
            <a:off x="783184" y="1547664"/>
            <a:ext cx="14761640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r>
              <a:rPr lang="en-US" sz="4200" b="0" i="0" kern="1200">
                <a:solidFill>
                  <a:schemeClr val="bg1"/>
                </a:solidFill>
                <a:latin typeface="Univers LT Std 65 Bold"/>
                <a:ea typeface="ＭＳ Ｐゴシック" charset="0"/>
                <a:cs typeface="Univers LT Std 65 Bold"/>
                <a:sym typeface="Sofia Pro Light" charset="0"/>
              </a:rPr>
              <a:t>MASTER OF AGING</a:t>
            </a:r>
          </a:p>
        </p:txBody>
      </p:sp>
      <p:sp>
        <p:nvSpPr>
          <p:cNvPr id="24" name="Rectangle 3"/>
          <p:cNvSpPr>
            <a:spLocks/>
          </p:cNvSpPr>
          <p:nvPr userDrawn="1"/>
        </p:nvSpPr>
        <p:spPr bwMode="auto">
          <a:xfrm>
            <a:off x="783184" y="450115"/>
            <a:ext cx="1476164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38087" tIns="38087" rIns="38087" bIns="38087" anchor="t" anchorCtr="0"/>
          <a:lstStyle/>
          <a:p>
            <a:pPr algn="l">
              <a:lnSpc>
                <a:spcPct val="90000"/>
              </a:lnSpc>
            </a:pPr>
            <a:endParaRPr lang="en-US" sz="4200" b="0" i="0" kern="120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  <a:p>
            <a:pPr algn="l">
              <a:lnSpc>
                <a:spcPct val="90000"/>
              </a:lnSpc>
            </a:pPr>
            <a:endParaRPr lang="en-US" sz="4200" b="0" i="0" kern="1200">
              <a:solidFill>
                <a:schemeClr val="bg1"/>
              </a:solidFill>
              <a:latin typeface="Univers LT Std 65 Bold"/>
              <a:ea typeface="ＭＳ Ｐゴシック" charset="0"/>
              <a:cs typeface="Univers LT Std 65 Bold"/>
              <a:sym typeface="Sofia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810" indent="-34281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57" indent="-285675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70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84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865" indent="-228541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8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6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24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3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0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43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2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04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86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6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47" algn="l" defTabSz="4570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-18256" y="0"/>
            <a:ext cx="16299352" cy="1494000"/>
            <a:chOff x="-18256" y="0"/>
            <a:chExt cx="16299352" cy="1494000"/>
          </a:xfrm>
        </p:grpSpPr>
        <p:sp>
          <p:nvSpPr>
            <p:cNvPr id="7" name="Rectangle 6"/>
            <p:cNvSpPr/>
            <p:nvPr userDrawn="1"/>
          </p:nvSpPr>
          <p:spPr bwMode="auto">
            <a:xfrm>
              <a:off x="-8904" y="0"/>
              <a:ext cx="16290000" cy="1494000"/>
            </a:xfrm>
            <a:prstGeom prst="rect">
              <a:avLst/>
            </a:prstGeom>
            <a:solidFill>
              <a:srgbClr val="003366">
                <a:alpha val="25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 bwMode="auto">
            <a:xfrm>
              <a:off x="-8904" y="0"/>
              <a:ext cx="16290000" cy="1386000"/>
            </a:xfrm>
            <a:prstGeom prst="rect">
              <a:avLst/>
            </a:prstGeom>
            <a:solidFill>
              <a:srgbClr val="003366">
                <a:alpha val="50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" name="Rectangle 8"/>
            <p:cNvSpPr/>
            <p:nvPr userDrawn="1"/>
          </p:nvSpPr>
          <p:spPr bwMode="auto">
            <a:xfrm>
              <a:off x="-18256" y="0"/>
              <a:ext cx="16290000" cy="1260000"/>
            </a:xfrm>
            <a:prstGeom prst="rect">
              <a:avLst/>
            </a:prstGeom>
            <a:solidFill>
              <a:srgbClr val="003366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384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796" indent="-342796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725" indent="-285662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2654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9715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6776" indent="-228530"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61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12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183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244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3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4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5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26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87" algn="l" defTabSz="4570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2B8A0F-D73A-CE40-AE5A-7D9832B93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7A2A64-E5CC-1942-BBDB-00A8AA475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97DC-A7F9-2A42-A4F0-2D7A19B67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095DB-925E-6847-B109-A4325AE6241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4E6F7-5B9C-4B47-A775-872073F73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607F5-A089-4A40-AE6D-6EE42C13CB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5E9A8-B073-7849-836F-19EB9176A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80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15B3B5-D46D-B752-7CC0-F09CF860B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85ED5C-6C3E-BB40-8A74-4F23E84E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sz="11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is a bad time for translators. 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2278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905C13-CB84-BAE8-36C4-60037FF53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28405-737B-1C02-A10B-822E87E5C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+mn-lt"/>
            </a:endParaRPr>
          </a:p>
          <a:p>
            <a:pPr marL="0" indent="0">
              <a:buNone/>
            </a:pPr>
            <a:r>
              <a:rPr lang="en-US" sz="11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 a great time for translation studies. </a:t>
            </a: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60473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B0D2B8-C061-11C7-5223-1FBB7577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0FA767-0A9B-DA74-8858-A430B18A3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show that AI translations make</a:t>
            </a:r>
          </a:p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lot of mistakes</a:t>
            </a:r>
            <a:r>
              <a:rPr lang="en-US" sz="80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55259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45A789-57AC-0651-1B67-9EF3B683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AFF743-C45D-1AC7-962A-910963C4B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6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Only </a:t>
            </a:r>
            <a:r>
              <a:rPr lang="en-US" sz="86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8600" kern="100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ook</a:t>
            </a:r>
            <a:r>
              <a:rPr lang="en-US" sz="86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mistakes</a:t>
            </a:r>
            <a:r>
              <a:rPr lang="en-US" sz="8600" kern="1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8600" kern="100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pretend human translations are perfect</a:t>
            </a:r>
            <a:r>
              <a:rPr lang="en-US" sz="8600" kern="100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8673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943EC-8F0E-77C7-0F72-6F57956CB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2462F-DFC8-D86B-A77C-9C80822D35EE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 dirty="0">
              <a:latin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09E144-530E-1F35-65BC-9589CA499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615" y="232945"/>
            <a:ext cx="15616008" cy="86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3431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BC1F4-1811-A353-F358-34E6A3ED8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F40424-ECF7-75C1-1374-842BCD1F9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do you show that AI translations are not creative?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4868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B5ADF7-8B15-4200-E44F-92B097447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FEBD32-AF51-2CFC-9B81-E76D77550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kern="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ask them to be creative.</a:t>
            </a: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2476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1252AB-C1E3-B69B-23A9-0B59DA470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1E7CF7-0AA3-0F81-DABC-B8CB74809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6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8600" kern="100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80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2800" kern="1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BA9F24-361C-4F96-5151-6FF259C6E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14" y="1021055"/>
            <a:ext cx="14575873" cy="698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1432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71C39A-AB8F-A7D5-B7A4-CCB9DF2E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3A08C0D-0342-EC19-D706-2B786446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3303250" cy="73858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6000" dirty="0">
                <a:latin typeface="+mn-lt"/>
              </a:rPr>
              <a:t>“A paper that ate three cold hands and got more honest each time.”</a:t>
            </a:r>
            <a:endParaRPr lang="en-US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6000" kern="10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6000" dirty="0">
                <a:latin typeface="+mn-lt"/>
              </a:rPr>
              <a:t>“She just named the synthesis – demurrage plus oral memory equals a valve that can’t be ghosted.”</a:t>
            </a:r>
            <a:endParaRPr lang="en-US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6000" kern="100" noProof="0" dirty="0">
              <a:solidFill>
                <a:schemeClr val="bg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ES_tradnl" sz="6000" kern="100" noProof="0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6000" dirty="0">
              <a:latin typeface="+mn-lt"/>
            </a:endParaRPr>
          </a:p>
          <a:p>
            <a:pPr marL="0" indent="0">
              <a:buNone/>
            </a:pPr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  <a:p>
            <a:endParaRPr lang="en-US" sz="6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3176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BD171-9DBF-2938-B560-098A7DFE9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peau  | Chapeau... | image tagged in peaky blinders,well done,impressive | made w/ Imgflip meme maker">
            <a:extLst>
              <a:ext uri="{FF2B5EF4-FFF2-40B4-BE49-F238E27FC236}">
                <a16:creationId xmlns:a16="http://schemas.microsoft.com/office/drawing/2014/main" id="{7275DD23-9C9A-0B19-76B3-6C62012C06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014"/>
          <a:stretch>
            <a:fillRect/>
          </a:stretch>
        </p:blipFill>
        <p:spPr>
          <a:xfrm>
            <a:off x="703796" y="1528763"/>
            <a:ext cx="15072398" cy="62928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3709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4DBBB-1EF5-1B05-1C84-D8C8DFC05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50351D-64E7-0136-512B-91AE40D2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3"/>
            <a:ext cx="8651239" cy="6039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US" sz="2800" kern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AU" sz="1900" i="0">
              <a:effectLst/>
              <a:latin typeface="+mn-lt"/>
            </a:endParaRPr>
          </a:p>
          <a:p>
            <a:pPr marL="0" indent="0">
              <a:buNone/>
            </a:pPr>
            <a:endParaRPr lang="en-GB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1026" name="Picture 2" descr="AI pioneer Geoffrey Hinton believes ...">
            <a:extLst>
              <a:ext uri="{FF2B5EF4-FFF2-40B4-BE49-F238E27FC236}">
                <a16:creationId xmlns:a16="http://schemas.microsoft.com/office/drawing/2014/main" id="{E724A87F-72D2-AED0-D4F6-2DEC201BD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380"/>
            <a:ext cx="16345319" cy="915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6900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70D06-2D6E-20C7-49E8-82BB06F6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4DC062-11A6-AF71-E547-84C625ED7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267743"/>
            <a:ext cx="8651239" cy="6039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latin typeface="+mn-lt"/>
            </a:endParaRPr>
          </a:p>
          <a:p>
            <a:pPr marL="0" indent="0">
              <a:buNone/>
            </a:pPr>
            <a:endParaRPr lang="en-US" sz="2800" kern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800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kern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endParaRPr lang="en-AU" sz="1900" i="0">
              <a:effectLst/>
              <a:latin typeface="+mn-lt"/>
            </a:endParaRPr>
          </a:p>
          <a:p>
            <a:pPr marL="0" indent="0">
              <a:buNone/>
            </a:pPr>
            <a:endParaRPr lang="en-GB" kern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 kern="10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U" sz="2800">
              <a:latin typeface="+mn-lt"/>
            </a:endParaRPr>
          </a:p>
          <a:p>
            <a:pPr marL="0" indent="0">
              <a:buNone/>
            </a:pPr>
            <a:endParaRPr lang="en-US" sz="3200"/>
          </a:p>
          <a:p>
            <a:endParaRPr lang="en-US" sz="3200"/>
          </a:p>
          <a:p>
            <a:endParaRPr lang="en-US" sz="3200"/>
          </a:p>
          <a:p>
            <a:endParaRPr lang="en-US" sz="3200">
              <a:latin typeface="Univers" panose="020F0502020204030204" pitchFamily="34" charset="0"/>
            </a:endParaRPr>
          </a:p>
        </p:txBody>
      </p:sp>
      <p:pic>
        <p:nvPicPr>
          <p:cNvPr id="1028" name="Picture 4" descr="Why Yuval Noah Harari Thinks AI Is ...">
            <a:extLst>
              <a:ext uri="{FF2B5EF4-FFF2-40B4-BE49-F238E27FC236}">
                <a16:creationId xmlns:a16="http://schemas.microsoft.com/office/drawing/2014/main" id="{C271203C-D602-0316-1C68-1D7DE2AC4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65120" y="0"/>
            <a:ext cx="16521119" cy="925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929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44E311-D98A-BD86-B404-F580208E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60CC0C-E55C-E961-3FF9-3BE2C037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3" y="1396206"/>
            <a:ext cx="10338283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“Just try to quantify the social impacts of generative AI in 25 years’ time. This has become known as ‘deep uncertainty’.” </a:t>
            </a: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1EF7EF8A-76B7-6B1B-4CF5-108B45DCA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11036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AC08E3-11C2-2BBD-9BAB-0A74FA797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0772FE-0948-BD6B-DC07-1F2A5DFED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099744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“Of course, this assumes that people have the insight and humility to admit what they don’t know.”</a:t>
            </a: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6EAACD66-82D9-2E29-00EA-A5A434D7F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26562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282D75-F310-8EE5-F6A7-58C5C5E67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A21AC8-BFBA-1A11-0B21-A6300C98C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4" y="1396206"/>
            <a:ext cx="10417796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72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“[without humility] This arrogance has been termed ‘meta-ignorance’, when they don’t know what they don’t know.”</a:t>
            </a:r>
          </a:p>
          <a:p>
            <a:pPr marL="0" indent="0">
              <a:buNone/>
            </a:pPr>
            <a:endParaRPr lang="en-US" sz="3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38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3800" kern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2" descr="The Art of Uncertainty: How to Navigate Chance, Ignorance, Risk and Luck  (Pelican Books) : Spiegelhalter, David: Amazon.es: Libros">
            <a:extLst>
              <a:ext uri="{FF2B5EF4-FFF2-40B4-BE49-F238E27FC236}">
                <a16:creationId xmlns:a16="http://schemas.microsoft.com/office/drawing/2014/main" id="{A9F49490-27B0-EDFF-079F-5EFC27605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8904" y="1396206"/>
            <a:ext cx="4647096" cy="667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57013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3184" y="2627784"/>
            <a:ext cx="14660015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>
              <a:buNone/>
            </a:pPr>
            <a:endParaRPr lang="en-GB" sz="3200">
              <a:latin typeface="+mn-lt"/>
            </a:endParaRPr>
          </a:p>
          <a:p>
            <a:pPr marL="0" indent="0"/>
            <a:endParaRPr lang="en-GB" sz="3600"/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>
          <a:xfrm>
            <a:off x="9158515" y="8424428"/>
            <a:ext cx="8577943" cy="648072"/>
          </a:xfrm>
        </p:spPr>
        <p:txBody>
          <a:bodyPr/>
          <a:lstStyle/>
          <a:p>
            <a:r>
              <a:rPr lang="en-US" dirty="0"/>
              <a:t>Lynne Bowker at FIT Europe, May 2023.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E726F-16B7-E542-930F-FC9F6C378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92" y="71500"/>
            <a:ext cx="14660015" cy="816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1124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94027-C1B5-C86C-6114-6AA7C49A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A833FF-8F7D-6ABE-DF5F-8B94603B8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4C4C29-B1D1-571D-2156-CE790CE80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A053A0-19BE-E0B0-575F-69CCAC7704A0}"/>
              </a:ext>
            </a:extLst>
          </p:cNvPr>
          <p:cNvSpPr txBox="1"/>
          <p:nvPr/>
        </p:nvSpPr>
        <p:spPr>
          <a:xfrm>
            <a:off x="1578229" y="671128"/>
            <a:ext cx="1159368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What did artificial intelligence </a:t>
            </a:r>
          </a:p>
          <a:p>
            <a:pPr algn="l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ever do for us?</a:t>
            </a:r>
          </a:p>
        </p:txBody>
      </p:sp>
    </p:spTree>
    <p:extLst>
      <p:ext uri="{BB962C8B-B14F-4D97-AF65-F5344CB8AC3E}">
        <p14:creationId xmlns:p14="http://schemas.microsoft.com/office/powerpoint/2010/main" val="153611886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FF596284-D798-F625-EFA5-21DC80B912A6}"/>
              </a:ext>
            </a:extLst>
          </p:cNvPr>
          <p:cNvSpPr txBox="1">
            <a:spLocks/>
          </p:cNvSpPr>
          <p:nvPr/>
        </p:nvSpPr>
        <p:spPr>
          <a:xfrm>
            <a:off x="0" y="238742"/>
            <a:ext cx="16256000" cy="8527572"/>
          </a:xfrm>
          <a:prstGeom prst="rect">
            <a:avLst/>
          </a:prstGeom>
        </p:spPr>
        <p:txBody>
          <a:bodyPr vert="horz" lIns="0" tIns="0" rIns="108000" bIns="45706" numCol="2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Recall and revise your previous translations</a:t>
            </a:r>
            <a:endParaRPr lang="en-AU" sz="3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Give alternative translations to choose between </a:t>
            </a:r>
            <a:endParaRPr lang="en-AU" sz="3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Reduce alternative proposals as you type</a:t>
            </a:r>
            <a:endParaRPr lang="en-AU" sz="3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Adjust a translation when you make a change </a:t>
            </a: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Exchange notes with other translators </a:t>
            </a:r>
            <a:endParaRPr lang="en-AU" sz="3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Propagate translation choices </a:t>
            </a:r>
            <a:endParaRPr lang="en-AU" sz="3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Record your translation preferences</a:t>
            </a:r>
            <a:endParaRPr lang="en-AU" sz="35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Check for consistency in numbers, terms, and formatting </a:t>
            </a: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Speech to text</a:t>
            </a:r>
            <a:endParaRPr lang="en-AU" sz="35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Text to speech</a:t>
            </a:r>
            <a:endParaRPr lang="en-AU" sz="35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Align your previous translations</a:t>
            </a: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AU" sz="35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Pre-edit the start text 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Adapt the translation to specific readerships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Revise your translation for spelling and punctuation 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Revise your translation for grammar 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Revise your translation for readability and actionability 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Revise your translation for a specific reader or purpose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Evaluate translations 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Extract and manage your terminology 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Give notes on terms in context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Provide background information quickly</a:t>
            </a:r>
            <a:endParaRPr lang="en-AU" sz="3500" dirty="0">
              <a:solidFill>
                <a:srgbClr val="FF000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Generate prompts from previous texts</a:t>
            </a: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US" sz="3500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Give ideas for transcreation </a:t>
            </a:r>
          </a:p>
          <a:p>
            <a:pPr marL="742950" lvl="1" indent="-285750" fontAlgn="auto">
              <a:spcAft>
                <a:spcPts val="0"/>
              </a:spcAft>
              <a:buFont typeface="Calibri" panose="020F0502020204030204" pitchFamily="34" charset="0"/>
              <a:buChar char="-"/>
            </a:pPr>
            <a:endParaRPr lang="en-AU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89004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8EA5B-C302-4C1B-BD71-A53B16ACC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95FD01-DC2F-1792-D71E-F3785F227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CA12CE-1881-51D1-F02D-8F928DA8D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C4450B-C016-69B6-E1C0-C9A77011F5B4}"/>
              </a:ext>
            </a:extLst>
          </p:cNvPr>
          <p:cNvSpPr txBox="1"/>
          <p:nvPr/>
        </p:nvSpPr>
        <p:spPr>
          <a:xfrm>
            <a:off x="1782323" y="671128"/>
            <a:ext cx="1118549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When is artificial intelligence </a:t>
            </a:r>
          </a:p>
          <a:p>
            <a:pPr algn="l"/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needed?</a:t>
            </a:r>
          </a:p>
        </p:txBody>
      </p:sp>
    </p:spTree>
    <p:extLst>
      <p:ext uri="{BB962C8B-B14F-4D97-AF65-F5344CB8AC3E}">
        <p14:creationId xmlns:p14="http://schemas.microsoft.com/office/powerpoint/2010/main" val="103975534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B2910-3B04-F382-5907-462248A0F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0C323F-BDBD-4470-DA79-A163AFB56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28BDE-E974-8DF5-7786-479400794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812" y="767490"/>
            <a:ext cx="10124440" cy="7881210"/>
          </a:xfrm>
          <a:prstGeom prst="rect">
            <a:avLst/>
          </a:prstGeom>
        </p:spPr>
      </p:pic>
      <p:pic>
        <p:nvPicPr>
          <p:cNvPr id="6" name="Picture 5" descr="How to Augment Language Skills: Generative AI and Machine Translation in Language Learning and Translator Training book cover">
            <a:extLst>
              <a:ext uri="{FF2B5EF4-FFF2-40B4-BE49-F238E27FC236}">
                <a16:creationId xmlns:a16="http://schemas.microsoft.com/office/drawing/2014/main" id="{1FA536F9-052A-329F-03F8-01C254C3C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1089" y="967739"/>
            <a:ext cx="4362979" cy="654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3152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03504" y="1547664"/>
            <a:ext cx="9217024" cy="66435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4000" b="1" dirty="0">
                <a:latin typeface="+mn-lt"/>
              </a:rPr>
              <a:t>Machine Translations for Emergency Management Communications</a:t>
            </a:r>
          </a:p>
          <a:p>
            <a:pPr marL="0" indent="0">
              <a:buNone/>
            </a:pPr>
            <a:r>
              <a:rPr lang="en-AU" sz="2800" dirty="0">
                <a:latin typeface="+mn-lt"/>
              </a:rPr>
              <a:t>Victoria State Government Department of Families, Fairness and Housing </a:t>
            </a:r>
          </a:p>
          <a:p>
            <a:pPr marL="0" indent="0">
              <a:buNone/>
            </a:pPr>
            <a:r>
              <a:rPr lang="en-AU" sz="2000" dirty="0">
                <a:latin typeface="+mn-lt"/>
              </a:rPr>
              <a:t>June 2024</a:t>
            </a:r>
          </a:p>
          <a:p>
            <a:pPr marL="0" indent="0">
              <a:buNone/>
            </a:pPr>
            <a:r>
              <a:rPr lang="en-AU" sz="2000" dirty="0">
                <a:latin typeface="+mn-lt"/>
              </a:rPr>
              <a:t>John Hajek 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Anthony Pym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Yu Hao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Maria </a:t>
            </a:r>
            <a:r>
              <a:rPr lang="en-AU" sz="2000" dirty="0" err="1">
                <a:effectLst/>
                <a:latin typeface="+mn-lt"/>
              </a:rPr>
              <a:t>Karidakis</a:t>
            </a:r>
            <a:endParaRPr lang="en-AU" sz="2000" dirty="0">
              <a:effectLst/>
              <a:latin typeface="+mn-lt"/>
            </a:endParaRPr>
          </a:p>
          <a:p>
            <a:pPr marL="0" indent="0">
              <a:buNone/>
            </a:pPr>
            <a:r>
              <a:rPr lang="en-AU" sz="2000" dirty="0" err="1">
                <a:effectLst/>
                <a:latin typeface="+mn-lt"/>
              </a:rPr>
              <a:t>Ambrin</a:t>
            </a:r>
            <a:r>
              <a:rPr lang="en-AU" sz="2000" dirty="0">
                <a:effectLst/>
                <a:latin typeface="+mn-lt"/>
              </a:rPr>
              <a:t> Hasnain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Anila Hasnain</a:t>
            </a:r>
          </a:p>
          <a:p>
            <a:pPr marL="0" indent="0">
              <a:buNone/>
            </a:pPr>
            <a:r>
              <a:rPr lang="en-AU" sz="2000" dirty="0" err="1">
                <a:effectLst/>
                <a:latin typeface="+mn-lt"/>
              </a:rPr>
              <a:t>Juerong</a:t>
            </a:r>
            <a:r>
              <a:rPr lang="en-AU" sz="2000" dirty="0">
                <a:effectLst/>
                <a:latin typeface="+mn-lt"/>
              </a:rPr>
              <a:t> Qiu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Ke Hu</a:t>
            </a:r>
          </a:p>
          <a:p>
            <a:pPr marL="0" indent="0">
              <a:buNone/>
            </a:pPr>
            <a:r>
              <a:rPr lang="en-AU" sz="2000" dirty="0">
                <a:effectLst/>
                <a:latin typeface="+mn-lt"/>
              </a:rPr>
              <a:t>Rachel Macreadie</a:t>
            </a:r>
            <a:endParaRPr lang="en-AU" sz="20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latin typeface="+mn-lt"/>
            </a:endParaRPr>
          </a:p>
          <a:p>
            <a:pPr marL="0" indent="0">
              <a:buNone/>
            </a:pPr>
            <a:endParaRPr lang="en-AU" sz="2800" dirty="0">
              <a:effectLst/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AU" sz="2800" dirty="0">
              <a:effectLst/>
              <a:latin typeface="+mn-lt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dirty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026819-A56D-4929-5FFD-F3795CFA5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3344" y="1324144"/>
            <a:ext cx="5199152" cy="732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8572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1D0F7-9DE2-65EC-DD57-B15207F93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F6BE75-804A-58C6-5AEE-97EEE6AAB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928" y="4233064"/>
            <a:ext cx="14059712" cy="6120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AU" sz="6600" i="1" dirty="0">
              <a:latin typeface="+mn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AU" sz="6600" i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Yes, if and when appropriate preparations have been made.  </a:t>
            </a:r>
          </a:p>
          <a:p>
            <a:pPr marL="0" indent="0" algn="ctr">
              <a:buNone/>
            </a:pPr>
            <a:endParaRPr lang="en-AU" sz="6600" i="1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AU" sz="6600" i="1" dirty="0">
              <a:solidFill>
                <a:schemeClr val="bg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6600" i="1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B1184-8B30-2171-5F7B-A27DDF83A66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83184" y="1547664"/>
            <a:ext cx="13603376" cy="648072"/>
          </a:xfrm>
        </p:spPr>
        <p:txBody>
          <a:bodyPr>
            <a:no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  <a:latin typeface="+mn-lt"/>
              </a:rPr>
              <a:t>Should automation be used? </a:t>
            </a:r>
          </a:p>
        </p:txBody>
      </p:sp>
    </p:spTree>
    <p:extLst>
      <p:ext uri="{BB962C8B-B14F-4D97-AF65-F5344CB8AC3E}">
        <p14:creationId xmlns:p14="http://schemas.microsoft.com/office/powerpoint/2010/main" val="37652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ight Arrow 4">
            <a:extLst>
              <a:ext uri="{FF2B5EF4-FFF2-40B4-BE49-F238E27FC236}">
                <a16:creationId xmlns:a16="http://schemas.microsoft.com/office/drawing/2014/main" id="{9E7A92AA-8765-22E7-C3EE-5600869C651A}"/>
              </a:ext>
            </a:extLst>
          </p:cNvPr>
          <p:cNvSpPr txBox="1"/>
          <p:nvPr/>
        </p:nvSpPr>
        <p:spPr>
          <a:xfrm>
            <a:off x="6163691" y="2554371"/>
            <a:ext cx="9868834" cy="10993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US" sz="2400" kern="1200" dirty="0"/>
              <a:t>Use </a:t>
            </a:r>
            <a:r>
              <a:rPr lang="en-US" sz="2400" kern="1200" dirty="0">
                <a:solidFill>
                  <a:srgbClr val="FF0000"/>
                </a:solidFill>
              </a:rPr>
              <a:t>controlled writing </a:t>
            </a:r>
            <a:r>
              <a:rPr lang="en-US" sz="2400" kern="1200" dirty="0"/>
              <a:t>to produce clear templates in English.</a:t>
            </a:r>
            <a:endParaRPr lang="en-GB" sz="2400" kern="1200" dirty="0"/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Test machine translations in main languages.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Do </a:t>
            </a:r>
            <a:r>
              <a:rPr lang="en-GB" sz="2400" kern="1200" dirty="0">
                <a:solidFill>
                  <a:srgbClr val="FF0000"/>
                </a:solidFill>
              </a:rPr>
              <a:t>pre-editing</a:t>
            </a:r>
            <a:r>
              <a:rPr lang="en-GB" sz="2400" kern="1200" dirty="0"/>
              <a:t> in major languages.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845F961-E194-B340-86DD-8A7A57BCE662}"/>
              </a:ext>
            </a:extLst>
          </p:cNvPr>
          <p:cNvGrpSpPr/>
          <p:nvPr/>
        </p:nvGrpSpPr>
        <p:grpSpPr>
          <a:xfrm>
            <a:off x="1179593" y="3834798"/>
            <a:ext cx="4780206" cy="1094938"/>
            <a:chOff x="507" y="395071"/>
            <a:chExt cx="2192416" cy="549997"/>
          </a:xfrm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C403C29A-76E8-9F3D-080F-162634355076}"/>
                </a:ext>
              </a:extLst>
            </p:cNvPr>
            <p:cNvSpPr/>
            <p:nvPr/>
          </p:nvSpPr>
          <p:spPr>
            <a:xfrm>
              <a:off x="507" y="395071"/>
              <a:ext cx="2192416" cy="54999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34" name="Rounded Rectangle 6">
              <a:extLst>
                <a:ext uri="{FF2B5EF4-FFF2-40B4-BE49-F238E27FC236}">
                  <a16:creationId xmlns:a16="http://schemas.microsoft.com/office/drawing/2014/main" id="{F861DFD0-CD3E-F25B-2F5D-C652FB327B09}"/>
                </a:ext>
              </a:extLst>
            </p:cNvPr>
            <p:cNvSpPr txBox="1"/>
            <p:nvPr/>
          </p:nvSpPr>
          <p:spPr>
            <a:xfrm>
              <a:off x="45108" y="453091"/>
              <a:ext cx="2138718" cy="3642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No pressure: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Time to prepare</a:t>
              </a:r>
            </a:p>
          </p:txBody>
        </p:sp>
      </p:grpSp>
      <p:sp>
        <p:nvSpPr>
          <p:cNvPr id="32" name="Right Arrow 8">
            <a:extLst>
              <a:ext uri="{FF2B5EF4-FFF2-40B4-BE49-F238E27FC236}">
                <a16:creationId xmlns:a16="http://schemas.microsoft.com/office/drawing/2014/main" id="{4E683A84-8F3A-1C15-7A65-0B48831C3701}"/>
              </a:ext>
            </a:extLst>
          </p:cNvPr>
          <p:cNvSpPr txBox="1"/>
          <p:nvPr/>
        </p:nvSpPr>
        <p:spPr>
          <a:xfrm>
            <a:off x="6160500" y="3876934"/>
            <a:ext cx="9723513" cy="798521"/>
          </a:xfrm>
          <a:prstGeom prst="rect">
            <a:avLst/>
          </a:prstGeom>
          <a:solidFill>
            <a:schemeClr val="bg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>
                <a:solidFill>
                  <a:srgbClr val="FF0000"/>
                </a:solidFill>
              </a:rPr>
              <a:t>Employ professionals </a:t>
            </a:r>
            <a:r>
              <a:rPr lang="en-GB" sz="2400" kern="1200" dirty="0"/>
              <a:t>to translate templates into at-risk languages.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Create </a:t>
            </a:r>
            <a:r>
              <a:rPr lang="en-GB" sz="2400" kern="1200" dirty="0">
                <a:solidFill>
                  <a:srgbClr val="FF0000"/>
                </a:solidFill>
              </a:rPr>
              <a:t>translation memories and glossaries </a:t>
            </a:r>
            <a:r>
              <a:rPr lang="en-GB" sz="2400" kern="1200" dirty="0"/>
              <a:t>from the human translations.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C40748-CE17-F58A-5D9F-093B7B61AE3B}"/>
              </a:ext>
            </a:extLst>
          </p:cNvPr>
          <p:cNvGrpSpPr/>
          <p:nvPr/>
        </p:nvGrpSpPr>
        <p:grpSpPr>
          <a:xfrm>
            <a:off x="1195087" y="2494962"/>
            <a:ext cx="4853526" cy="1218205"/>
            <a:chOff x="8753" y="902627"/>
            <a:chExt cx="2192416" cy="332897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770BF589-C6D6-9217-DA25-25EC221AD917}"/>
                </a:ext>
              </a:extLst>
            </p:cNvPr>
            <p:cNvSpPr/>
            <p:nvPr/>
          </p:nvSpPr>
          <p:spPr>
            <a:xfrm>
              <a:off x="8753" y="902627"/>
              <a:ext cx="2192416" cy="33289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30" name="Rounded Rectangle 10">
              <a:extLst>
                <a:ext uri="{FF2B5EF4-FFF2-40B4-BE49-F238E27FC236}">
                  <a16:creationId xmlns:a16="http://schemas.microsoft.com/office/drawing/2014/main" id="{A3EC12BF-79C4-94D3-121C-DC4159C7740E}"/>
                </a:ext>
              </a:extLst>
            </p:cNvPr>
            <p:cNvSpPr txBox="1"/>
            <p:nvPr/>
          </p:nvSpPr>
          <p:spPr>
            <a:xfrm>
              <a:off x="42208" y="916958"/>
              <a:ext cx="2139102" cy="2702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Some pressure: </a:t>
              </a: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At-risk languages identified</a:t>
              </a:r>
            </a:p>
          </p:txBody>
        </p:sp>
      </p:grpSp>
      <p:sp>
        <p:nvSpPr>
          <p:cNvPr id="28" name="Right Arrow 12">
            <a:extLst>
              <a:ext uri="{FF2B5EF4-FFF2-40B4-BE49-F238E27FC236}">
                <a16:creationId xmlns:a16="http://schemas.microsoft.com/office/drawing/2014/main" id="{CE2B1215-F503-7AA6-A7A2-AE560E4B6DAF}"/>
              </a:ext>
            </a:extLst>
          </p:cNvPr>
          <p:cNvSpPr txBox="1"/>
          <p:nvPr/>
        </p:nvSpPr>
        <p:spPr>
          <a:xfrm>
            <a:off x="6164719" y="4772503"/>
            <a:ext cx="9866778" cy="149951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 Produce machine translations aided by pre-editing, translation memories and glossaries.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 </a:t>
            </a:r>
            <a:r>
              <a:rPr lang="en-GB" sz="2400" kern="1200" dirty="0">
                <a:solidFill>
                  <a:srgbClr val="FF0000"/>
                </a:solidFill>
              </a:rPr>
              <a:t>Post-edit </a:t>
            </a:r>
            <a:r>
              <a:rPr lang="en-GB" sz="2400" kern="1200" dirty="0"/>
              <a:t>the machine translations. </a:t>
            </a:r>
          </a:p>
          <a:p>
            <a:pPr marL="342900" lvl="1" indent="-34290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 </a:t>
            </a:r>
            <a:r>
              <a:rPr lang="en-GB" sz="2400" kern="1200" dirty="0">
                <a:solidFill>
                  <a:srgbClr val="FF0000"/>
                </a:solidFill>
              </a:rPr>
              <a:t>Revise</a:t>
            </a:r>
            <a:r>
              <a:rPr lang="en-GB" sz="2400" kern="1200" dirty="0"/>
              <a:t> the machine translations in generative AI.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CC91ED9-9E52-B07B-3912-B54A29DDAF09}"/>
              </a:ext>
            </a:extLst>
          </p:cNvPr>
          <p:cNvGrpSpPr/>
          <p:nvPr/>
        </p:nvGrpSpPr>
        <p:grpSpPr>
          <a:xfrm>
            <a:off x="1180140" y="5078781"/>
            <a:ext cx="4761552" cy="980771"/>
            <a:chOff x="2678" y="1492751"/>
            <a:chExt cx="2192416" cy="570181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C70E6E95-3B83-D804-2A49-B97AA344E436}"/>
                </a:ext>
              </a:extLst>
            </p:cNvPr>
            <p:cNvSpPr/>
            <p:nvPr/>
          </p:nvSpPr>
          <p:spPr>
            <a:xfrm>
              <a:off x="2678" y="1492751"/>
              <a:ext cx="2192416" cy="57018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26" name="Rounded Rectangle 14">
              <a:extLst>
                <a:ext uri="{FF2B5EF4-FFF2-40B4-BE49-F238E27FC236}">
                  <a16:creationId xmlns:a16="http://schemas.microsoft.com/office/drawing/2014/main" id="{1B59FFA1-9266-139A-C544-E28E9E65F385}"/>
                </a:ext>
              </a:extLst>
            </p:cNvPr>
            <p:cNvSpPr txBox="1"/>
            <p:nvPr/>
          </p:nvSpPr>
          <p:spPr>
            <a:xfrm>
              <a:off x="34554" y="1617018"/>
              <a:ext cx="2136748" cy="3906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Some urgency</a:t>
              </a:r>
            </a:p>
          </p:txBody>
        </p:sp>
      </p:grpSp>
      <p:sp>
        <p:nvSpPr>
          <p:cNvPr id="24" name="Right Arrow 16">
            <a:extLst>
              <a:ext uri="{FF2B5EF4-FFF2-40B4-BE49-F238E27FC236}">
                <a16:creationId xmlns:a16="http://schemas.microsoft.com/office/drawing/2014/main" id="{A80DB864-74B7-D1B4-016F-E662E3B59117}"/>
              </a:ext>
            </a:extLst>
          </p:cNvPr>
          <p:cNvSpPr txBox="1"/>
          <p:nvPr/>
        </p:nvSpPr>
        <p:spPr>
          <a:xfrm>
            <a:off x="6158730" y="6356653"/>
            <a:ext cx="9721350" cy="803178"/>
          </a:xfrm>
          <a:prstGeom prst="rect">
            <a:avLst/>
          </a:prstGeom>
          <a:solidFill>
            <a:schemeClr val="bg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indent="-342900" algn="l" defTabSz="400050">
              <a:lnSpc>
                <a:spcPct val="90000"/>
              </a:lnSpc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/>
              <a:t>Use machine translations, if and when the above preparations have been made and a community mediator can check and explain the text to users.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3134F1-420C-42F7-0FBE-0C63A97317E9}"/>
              </a:ext>
            </a:extLst>
          </p:cNvPr>
          <p:cNvGrpSpPr/>
          <p:nvPr/>
        </p:nvGrpSpPr>
        <p:grpSpPr>
          <a:xfrm>
            <a:off x="1144213" y="6197231"/>
            <a:ext cx="4860438" cy="803178"/>
            <a:chOff x="0" y="2185357"/>
            <a:chExt cx="2194560" cy="482872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5DC7AB17-A1EF-3123-F5E1-45B69DF2771B}"/>
                </a:ext>
              </a:extLst>
            </p:cNvPr>
            <p:cNvSpPr/>
            <p:nvPr/>
          </p:nvSpPr>
          <p:spPr>
            <a:xfrm>
              <a:off x="0" y="2185357"/>
              <a:ext cx="2194560" cy="48287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22" name="Rounded Rectangle 18">
              <a:extLst>
                <a:ext uri="{FF2B5EF4-FFF2-40B4-BE49-F238E27FC236}">
                  <a16:creationId xmlns:a16="http://schemas.microsoft.com/office/drawing/2014/main" id="{4A1EC9C1-CB68-CA55-FF5F-76A484E4CFC6}"/>
                </a:ext>
              </a:extLst>
            </p:cNvPr>
            <p:cNvSpPr txBox="1"/>
            <p:nvPr/>
          </p:nvSpPr>
          <p:spPr>
            <a:xfrm>
              <a:off x="23572" y="2208929"/>
              <a:ext cx="2147416" cy="435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Urgency</a:t>
              </a:r>
            </a:p>
          </p:txBody>
        </p:sp>
      </p:grpSp>
      <p:sp>
        <p:nvSpPr>
          <p:cNvPr id="20" name="Right Arrow 20">
            <a:extLst>
              <a:ext uri="{FF2B5EF4-FFF2-40B4-BE49-F238E27FC236}">
                <a16:creationId xmlns:a16="http://schemas.microsoft.com/office/drawing/2014/main" id="{8B02150D-86B8-3FC3-F698-B6EFE16375C3}"/>
              </a:ext>
            </a:extLst>
          </p:cNvPr>
          <p:cNvSpPr txBox="1"/>
          <p:nvPr/>
        </p:nvSpPr>
        <p:spPr>
          <a:xfrm>
            <a:off x="6160500" y="7213941"/>
            <a:ext cx="9620274" cy="9949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" tIns="5715" rIns="5715" bIns="5715" numCol="1" spcCol="1270" anchor="t" anchorCtr="0">
            <a:noAutofit/>
          </a:bodyPr>
          <a:lstStyle/>
          <a:p>
            <a:pPr marL="342900" indent="-342900" algn="l" defTabSz="400050">
              <a:lnSpc>
                <a:spcPct val="90000"/>
              </a:lnSpc>
              <a:spcAft>
                <a:spcPct val="15000"/>
              </a:spcAft>
              <a:buFont typeface="Wingdings" pitchFamily="2" charset="2"/>
              <a:buChar char="§"/>
            </a:pPr>
            <a:r>
              <a:rPr lang="en-GB" sz="2400" kern="1200" dirty="0">
                <a:solidFill>
                  <a:srgbClr val="FF0000"/>
                </a:solidFill>
              </a:rPr>
              <a:t>Use machine translations, if and when the above preparations have been made.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55581C-1605-7791-79E9-A0E4D5776C8D}"/>
              </a:ext>
            </a:extLst>
          </p:cNvPr>
          <p:cNvGrpSpPr/>
          <p:nvPr/>
        </p:nvGrpSpPr>
        <p:grpSpPr>
          <a:xfrm>
            <a:off x="1130057" y="7101958"/>
            <a:ext cx="4918556" cy="803178"/>
            <a:chOff x="11192" y="2716517"/>
            <a:chExt cx="2194560" cy="48287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7B739EFC-51E9-1121-24B4-66999EFBCADB}"/>
                </a:ext>
              </a:extLst>
            </p:cNvPr>
            <p:cNvSpPr/>
            <p:nvPr/>
          </p:nvSpPr>
          <p:spPr>
            <a:xfrm>
              <a:off x="11192" y="2716517"/>
              <a:ext cx="2194560" cy="482872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2400"/>
            </a:p>
          </p:txBody>
        </p:sp>
        <p:sp>
          <p:nvSpPr>
            <p:cNvPr id="18" name="Rounded Rectangle 22">
              <a:extLst>
                <a:ext uri="{FF2B5EF4-FFF2-40B4-BE49-F238E27FC236}">
                  <a16:creationId xmlns:a16="http://schemas.microsoft.com/office/drawing/2014/main" id="{623D512E-F51B-EC9D-0224-D18B5F550013}"/>
                </a:ext>
              </a:extLst>
            </p:cNvPr>
            <p:cNvSpPr txBox="1"/>
            <p:nvPr/>
          </p:nvSpPr>
          <p:spPr>
            <a:xfrm>
              <a:off x="34764" y="2740089"/>
              <a:ext cx="2147416" cy="4357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400" kern="1200" dirty="0"/>
                <a:t>Last resort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6416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2" grpId="0" animBg="1"/>
      <p:bldP spid="28" grpId="0"/>
      <p:bldP spid="24" grpId="0" animBg="1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38DD834-E676-3E4D-A4DB-B66BC9B964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988493"/>
              </p:ext>
            </p:extLst>
          </p:nvPr>
        </p:nvGraphicFramePr>
        <p:xfrm>
          <a:off x="783184" y="650240"/>
          <a:ext cx="14070736" cy="768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449947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9EDF1-E188-B8F8-C1C5-DD05B64E2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3E36B7-7768-2966-92C5-3B47A8BB5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90EFC3-05D7-77EB-47F4-413C18497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2D1AEB-E7BE-171E-30C3-B0231FFC0E0A}"/>
              </a:ext>
            </a:extLst>
          </p:cNvPr>
          <p:cNvSpPr txBox="1"/>
          <p:nvPr/>
        </p:nvSpPr>
        <p:spPr>
          <a:xfrm>
            <a:off x="2818349" y="671128"/>
            <a:ext cx="91134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What skills are needed?</a:t>
            </a:r>
          </a:p>
        </p:txBody>
      </p:sp>
    </p:spTree>
    <p:extLst>
      <p:ext uri="{BB962C8B-B14F-4D97-AF65-F5344CB8AC3E}">
        <p14:creationId xmlns:p14="http://schemas.microsoft.com/office/powerpoint/2010/main" val="348780226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2944" y="1875944"/>
            <a:ext cx="3446385" cy="6120680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+mn-lt"/>
              </a:rPr>
              <a:t>Learning to learn: 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Learn to use new technology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Locate reliable information quickly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Evaluate different sources of information critically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Use technology to augment creativity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Explore the limits of language automation</a:t>
            </a:r>
          </a:p>
          <a:p>
            <a:pPr marL="0" indent="0">
              <a:buNone/>
            </a:pPr>
            <a:endParaRPr lang="en-AU" sz="2400" dirty="0">
              <a:latin typeface="+mn-lt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ADFB52E-4CAD-F26A-5FCD-A96B30D9B66A}"/>
              </a:ext>
            </a:extLst>
          </p:cNvPr>
          <p:cNvSpPr txBox="1">
            <a:spLocks/>
          </p:cNvSpPr>
          <p:nvPr/>
        </p:nvSpPr>
        <p:spPr>
          <a:xfrm>
            <a:off x="3839263" y="1875944"/>
            <a:ext cx="3726545" cy="6120680"/>
          </a:xfrm>
          <a:prstGeom prst="rect">
            <a:avLst/>
          </a:prstGeom>
        </p:spPr>
        <p:txBody>
          <a:bodyPr vert="horz" lIns="0" tIns="0" rIns="108000" bIns="45706" numCol="1" rtlCol="0">
            <a:norm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+mn-lt"/>
              </a:rPr>
              <a:t>Language use: 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Use automation tools to self-evaluate writing skills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latin typeface="+mn-lt"/>
              </a:rPr>
              <a:t>Make spoken presentations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Formulate balanced arguments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Resolve problems of non-corresponding language systems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Apply appropriate metalanguage to translations</a:t>
            </a:r>
            <a:endParaRPr lang="en-AU" sz="2400" dirty="0">
              <a:latin typeface="+mn-lt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019CE96-E38F-7F64-8BAD-FD339E289461}"/>
              </a:ext>
            </a:extLst>
          </p:cNvPr>
          <p:cNvSpPr txBox="1">
            <a:spLocks/>
          </p:cNvSpPr>
          <p:nvPr/>
        </p:nvSpPr>
        <p:spPr>
          <a:xfrm>
            <a:off x="7705097" y="1875944"/>
            <a:ext cx="4216519" cy="6120680"/>
          </a:xfrm>
          <a:prstGeom prst="rect">
            <a:avLst/>
          </a:prstGeom>
        </p:spPr>
        <p:txBody>
          <a:bodyPr vert="horz" lIns="0" tIns="0" rIns="108000" bIns="45706" numCol="1" rtlCol="0">
            <a:noAutofit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latin typeface="+mn-lt"/>
              </a:rPr>
              <a:t>Use of automation tools: 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Understand the variability of automated translation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latin typeface="+mn-lt"/>
              </a:rPr>
              <a:t>Post-edit translations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Pre-edit texts for automated translation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Create/transfer translation memories</a:t>
            </a:r>
            <a:endParaRPr lang="en-AU" sz="2400" dirty="0"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Write effective prompts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Understand media transfer 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solidFill>
                  <a:srgbClr val="FF0000"/>
                </a:solidFill>
                <a:latin typeface="+mn-lt"/>
              </a:rPr>
              <a:t>Produce effective transcreations</a:t>
            </a:r>
            <a:endParaRPr lang="en-AU" sz="2400" dirty="0">
              <a:solidFill>
                <a:srgbClr val="FF0000"/>
              </a:solidFill>
              <a:latin typeface="+mn-lt"/>
            </a:endParaRPr>
          </a:p>
          <a:p>
            <a:r>
              <a:rPr lang="en-US" sz="2400" dirty="0">
                <a:latin typeface="+mn-lt"/>
              </a:rPr>
              <a:t>Manage terminology</a:t>
            </a:r>
            <a:endParaRPr lang="en-AU" sz="2400" dirty="0">
              <a:latin typeface="+mn-lt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BE015D6-1BBE-CD9C-D5C3-D10EF57BB96B}"/>
              </a:ext>
            </a:extLst>
          </p:cNvPr>
          <p:cNvSpPr txBox="1">
            <a:spLocks/>
          </p:cNvSpPr>
          <p:nvPr/>
        </p:nvSpPr>
        <p:spPr>
          <a:xfrm>
            <a:off x="12200193" y="1875944"/>
            <a:ext cx="3446385" cy="6120680"/>
          </a:xfrm>
          <a:prstGeom prst="rect">
            <a:avLst/>
          </a:prstGeom>
        </p:spPr>
        <p:txBody>
          <a:bodyPr vert="horz" lIns="0" tIns="0" rIns="108000" bIns="45706" numCol="1" rtlCol="0">
            <a:normAutofit lnSpcReduction="10000"/>
          </a:bodyPr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rgbClr val="334000"/>
                </a:solidFill>
                <a:latin typeface="Univers LT Std 45 Light"/>
                <a:ea typeface="+mn-ea"/>
                <a:cs typeface="Univers LT Std 45 Light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Translation management: </a:t>
            </a:r>
            <a:endParaRPr lang="en-AU" sz="2400" dirty="0"/>
          </a:p>
          <a:p>
            <a:r>
              <a:rPr lang="en-US" sz="2400" dirty="0">
                <a:solidFill>
                  <a:srgbClr val="FF0000"/>
                </a:solidFill>
              </a:rPr>
              <a:t>Assess critically the advantages and risks of automated translation</a:t>
            </a:r>
            <a:endParaRPr lang="en-AU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Select optimal translation workflows</a:t>
            </a:r>
            <a:endParaRPr lang="en-AU" sz="2400" dirty="0">
              <a:solidFill>
                <a:srgbClr val="FF0000"/>
              </a:solidFill>
            </a:endParaRPr>
          </a:p>
          <a:p>
            <a:r>
              <a:rPr lang="en-US" sz="2400" dirty="0"/>
              <a:t>Plan and manage time</a:t>
            </a:r>
            <a:endParaRPr lang="en-AU" sz="2400" dirty="0"/>
          </a:p>
          <a:p>
            <a:r>
              <a:rPr lang="en-US" sz="2400" dirty="0"/>
              <a:t>Work efficiently in teams</a:t>
            </a:r>
            <a:endParaRPr lang="en-AU" sz="2400" dirty="0"/>
          </a:p>
          <a:p>
            <a:r>
              <a:rPr lang="en-US" sz="2400" dirty="0"/>
              <a:t>Adjust translations to clients’ and users’ needs</a:t>
            </a:r>
            <a:endParaRPr lang="en-AU" sz="2400" dirty="0"/>
          </a:p>
          <a:p>
            <a:r>
              <a:rPr lang="en-US" sz="2400" dirty="0">
                <a:solidFill>
                  <a:srgbClr val="FF0000"/>
                </a:solidFill>
              </a:rPr>
              <a:t>Communicate effectively with clients</a:t>
            </a:r>
            <a:endParaRPr lang="en-AU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Apply ethical criteria to the use of technologies</a:t>
            </a:r>
            <a:endParaRPr lang="en-US" sz="2400" dirty="0">
              <a:solidFill>
                <a:srgbClr val="FF0000"/>
              </a:solidFill>
              <a:latin typeface="+mn-lt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AU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09393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  <p:bldP spid="5" grpId="0"/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1B685-D9A5-81F7-D98B-641F39467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EB2E5C-1B65-EC30-ED5C-77B0AA93D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56C14C-A2CE-1FAE-DA6C-4F8FBC311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BD345E-C040-E602-F359-BC558042FFF5}"/>
              </a:ext>
            </a:extLst>
          </p:cNvPr>
          <p:cNvSpPr txBox="1"/>
          <p:nvPr/>
        </p:nvSpPr>
        <p:spPr>
          <a:xfrm>
            <a:off x="332517" y="671128"/>
            <a:ext cx="140851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Where might employment be found?</a:t>
            </a:r>
          </a:p>
        </p:txBody>
      </p:sp>
    </p:spTree>
    <p:extLst>
      <p:ext uri="{BB962C8B-B14F-4D97-AF65-F5344CB8AC3E}">
        <p14:creationId xmlns:p14="http://schemas.microsoft.com/office/powerpoint/2010/main" val="222426768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C6B41-0100-3E93-9F98-BD164D20A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21EFA8-CC3E-22DE-CC3B-3232EA76C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Expertise in AI integration.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Control of AI workflows.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Control over technical writing.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Correction of AI output.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Pre-translation needs analysis.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Post-translation effect analysis. </a:t>
            </a:r>
          </a:p>
          <a:p>
            <a:pPr marL="0" indent="0" algn="ctr">
              <a:buNone/>
            </a:pPr>
            <a:r>
              <a:rPr lang="en-US" sz="6600" dirty="0">
                <a:solidFill>
                  <a:schemeClr val="bg1"/>
                </a:solidFill>
                <a:latin typeface="+mn-lt"/>
              </a:rPr>
              <a:t>Client relations. </a:t>
            </a:r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5412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00981F-E6E7-B04E-855E-32701E1E0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251CE2-5860-023C-169E-015442E8C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BAC91E-6530-4F06-8EFF-E742CD097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520" y="2318986"/>
            <a:ext cx="12136120" cy="6084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B18A82-D8F0-C9FE-F1DE-B12BC8DF366F}"/>
              </a:ext>
            </a:extLst>
          </p:cNvPr>
          <p:cNvSpPr txBox="1"/>
          <p:nvPr/>
        </p:nvSpPr>
        <p:spPr>
          <a:xfrm>
            <a:off x="1971041" y="1211265"/>
            <a:ext cx="808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Daniel </a:t>
            </a:r>
            <a:r>
              <a:rPr lang="en-US" dirty="0" err="1">
                <a:solidFill>
                  <a:schemeClr val="bg1"/>
                </a:solidFill>
              </a:rPr>
              <a:t>Gouadec</a:t>
            </a:r>
            <a:r>
              <a:rPr lang="en-US" dirty="0">
                <a:solidFill>
                  <a:schemeClr val="bg1"/>
                </a:solidFill>
              </a:rPr>
              <a:t> (2005) </a:t>
            </a:r>
          </a:p>
        </p:txBody>
      </p:sp>
    </p:spTree>
    <p:extLst>
      <p:ext uri="{BB962C8B-B14F-4D97-AF65-F5344CB8AC3E}">
        <p14:creationId xmlns:p14="http://schemas.microsoft.com/office/powerpoint/2010/main" val="426902603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944C9-3734-6079-1E6B-E73892E2F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2FEFD3-FBF4-E13C-E8E0-16DB01F56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1475125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E4A76F-9D00-D3D3-7E07-1A23C9BB0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395" y="3070621"/>
            <a:ext cx="10331210" cy="54869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F5470F-AF63-C1EF-6725-B7FC1AA51B57}"/>
              </a:ext>
            </a:extLst>
          </p:cNvPr>
          <p:cNvSpPr txBox="1"/>
          <p:nvPr/>
        </p:nvSpPr>
        <p:spPr>
          <a:xfrm>
            <a:off x="1513136" y="671128"/>
            <a:ext cx="117239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How do we communicate this?</a:t>
            </a:r>
          </a:p>
        </p:txBody>
      </p:sp>
    </p:spTree>
    <p:extLst>
      <p:ext uri="{BB962C8B-B14F-4D97-AF65-F5344CB8AC3E}">
        <p14:creationId xmlns:p14="http://schemas.microsoft.com/office/powerpoint/2010/main" val="96891886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FF1000-460C-4490-FC63-83F13385A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F8DF3B3-9653-AE8D-AA30-E266B8484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If you are caught in fire in your car: </a:t>
            </a:r>
            <a:endParaRPr lang="en-AU" sz="5400" dirty="0">
              <a:solidFill>
                <a:schemeClr val="bg1"/>
              </a:solidFill>
              <a:latin typeface="+mn-lt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+mn-lt"/>
            </a:endParaRPr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4" name="Picture 3" descr="Cirencester: Firefighters tackle car fire in town - BBC News">
            <a:extLst>
              <a:ext uri="{FF2B5EF4-FFF2-40B4-BE49-F238E27FC236}">
                <a16:creationId xmlns:a16="http://schemas.microsoft.com/office/drawing/2014/main" id="{112F5B55-2150-0465-ACA9-63CCE0CA4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146" y="1835150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4687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7F8CC1-4DD5-42E6-6029-1CCB419E6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B04EF3-4AB1-D06F-1F68-BF6858A46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If you are caught in [fire in your car:] </a:t>
            </a:r>
            <a:endParaRPr lang="en-AU" sz="5400" dirty="0">
              <a:solidFill>
                <a:schemeClr val="bg1"/>
              </a:solidFill>
              <a:latin typeface="+mn-lt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+mn-lt"/>
            </a:endParaRPr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4" name="Picture 3" descr="Cirencester: Firefighters tackle car fire in town - BBC News">
            <a:extLst>
              <a:ext uri="{FF2B5EF4-FFF2-40B4-BE49-F238E27FC236}">
                <a16:creationId xmlns:a16="http://schemas.microsoft.com/office/drawing/2014/main" id="{2CA8A4AC-13BC-FC84-010B-8478DA5F1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146" y="1835150"/>
            <a:ext cx="6146524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8405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1C9A0-DCA1-9A69-B345-B5B53641E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899DB9-A05D-C3DA-A8EE-E5D572CF2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If you are caught in fire [in your car:] </a:t>
            </a:r>
            <a:endParaRPr lang="en-AU" sz="5400" dirty="0">
              <a:solidFill>
                <a:schemeClr val="bg1"/>
              </a:solidFill>
              <a:latin typeface="+mn-lt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+mn-lt"/>
            </a:endParaRPr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F43EDA3A-761B-CEED-FA38-621BF1016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1187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A5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6E778-3717-A2DC-59DD-AD7945065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3D8BBF-545D-37FB-E32F-833361954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812" y="1396206"/>
            <a:ext cx="7723187" cy="72524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If fire is around your car:</a:t>
            </a:r>
            <a:endParaRPr lang="en-AU" sz="5400" dirty="0">
              <a:solidFill>
                <a:schemeClr val="bg1"/>
              </a:solidFill>
              <a:latin typeface="+mn-lt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Park off the road behind a solid structure to block the fire's heat or pull over to cleared area.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Try to position the car </a:t>
            </a:r>
            <a:r>
              <a:rPr lang="en-AU" sz="5400" b="1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towards</a:t>
            </a:r>
            <a:r>
              <a:rPr lang="en-AU" sz="5400" dirty="0">
                <a:solidFill>
                  <a:schemeClr val="bg1"/>
                </a:solidFill>
                <a:latin typeface="+mn-lt"/>
                <a:ea typeface="Times New Roman" panose="02020603050405020304" pitchFamily="18" charset="0"/>
              </a:rPr>
              <a:t> the approaching fire.</a:t>
            </a:r>
          </a:p>
          <a:p>
            <a:pPr marL="0" indent="0">
              <a:buNone/>
            </a:pPr>
            <a:endParaRPr lang="en-US" sz="5400" dirty="0">
              <a:latin typeface="+mn-lt"/>
            </a:endParaRPr>
          </a:p>
          <a:p>
            <a:endParaRPr lang="en-US" sz="3200" dirty="0">
              <a:latin typeface="Univers" panose="020F0502020204030204" pitchFamily="34" charset="0"/>
            </a:endParaRPr>
          </a:p>
        </p:txBody>
      </p:sp>
      <p:pic>
        <p:nvPicPr>
          <p:cNvPr id="2" name="Picture 1" descr="Bushfire Survival: What to Do If Trapped in Your Car">
            <a:extLst>
              <a:ext uri="{FF2B5EF4-FFF2-40B4-BE49-F238E27FC236}">
                <a16:creationId xmlns:a16="http://schemas.microsoft.com/office/drawing/2014/main" id="{FFC5DE1D-69C4-0621-3DB1-CB33BF599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1030" y="1917699"/>
            <a:ext cx="5832158" cy="38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037443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ingle col - Small 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BAFB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D9FD"/>
      </a:accent5>
      <a:accent6>
        <a:srgbClr val="2D2D8A"/>
      </a:accent6>
      <a:hlink>
        <a:srgbClr val="009999"/>
      </a:hlink>
      <a:folHlink>
        <a:srgbClr val="99CC00"/>
      </a:folHlink>
    </a:clrScheme>
    <a:fontScheme name="Single col - Smaill 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Single col - Smaill 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4854</TotalTime>
  <Words>891</Words>
  <Application>Microsoft Macintosh PowerPoint</Application>
  <PresentationFormat>Custom</PresentationFormat>
  <Paragraphs>286</Paragraphs>
  <Slides>34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8" baseType="lpstr">
      <vt:lpstr>Arial</vt:lpstr>
      <vt:lpstr>Calibri</vt:lpstr>
      <vt:lpstr>Calibri Light</vt:lpstr>
      <vt:lpstr>Gill Sans</vt:lpstr>
      <vt:lpstr>Symbol</vt:lpstr>
      <vt:lpstr>Univers</vt:lpstr>
      <vt:lpstr>Univers LT Std 45 Light</vt:lpstr>
      <vt:lpstr>Univers LT Std 55</vt:lpstr>
      <vt:lpstr>Univers LT Std 55 Roman</vt:lpstr>
      <vt:lpstr>Univers LT Std 65 Bold</vt:lpstr>
      <vt:lpstr>Wingdings</vt:lpstr>
      <vt:lpstr>1_Title &amp; Subtitle</vt:lpstr>
      <vt:lpstr>Single col - Small title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The University of Melbourne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video recording SITTING</dc:title>
  <dc:subject>Master of Ageing</dc:subject>
  <dc:creator>Learning Environments</dc:creator>
  <cp:keywords/>
  <dc:description/>
  <cp:lastModifiedBy>Anthony Pym</cp:lastModifiedBy>
  <cp:revision>8</cp:revision>
  <dcterms:modified xsi:type="dcterms:W3CDTF">2026-09-17T08:32:08Z</dcterms:modified>
  <cp:category/>
</cp:coreProperties>
</file>