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70" r:id="rId2"/>
    <p:sldMasterId id="2147483699" r:id="rId3"/>
  </p:sldMasterIdLst>
  <p:notesMasterIdLst>
    <p:notesMasterId r:id="rId27"/>
  </p:notesMasterIdLst>
  <p:sldIdLst>
    <p:sldId id="258" r:id="rId4"/>
    <p:sldId id="574" r:id="rId5"/>
    <p:sldId id="587" r:id="rId6"/>
    <p:sldId id="591" r:id="rId7"/>
    <p:sldId id="573" r:id="rId8"/>
    <p:sldId id="577" r:id="rId9"/>
    <p:sldId id="580" r:id="rId10"/>
    <p:sldId id="576" r:id="rId11"/>
    <p:sldId id="578" r:id="rId12"/>
    <p:sldId id="581" r:id="rId13"/>
    <p:sldId id="575" r:id="rId14"/>
    <p:sldId id="582" r:id="rId15"/>
    <p:sldId id="511" r:id="rId16"/>
    <p:sldId id="515" r:id="rId17"/>
    <p:sldId id="598" r:id="rId18"/>
    <p:sldId id="519" r:id="rId19"/>
    <p:sldId id="510" r:id="rId20"/>
    <p:sldId id="600" r:id="rId21"/>
    <p:sldId id="586" r:id="rId22"/>
    <p:sldId id="589" r:id="rId23"/>
    <p:sldId id="592" r:id="rId24"/>
    <p:sldId id="579" r:id="rId25"/>
    <p:sldId id="588" r:id="rId26"/>
  </p:sldIdLst>
  <p:sldSz cx="16256000" cy="9144000"/>
  <p:notesSz cx="6858000" cy="9144000"/>
  <p:defaultTextStyle>
    <a:defPPr>
      <a:defRPr lang="en-US"/>
    </a:defPPr>
    <a:lvl1pPr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C1"/>
    <a:srgbClr val="0099BF"/>
    <a:srgbClr val="FFFFBA"/>
    <a:srgbClr val="BD9758"/>
    <a:srgbClr val="8DA500"/>
    <a:srgbClr val="003366"/>
    <a:srgbClr val="C4E500"/>
    <a:srgbClr val="576500"/>
    <a:srgbClr val="334000"/>
    <a:srgbClr val="99B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20C18-A6C9-E44B-A3E3-B759296B0DDF}" v="2" dt="2026-05-27T20:41:47.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2603" autoAdjust="0"/>
  </p:normalViewPr>
  <p:slideViewPr>
    <p:cSldViewPr>
      <p:cViewPr varScale="1">
        <p:scale>
          <a:sx n="85" d="100"/>
          <a:sy n="85" d="100"/>
        </p:scale>
        <p:origin x="792" y="168"/>
      </p:cViewPr>
      <p:guideLst>
        <p:guide orient="horz" pos="2880"/>
        <p:guide pos="5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9155730533684"/>
          <c:y val="2.5416666666666667E-2"/>
          <c:w val="0.89020844269466315"/>
          <c:h val="0.73583223972003498"/>
        </c:manualLayout>
      </c:layout>
      <c:lineChart>
        <c:grouping val="standard"/>
        <c:varyColors val="0"/>
        <c:ser>
          <c:idx val="0"/>
          <c:order val="0"/>
          <c:tx>
            <c:strRef>
              <c:f>Sheet1!$C$2</c:f>
              <c:strCache>
                <c:ptCount val="1"/>
                <c:pt idx="0">
                  <c:v>Hume</c:v>
                </c:pt>
              </c:strCache>
            </c:strRef>
          </c:tx>
          <c:spPr>
            <a:ln w="28575" cap="rnd">
              <a:solidFill>
                <a:schemeClr val="accent1"/>
              </a:solidFill>
              <a:round/>
            </a:ln>
            <a:effectLst/>
          </c:spPr>
          <c:marker>
            <c:symbol val="none"/>
          </c:marker>
          <c:cat>
            <c:strRef>
              <c:f>Sheet1!$B$3:$B$7</c:f>
              <c:strCache>
                <c:ptCount val="5"/>
                <c:pt idx="0">
                  <c:v>August</c:v>
                </c:pt>
                <c:pt idx="1">
                  <c:v>Sept.</c:v>
                </c:pt>
                <c:pt idx="2">
                  <c:v>Oct</c:v>
                </c:pt>
                <c:pt idx="3">
                  <c:v>Oct</c:v>
                </c:pt>
                <c:pt idx="4">
                  <c:v>Oct </c:v>
                </c:pt>
              </c:strCache>
            </c:strRef>
          </c:cat>
          <c:val>
            <c:numRef>
              <c:f>Sheet1!$C$3:$C$7</c:f>
              <c:numCache>
                <c:formatCode>General</c:formatCode>
                <c:ptCount val="5"/>
                <c:pt idx="0">
                  <c:v>40.799999999999997</c:v>
                </c:pt>
                <c:pt idx="1">
                  <c:v>73.8</c:v>
                </c:pt>
                <c:pt idx="2">
                  <c:v>86.3</c:v>
                </c:pt>
                <c:pt idx="3">
                  <c:v>90.5</c:v>
                </c:pt>
                <c:pt idx="4">
                  <c:v>93.7</c:v>
                </c:pt>
              </c:numCache>
            </c:numRef>
          </c:val>
          <c:smooth val="0"/>
          <c:extLst>
            <c:ext xmlns:c16="http://schemas.microsoft.com/office/drawing/2014/chart" uri="{C3380CC4-5D6E-409C-BE32-E72D297353CC}">
              <c16:uniqueId val="{00000000-E784-0745-BE32-B7D12D56CCE1}"/>
            </c:ext>
          </c:extLst>
        </c:ser>
        <c:ser>
          <c:idx val="1"/>
          <c:order val="1"/>
          <c:tx>
            <c:strRef>
              <c:f>Sheet1!$D$2</c:f>
              <c:strCache>
                <c:ptCount val="1"/>
                <c:pt idx="0">
                  <c:v>Victoria</c:v>
                </c:pt>
              </c:strCache>
            </c:strRef>
          </c:tx>
          <c:spPr>
            <a:ln w="28575" cap="rnd">
              <a:solidFill>
                <a:schemeClr val="accent2"/>
              </a:solidFill>
              <a:round/>
            </a:ln>
            <a:effectLst/>
          </c:spPr>
          <c:marker>
            <c:symbol val="none"/>
          </c:marker>
          <c:cat>
            <c:strRef>
              <c:f>Sheet1!$B$3:$B$7</c:f>
              <c:strCache>
                <c:ptCount val="5"/>
                <c:pt idx="0">
                  <c:v>August</c:v>
                </c:pt>
                <c:pt idx="1">
                  <c:v>Sept.</c:v>
                </c:pt>
                <c:pt idx="2">
                  <c:v>Oct</c:v>
                </c:pt>
                <c:pt idx="3">
                  <c:v>Oct</c:v>
                </c:pt>
                <c:pt idx="4">
                  <c:v>Oct </c:v>
                </c:pt>
              </c:strCache>
            </c:strRef>
          </c:cat>
          <c:val>
            <c:numRef>
              <c:f>Sheet1!$D$3:$D$7</c:f>
              <c:numCache>
                <c:formatCode>General</c:formatCode>
                <c:ptCount val="5"/>
                <c:pt idx="0">
                  <c:v>53.4</c:v>
                </c:pt>
                <c:pt idx="1">
                  <c:v>77</c:v>
                </c:pt>
                <c:pt idx="2">
                  <c:v>85.8</c:v>
                </c:pt>
                <c:pt idx="3">
                  <c:v>88.4</c:v>
                </c:pt>
                <c:pt idx="4">
                  <c:v>91.4</c:v>
                </c:pt>
              </c:numCache>
            </c:numRef>
          </c:val>
          <c:smooth val="0"/>
          <c:extLst>
            <c:ext xmlns:c16="http://schemas.microsoft.com/office/drawing/2014/chart" uri="{C3380CC4-5D6E-409C-BE32-E72D297353CC}">
              <c16:uniqueId val="{00000001-E784-0745-BE32-B7D12D56CCE1}"/>
            </c:ext>
          </c:extLst>
        </c:ser>
        <c:dLbls>
          <c:showLegendKey val="0"/>
          <c:showVal val="0"/>
          <c:showCatName val="0"/>
          <c:showSerName val="0"/>
          <c:showPercent val="0"/>
          <c:showBubbleSize val="0"/>
        </c:dLbls>
        <c:smooth val="0"/>
        <c:axId val="1996893807"/>
        <c:axId val="1996859951"/>
      </c:lineChart>
      <c:catAx>
        <c:axId val="199689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6859951"/>
        <c:crosses val="autoZero"/>
        <c:auto val="1"/>
        <c:lblAlgn val="ctr"/>
        <c:lblOffset val="100"/>
        <c:noMultiLvlLbl val="0"/>
      </c:catAx>
      <c:valAx>
        <c:axId val="1996859951"/>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6893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393B2-86DA-284E-BFC7-65483C9E73DD}" type="datetimeFigureOut">
              <a:rPr lang="en-US" smtClean="0"/>
              <a:t>5/28/26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B4C0F-4E6A-5242-AF93-FF56E28A3A44}" type="slidenum">
              <a:rPr lang="en-US" smtClean="0"/>
              <a:t>‹#›</a:t>
            </a:fld>
            <a:endParaRPr lang="en-US"/>
          </a:p>
        </p:txBody>
      </p:sp>
    </p:spTree>
    <p:extLst>
      <p:ext uri="{BB962C8B-B14F-4D97-AF65-F5344CB8AC3E}">
        <p14:creationId xmlns:p14="http://schemas.microsoft.com/office/powerpoint/2010/main" val="2712595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1</a:t>
            </a:fld>
            <a:endParaRPr lang="en-US"/>
          </a:p>
        </p:txBody>
      </p:sp>
    </p:spTree>
    <p:extLst>
      <p:ext uri="{BB962C8B-B14F-4D97-AF65-F5344CB8AC3E}">
        <p14:creationId xmlns:p14="http://schemas.microsoft.com/office/powerpoint/2010/main" val="244340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10</a:t>
            </a:fld>
            <a:endParaRPr lang="en-US"/>
          </a:p>
        </p:txBody>
      </p:sp>
    </p:spTree>
    <p:extLst>
      <p:ext uri="{BB962C8B-B14F-4D97-AF65-F5344CB8AC3E}">
        <p14:creationId xmlns:p14="http://schemas.microsoft.com/office/powerpoint/2010/main" val="174966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11</a:t>
            </a:fld>
            <a:endParaRPr lang="en-US"/>
          </a:p>
        </p:txBody>
      </p:sp>
    </p:spTree>
    <p:extLst>
      <p:ext uri="{BB962C8B-B14F-4D97-AF65-F5344CB8AC3E}">
        <p14:creationId xmlns:p14="http://schemas.microsoft.com/office/powerpoint/2010/main" val="331199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12</a:t>
            </a:fld>
            <a:endParaRPr lang="en-US"/>
          </a:p>
        </p:txBody>
      </p:sp>
    </p:spTree>
    <p:extLst>
      <p:ext uri="{BB962C8B-B14F-4D97-AF65-F5344CB8AC3E}">
        <p14:creationId xmlns:p14="http://schemas.microsoft.com/office/powerpoint/2010/main" val="320011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20</a:t>
            </a:fld>
            <a:endParaRPr lang="en-US"/>
          </a:p>
        </p:txBody>
      </p:sp>
    </p:spTree>
    <p:extLst>
      <p:ext uri="{BB962C8B-B14F-4D97-AF65-F5344CB8AC3E}">
        <p14:creationId xmlns:p14="http://schemas.microsoft.com/office/powerpoint/2010/main" val="90061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21</a:t>
            </a:fld>
            <a:endParaRPr lang="en-US"/>
          </a:p>
        </p:txBody>
      </p:sp>
    </p:spTree>
    <p:extLst>
      <p:ext uri="{BB962C8B-B14F-4D97-AF65-F5344CB8AC3E}">
        <p14:creationId xmlns:p14="http://schemas.microsoft.com/office/powerpoint/2010/main" val="860181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22</a:t>
            </a:fld>
            <a:endParaRPr lang="en-US"/>
          </a:p>
        </p:txBody>
      </p:sp>
    </p:spTree>
    <p:extLst>
      <p:ext uri="{BB962C8B-B14F-4D97-AF65-F5344CB8AC3E}">
        <p14:creationId xmlns:p14="http://schemas.microsoft.com/office/powerpoint/2010/main" val="141056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23</a:t>
            </a:fld>
            <a:endParaRPr lang="en-US"/>
          </a:p>
        </p:txBody>
      </p:sp>
    </p:spTree>
    <p:extLst>
      <p:ext uri="{BB962C8B-B14F-4D97-AF65-F5344CB8AC3E}">
        <p14:creationId xmlns:p14="http://schemas.microsoft.com/office/powerpoint/2010/main" val="162531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2</a:t>
            </a:fld>
            <a:endParaRPr lang="en-US"/>
          </a:p>
        </p:txBody>
      </p:sp>
    </p:spTree>
    <p:extLst>
      <p:ext uri="{BB962C8B-B14F-4D97-AF65-F5344CB8AC3E}">
        <p14:creationId xmlns:p14="http://schemas.microsoft.com/office/powerpoint/2010/main" val="232393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3</a:t>
            </a:fld>
            <a:endParaRPr lang="en-US"/>
          </a:p>
        </p:txBody>
      </p:sp>
    </p:spTree>
    <p:extLst>
      <p:ext uri="{BB962C8B-B14F-4D97-AF65-F5344CB8AC3E}">
        <p14:creationId xmlns:p14="http://schemas.microsoft.com/office/powerpoint/2010/main" val="162162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4</a:t>
            </a:fld>
            <a:endParaRPr lang="en-US"/>
          </a:p>
        </p:txBody>
      </p:sp>
    </p:spTree>
    <p:extLst>
      <p:ext uri="{BB962C8B-B14F-4D97-AF65-F5344CB8AC3E}">
        <p14:creationId xmlns:p14="http://schemas.microsoft.com/office/powerpoint/2010/main" val="415329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5</a:t>
            </a:fld>
            <a:endParaRPr lang="en-US"/>
          </a:p>
        </p:txBody>
      </p:sp>
    </p:spTree>
    <p:extLst>
      <p:ext uri="{BB962C8B-B14F-4D97-AF65-F5344CB8AC3E}">
        <p14:creationId xmlns:p14="http://schemas.microsoft.com/office/powerpoint/2010/main" val="315060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6</a:t>
            </a:fld>
            <a:endParaRPr lang="en-US"/>
          </a:p>
        </p:txBody>
      </p:sp>
    </p:spTree>
    <p:extLst>
      <p:ext uri="{BB962C8B-B14F-4D97-AF65-F5344CB8AC3E}">
        <p14:creationId xmlns:p14="http://schemas.microsoft.com/office/powerpoint/2010/main" val="158675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7</a:t>
            </a:fld>
            <a:endParaRPr lang="en-US"/>
          </a:p>
        </p:txBody>
      </p:sp>
    </p:spTree>
    <p:extLst>
      <p:ext uri="{BB962C8B-B14F-4D97-AF65-F5344CB8AC3E}">
        <p14:creationId xmlns:p14="http://schemas.microsoft.com/office/powerpoint/2010/main" val="173044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8</a:t>
            </a:fld>
            <a:endParaRPr lang="en-US"/>
          </a:p>
        </p:txBody>
      </p:sp>
    </p:spTree>
    <p:extLst>
      <p:ext uri="{BB962C8B-B14F-4D97-AF65-F5344CB8AC3E}">
        <p14:creationId xmlns:p14="http://schemas.microsoft.com/office/powerpoint/2010/main" val="170606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9</a:t>
            </a:fld>
            <a:endParaRPr lang="en-US"/>
          </a:p>
        </p:txBody>
      </p:sp>
    </p:spTree>
    <p:extLst>
      <p:ext uri="{BB962C8B-B14F-4D97-AF65-F5344CB8AC3E}">
        <p14:creationId xmlns:p14="http://schemas.microsoft.com/office/powerpoint/2010/main" val="2814049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4546600"/>
            <a:ext cx="6654800" cy="4597400"/>
          </a:xfrm>
          <a:prstGeom prst="rect">
            <a:avLst/>
          </a:prstGeom>
        </p:spPr>
      </p:pic>
      <p:pic>
        <p:nvPicPr>
          <p:cNvPr id="31" name="Picture 2" descr="UOM-Pos3D_S_s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9013" y="6126471"/>
            <a:ext cx="2375794" cy="2405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idx="11" hasCustomPrompt="1"/>
          </p:nvPr>
        </p:nvSpPr>
        <p:spPr>
          <a:xfrm>
            <a:off x="783184" y="1547664"/>
            <a:ext cx="14761640" cy="2808312"/>
          </a:xfrm>
          <a:prstGeom prst="rect">
            <a:avLst/>
          </a:prstGeom>
        </p:spPr>
        <p:txBody>
          <a:bodyPr vert="horz" lIns="0" tIns="0" rIns="162503" bIns="81252" anchor="t" anchorCtr="0">
            <a:normAutofit/>
          </a:bodyPr>
          <a:lstStyle>
            <a:lvl1pPr marL="36000" indent="0" algn="l">
              <a:spcBef>
                <a:spcPts val="0"/>
              </a:spcBef>
              <a:buNone/>
              <a:defRPr sz="3200" b="0" i="0" baseline="0">
                <a:solidFill>
                  <a:srgbClr val="003366"/>
                </a:solidFill>
                <a:latin typeface="Univers LT Std 55"/>
                <a:cs typeface="Univers LT Std 55"/>
              </a:defRPr>
            </a:lvl1pPr>
            <a:lvl2pPr marL="812517" indent="0">
              <a:buNone/>
              <a:defRPr sz="3600" b="1"/>
            </a:lvl2pPr>
            <a:lvl3pPr marL="1625035" indent="0">
              <a:buNone/>
              <a:defRPr sz="3200" b="1"/>
            </a:lvl3pPr>
            <a:lvl4pPr marL="2437552" indent="0">
              <a:buNone/>
              <a:defRPr sz="2800" b="1"/>
            </a:lvl4pPr>
            <a:lvl5pPr marL="3250069" indent="0">
              <a:buNone/>
              <a:defRPr sz="2800" b="1"/>
            </a:lvl5pPr>
            <a:lvl6pPr marL="4062587" indent="0">
              <a:buNone/>
              <a:defRPr sz="2800" b="1"/>
            </a:lvl6pPr>
            <a:lvl7pPr marL="4875104" indent="0">
              <a:buNone/>
              <a:defRPr sz="2800" b="1"/>
            </a:lvl7pPr>
            <a:lvl8pPr marL="5687621" indent="0">
              <a:buNone/>
              <a:defRPr sz="2800" b="1"/>
            </a:lvl8pPr>
            <a:lvl9pPr marL="6500139" indent="0">
              <a:buNone/>
              <a:defRPr sz="2800" b="1"/>
            </a:lvl9pPr>
          </a:lstStyle>
          <a:p>
            <a:pPr lvl="0"/>
            <a:r>
              <a:rPr lang="en-US"/>
              <a:t>Translation knowledge </a:t>
            </a:r>
          </a:p>
        </p:txBody>
      </p:sp>
      <p:sp>
        <p:nvSpPr>
          <p:cNvPr id="7" name="Rectangle 4"/>
          <p:cNvSpPr>
            <a:spLocks/>
          </p:cNvSpPr>
          <p:nvPr userDrawn="1"/>
        </p:nvSpPr>
        <p:spPr bwMode="auto">
          <a:xfrm>
            <a:off x="783185" y="4499992"/>
            <a:ext cx="2088232" cy="541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76178" bIns="0" anchor="t" anchorCtr="0"/>
          <a:lstStyle/>
          <a:p>
            <a:pPr marL="36000" algn="l"/>
            <a:r>
              <a:rPr lang="en-US" sz="3200">
                <a:solidFill>
                  <a:srgbClr val="003366"/>
                </a:solidFill>
                <a:latin typeface="Univers LT Std 55"/>
                <a:ea typeface="ＭＳ Ｐゴシック" charset="0"/>
                <a:cs typeface="Univers LT Std 55"/>
                <a:sym typeface="Georgia" charset="0"/>
              </a:rPr>
              <a:t>Presenter:</a:t>
            </a:r>
          </a:p>
        </p:txBody>
      </p:sp>
      <p:sp>
        <p:nvSpPr>
          <p:cNvPr id="11" name="Text Placeholder 2"/>
          <p:cNvSpPr>
            <a:spLocks noGrp="1"/>
          </p:cNvSpPr>
          <p:nvPr>
            <p:ph type="body" sz="quarter" idx="10" hasCustomPrompt="1"/>
          </p:nvPr>
        </p:nvSpPr>
        <p:spPr>
          <a:xfrm>
            <a:off x="2871416" y="4535050"/>
            <a:ext cx="6768752" cy="541006"/>
          </a:xfrm>
          <a:prstGeom prst="rect">
            <a:avLst/>
          </a:prstGeom>
        </p:spPr>
        <p:txBody>
          <a:bodyPr vert="horz" lIns="0" tIns="0" rIns="91413" bIns="0"/>
          <a:lstStyle>
            <a:lvl1pPr algn="l">
              <a:defRPr sz="3000" baseline="0">
                <a:solidFill>
                  <a:schemeClr val="bg2">
                    <a:lumMod val="60000"/>
                    <a:lumOff val="40000"/>
                  </a:schemeClr>
                </a:solidFill>
                <a:latin typeface="Univers LT Std 55 Roman"/>
              </a:defRPr>
            </a:lvl1pPr>
          </a:lstStyle>
          <a:p>
            <a:pPr lvl="0"/>
            <a:r>
              <a:rPr lang="en-AU"/>
              <a:t>ANTNHONY PYM</a:t>
            </a:r>
          </a:p>
        </p:txBody>
      </p:sp>
    </p:spTree>
    <p:extLst>
      <p:ext uri="{BB962C8B-B14F-4D97-AF65-F5344CB8AC3E}">
        <p14:creationId xmlns:p14="http://schemas.microsoft.com/office/powerpoint/2010/main" val="42917558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96022-60CB-D64B-83FD-A629C093A780}"/>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3" name="Footer Placeholder 2">
            <a:extLst>
              <a:ext uri="{FF2B5EF4-FFF2-40B4-BE49-F238E27FC236}">
                <a16:creationId xmlns:a16="http://schemas.microsoft.com/office/drawing/2014/main" id="{CF5AB950-83CF-FA4D-BEAD-F936AC0939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780531-2B2D-9649-AD53-737516D5294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062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4C7B-2343-F94E-9A52-CA967ABA6D24}"/>
              </a:ext>
            </a:extLst>
          </p:cNvPr>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2D3C3CF0-15D8-C440-BB85-2BAAC5A46C80}"/>
              </a:ext>
            </a:extLst>
          </p:cNvPr>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EEDFD-4795-224D-A90B-F761EF54BE04}"/>
              </a:ext>
            </a:extLst>
          </p:cNvPr>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A56502D1-7E14-4D4F-A7AF-528593E946F6}"/>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6" name="Footer Placeholder 5">
            <a:extLst>
              <a:ext uri="{FF2B5EF4-FFF2-40B4-BE49-F238E27FC236}">
                <a16:creationId xmlns:a16="http://schemas.microsoft.com/office/drawing/2014/main" id="{B9D44041-C390-FB46-99CC-9755F9E7DC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464F22-B523-5E4E-97B6-3D630CF3A6C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28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43F5-C5E1-D540-AF7A-5A695416A4F3}"/>
              </a:ext>
            </a:extLst>
          </p:cNvPr>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81F95F3D-0BD9-C344-BEF1-170523446A0B}"/>
              </a:ext>
            </a:extLst>
          </p:cNvPr>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6B1DB497-7AFC-9E46-B10F-FC4C47E14076}"/>
              </a:ext>
            </a:extLst>
          </p:cNvPr>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DC3F95A-DC58-B144-8239-2A9FE4AA21D3}"/>
              </a:ext>
            </a:extLst>
          </p:cNvPr>
          <p:cNvSpPr>
            <a:spLocks noGrp="1"/>
          </p:cNvSpPr>
          <p:nvPr>
            <p:ph type="dt" sz="half" idx="10"/>
          </p:nvPr>
        </p:nvSpPr>
        <p:spPr/>
        <p:txBody>
          <a:bodyPr/>
          <a:lstStyle/>
          <a:p>
            <a:fld id="{48A87A34-81AB-432B-8DAE-1953F412C126}" type="datetimeFigureOut">
              <a:rPr lang="en-US" smtClean="0"/>
              <a:pPr/>
              <a:t>5/28/26</a:t>
            </a:fld>
            <a:endParaRPr lang="en-US" dirty="0"/>
          </a:p>
        </p:txBody>
      </p:sp>
      <p:sp>
        <p:nvSpPr>
          <p:cNvPr id="6" name="Footer Placeholder 5">
            <a:extLst>
              <a:ext uri="{FF2B5EF4-FFF2-40B4-BE49-F238E27FC236}">
                <a16:creationId xmlns:a16="http://schemas.microsoft.com/office/drawing/2014/main" id="{53DB7661-57CB-E14B-A6B8-3030060058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72A2DE-28DB-D245-ACEB-E2161B886E7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521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7B94-D276-6549-89A5-08E5FE858B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1DB83-3E35-7247-A679-D72E01D88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CF5CB-8D48-974F-9E48-F28C618F03B9}"/>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5" name="Footer Placeholder 4">
            <a:extLst>
              <a:ext uri="{FF2B5EF4-FFF2-40B4-BE49-F238E27FC236}">
                <a16:creationId xmlns:a16="http://schemas.microsoft.com/office/drawing/2014/main" id="{6CE47EC6-C296-244D-821B-F941E9B8CC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2EEA9-C49C-CB42-9C45-0B62D519ECA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99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9504B0-6AFE-B542-AC02-CF53A798585D}"/>
              </a:ext>
            </a:extLst>
          </p:cNvPr>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46DC64-E15D-C84D-B5B0-D43C2458CC67}"/>
              </a:ext>
            </a:extLst>
          </p:cNvPr>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35C23-30E2-2041-A6CF-4FEBA1C9D57B}"/>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5" name="Footer Placeholder 4">
            <a:extLst>
              <a:ext uri="{FF2B5EF4-FFF2-40B4-BE49-F238E27FC236}">
                <a16:creationId xmlns:a16="http://schemas.microsoft.com/office/drawing/2014/main" id="{909EDC6E-72E7-454D-8FD4-9F47B12BAC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D0B45C-9644-0E48-BAA1-65DC5DBADA3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1802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812801" y="2267744"/>
            <a:ext cx="14660015" cy="6120680"/>
          </a:xfrm>
          <a:prstGeom prst="rect">
            <a:avLst/>
          </a:prstGeom>
        </p:spPr>
        <p:txBody>
          <a:bodyPr vert="horz" lIns="0" tIns="0" rIns="108000" bIns="45706">
            <a:normAutofit/>
          </a:bodyPr>
          <a:lstStyle>
            <a:lvl1pPr algn="l">
              <a:defRPr sz="2600" b="0" i="0">
                <a:solidFill>
                  <a:srgbClr val="334000"/>
                </a:solidFill>
                <a:latin typeface="Univers LT Std 45 Light"/>
                <a:cs typeface="Univers LT Std 45 Light"/>
              </a:defRPr>
            </a:lvl1pPr>
            <a:lvl2pPr algn="l">
              <a:defRPr sz="2600" b="0" i="0">
                <a:solidFill>
                  <a:srgbClr val="334000"/>
                </a:solidFill>
                <a:latin typeface="Univers LT Std 45 Light"/>
                <a:cs typeface="Univers LT Std 45 Light"/>
              </a:defRPr>
            </a:lvl2pPr>
            <a:lvl3pPr algn="l">
              <a:defRPr sz="2600" b="0" i="0">
                <a:solidFill>
                  <a:srgbClr val="334000"/>
                </a:solidFill>
                <a:latin typeface="Univers LT Std 45 Light"/>
                <a:cs typeface="Univers LT Std 45 Light"/>
              </a:defRPr>
            </a:lvl3pPr>
            <a:lvl4pPr algn="l">
              <a:defRPr sz="2600" b="0" i="0">
                <a:solidFill>
                  <a:srgbClr val="334000"/>
                </a:solidFill>
                <a:latin typeface="Univers LT Std 45 Light"/>
                <a:cs typeface="Univers LT Std 45 Light"/>
              </a:defRPr>
            </a:lvl4pPr>
            <a:lvl5pPr algn="l">
              <a:defRPr sz="2600" b="0" i="0">
                <a:solidFill>
                  <a:srgbClr val="334000"/>
                </a:solidFill>
                <a:latin typeface="Univers LT Std 45 Light"/>
                <a:cs typeface="Univers LT Std 45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auto">
          <a:xfrm>
            <a:off x="-584968" y="2123728"/>
            <a:ext cx="7272808" cy="0"/>
          </a:xfrm>
          <a:prstGeom prst="line">
            <a:avLst/>
          </a:prstGeom>
          <a:blipFill dpi="0" rotWithShape="0">
            <a:blip r:embed="rId2"/>
            <a:srcRect/>
            <a:tile tx="0" ty="0" sx="100000" sy="100000" flip="none" algn="tl"/>
          </a:blipFill>
          <a:ln w="76200" cap="flat" cmpd="sng" algn="ctr">
            <a:solidFill>
              <a:srgbClr val="003366"/>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Text Placeholder 2"/>
          <p:cNvSpPr>
            <a:spLocks noGrp="1"/>
          </p:cNvSpPr>
          <p:nvPr>
            <p:ph type="body" idx="11" hasCustomPrompt="1"/>
          </p:nvPr>
        </p:nvSpPr>
        <p:spPr>
          <a:xfrm>
            <a:off x="783184" y="1547664"/>
            <a:ext cx="14689632" cy="648072"/>
          </a:xfrm>
          <a:prstGeom prst="rect">
            <a:avLst/>
          </a:prstGeom>
        </p:spPr>
        <p:txBody>
          <a:bodyPr vert="horz" lIns="0" tIns="0" rIns="162503" bIns="81252" anchor="t" anchorCtr="0">
            <a:normAutofit/>
          </a:bodyPr>
          <a:lstStyle>
            <a:lvl1pPr marL="36000" indent="0" algn="l">
              <a:spcBef>
                <a:spcPts val="0"/>
              </a:spcBef>
              <a:buNone/>
              <a:defRPr sz="3200" b="0" i="0">
                <a:solidFill>
                  <a:schemeClr val="bg1">
                    <a:lumMod val="65000"/>
                  </a:schemeClr>
                </a:solidFill>
                <a:latin typeface="Univers LT Std 55"/>
                <a:cs typeface="Univers LT Std 55"/>
              </a:defRPr>
            </a:lvl1pPr>
            <a:lvl2pPr marL="812517" indent="0">
              <a:buNone/>
              <a:defRPr sz="3600" b="1"/>
            </a:lvl2pPr>
            <a:lvl3pPr marL="1625035" indent="0">
              <a:buNone/>
              <a:defRPr sz="3200" b="1"/>
            </a:lvl3pPr>
            <a:lvl4pPr marL="2437552" indent="0">
              <a:buNone/>
              <a:defRPr sz="2800" b="1"/>
            </a:lvl4pPr>
            <a:lvl5pPr marL="3250069" indent="0">
              <a:buNone/>
              <a:defRPr sz="2800" b="1"/>
            </a:lvl5pPr>
            <a:lvl6pPr marL="4062587" indent="0">
              <a:buNone/>
              <a:defRPr sz="2800" b="1"/>
            </a:lvl6pPr>
            <a:lvl7pPr marL="4875104" indent="0">
              <a:buNone/>
              <a:defRPr sz="2800" b="1"/>
            </a:lvl7pPr>
            <a:lvl8pPr marL="5687621" indent="0">
              <a:buNone/>
              <a:defRPr sz="2800" b="1"/>
            </a:lvl8pPr>
            <a:lvl9pPr marL="6500139" indent="0">
              <a:buNone/>
              <a:defRPr sz="2800" b="1"/>
            </a:lvl9pPr>
          </a:lstStyle>
          <a:p>
            <a:pPr lvl="0"/>
            <a:r>
              <a:rPr lang="en-US"/>
              <a:t>Click to Edit Master Text styles</a:t>
            </a:r>
          </a:p>
        </p:txBody>
      </p:sp>
      <p:sp>
        <p:nvSpPr>
          <p:cNvPr id="23" name="Title 1"/>
          <p:cNvSpPr>
            <a:spLocks noGrp="1"/>
          </p:cNvSpPr>
          <p:nvPr>
            <p:ph type="title"/>
          </p:nvPr>
        </p:nvSpPr>
        <p:spPr>
          <a:xfrm>
            <a:off x="783185" y="323528"/>
            <a:ext cx="11881319" cy="1200133"/>
          </a:xfrm>
          <a:prstGeom prst="rect">
            <a:avLst/>
          </a:prstGeom>
        </p:spPr>
        <p:txBody>
          <a:bodyPr vert="horz" lIns="0" tIns="45706" rIns="91409" bIns="45706">
            <a:normAutofit/>
          </a:bodyPr>
          <a:lstStyle>
            <a:lvl1pPr algn="l">
              <a:defRPr sz="4200" b="0" i="0">
                <a:solidFill>
                  <a:schemeClr val="bg1"/>
                </a:solidFill>
                <a:latin typeface="Univers LT Std 55"/>
                <a:cs typeface="Univers LT Std 55"/>
              </a:defRPr>
            </a:lvl1pPr>
          </a:lstStyle>
          <a:p>
            <a:r>
              <a:rPr lang="en-US"/>
              <a:t>Click to edit Master title style</a:t>
            </a:r>
          </a:p>
        </p:txBody>
      </p:sp>
      <p:pic>
        <p:nvPicPr>
          <p:cNvPr id="11" name="Picture 8" descr="Picture 8">
            <a:extLst>
              <a:ext uri="{FF2B5EF4-FFF2-40B4-BE49-F238E27FC236}">
                <a16:creationId xmlns:a16="http://schemas.microsoft.com/office/drawing/2014/main" id="{193CFFDD-E32D-B646-BCD7-86DE77DBDC10}"/>
              </a:ext>
            </a:extLst>
          </p:cNvPr>
          <p:cNvPicPr>
            <a:picLocks noChangeAspect="1"/>
          </p:cNvPicPr>
          <p:nvPr userDrawn="1"/>
        </p:nvPicPr>
        <p:blipFill>
          <a:blip r:embed="rId3"/>
          <a:stretch>
            <a:fillRect/>
          </a:stretch>
        </p:blipFill>
        <p:spPr>
          <a:xfrm>
            <a:off x="784995" y="8394079"/>
            <a:ext cx="2562671" cy="856686"/>
          </a:xfrm>
          <a:prstGeom prst="rect">
            <a:avLst/>
          </a:prstGeom>
          <a:ln w="12700">
            <a:miter lim="400000"/>
          </a:ln>
        </p:spPr>
      </p:pic>
    </p:spTree>
    <p:extLst>
      <p:ext uri="{BB962C8B-B14F-4D97-AF65-F5344CB8AC3E}">
        <p14:creationId xmlns:p14="http://schemas.microsoft.com/office/powerpoint/2010/main" val="3227680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with_presenter">
    <p:spTree>
      <p:nvGrpSpPr>
        <p:cNvPr id="1" name=""/>
        <p:cNvGrpSpPr/>
        <p:nvPr/>
      </p:nvGrpSpPr>
      <p:grpSpPr>
        <a:xfrm>
          <a:off x="0" y="0"/>
          <a:ext cx="0" cy="0"/>
          <a:chOff x="0" y="0"/>
          <a:chExt cx="0" cy="0"/>
        </a:xfrm>
      </p:grpSpPr>
      <p:sp>
        <p:nvSpPr>
          <p:cNvPr id="10" name="Content Placeholder 2"/>
          <p:cNvSpPr>
            <a:spLocks noGrp="1"/>
          </p:cNvSpPr>
          <p:nvPr>
            <p:ph idx="1"/>
          </p:nvPr>
        </p:nvSpPr>
        <p:spPr>
          <a:xfrm>
            <a:off x="812801" y="2267744"/>
            <a:ext cx="8755359" cy="6120680"/>
          </a:xfrm>
          <a:prstGeom prst="rect">
            <a:avLst/>
          </a:prstGeom>
        </p:spPr>
        <p:txBody>
          <a:bodyPr vert="horz" lIns="0" tIns="0" rIns="108000" bIns="45706">
            <a:normAutofit/>
          </a:bodyPr>
          <a:lstStyle>
            <a:lvl1pPr algn="l">
              <a:defRPr sz="2600" b="0" i="0">
                <a:solidFill>
                  <a:srgbClr val="334000"/>
                </a:solidFill>
                <a:latin typeface="Univers LT Std 45 Light"/>
                <a:cs typeface="Univers LT Std 45 Light"/>
              </a:defRPr>
            </a:lvl1pPr>
            <a:lvl2pPr algn="l">
              <a:defRPr sz="2600" b="0" i="0">
                <a:solidFill>
                  <a:srgbClr val="334000"/>
                </a:solidFill>
                <a:latin typeface="Univers LT Std 45 Light"/>
                <a:cs typeface="Univers LT Std 45 Light"/>
              </a:defRPr>
            </a:lvl2pPr>
            <a:lvl3pPr algn="l">
              <a:defRPr sz="2600" b="0" i="0">
                <a:solidFill>
                  <a:srgbClr val="334000"/>
                </a:solidFill>
                <a:latin typeface="Univers LT Std 45 Light"/>
                <a:cs typeface="Univers LT Std 45 Light"/>
              </a:defRPr>
            </a:lvl3pPr>
            <a:lvl4pPr algn="l">
              <a:defRPr sz="2600" b="0" i="0">
                <a:solidFill>
                  <a:srgbClr val="334000"/>
                </a:solidFill>
                <a:latin typeface="Univers LT Std 45 Light"/>
                <a:cs typeface="Univers LT Std 45 Light"/>
              </a:defRPr>
            </a:lvl4pPr>
            <a:lvl5pPr algn="l">
              <a:defRPr sz="2600" b="0" i="0">
                <a:solidFill>
                  <a:srgbClr val="334000"/>
                </a:solidFill>
                <a:latin typeface="Univers LT Std 45 Light"/>
                <a:cs typeface="Univers LT Std 45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auto">
          <a:xfrm>
            <a:off x="-584968" y="2123728"/>
            <a:ext cx="7272808" cy="0"/>
          </a:xfrm>
          <a:prstGeom prst="line">
            <a:avLst/>
          </a:prstGeom>
          <a:blipFill dpi="0" rotWithShape="0">
            <a:blip r:embed="rId2"/>
            <a:srcRect/>
            <a:tile tx="0" ty="0" sx="100000" sy="100000" flip="none" algn="tl"/>
          </a:blipFill>
          <a:ln w="76200" cap="flat" cmpd="sng" algn="ctr">
            <a:solidFill>
              <a:srgbClr val="003366"/>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Text Placeholder 2"/>
          <p:cNvSpPr>
            <a:spLocks noGrp="1"/>
          </p:cNvSpPr>
          <p:nvPr>
            <p:ph type="body" idx="11" hasCustomPrompt="1"/>
          </p:nvPr>
        </p:nvSpPr>
        <p:spPr>
          <a:xfrm>
            <a:off x="783184" y="1547664"/>
            <a:ext cx="14689632" cy="648072"/>
          </a:xfrm>
          <a:prstGeom prst="rect">
            <a:avLst/>
          </a:prstGeom>
        </p:spPr>
        <p:txBody>
          <a:bodyPr vert="horz" lIns="0" tIns="0" rIns="162503" bIns="81252" anchor="t" anchorCtr="0">
            <a:normAutofit/>
          </a:bodyPr>
          <a:lstStyle>
            <a:lvl1pPr marL="36000" indent="0" algn="l">
              <a:spcBef>
                <a:spcPts val="0"/>
              </a:spcBef>
              <a:buNone/>
              <a:defRPr sz="3200" b="0" i="0">
                <a:solidFill>
                  <a:schemeClr val="bg1">
                    <a:lumMod val="65000"/>
                  </a:schemeClr>
                </a:solidFill>
                <a:latin typeface="Univers LT Std 55"/>
                <a:cs typeface="Univers LT Std 55"/>
              </a:defRPr>
            </a:lvl1pPr>
            <a:lvl2pPr marL="812517" indent="0">
              <a:buNone/>
              <a:defRPr sz="3600" b="1"/>
            </a:lvl2pPr>
            <a:lvl3pPr marL="1625035" indent="0">
              <a:buNone/>
              <a:defRPr sz="3200" b="1"/>
            </a:lvl3pPr>
            <a:lvl4pPr marL="2437552" indent="0">
              <a:buNone/>
              <a:defRPr sz="2800" b="1"/>
            </a:lvl4pPr>
            <a:lvl5pPr marL="3250069" indent="0">
              <a:buNone/>
              <a:defRPr sz="2800" b="1"/>
            </a:lvl5pPr>
            <a:lvl6pPr marL="4062587" indent="0">
              <a:buNone/>
              <a:defRPr sz="2800" b="1"/>
            </a:lvl6pPr>
            <a:lvl7pPr marL="4875104" indent="0">
              <a:buNone/>
              <a:defRPr sz="2800" b="1"/>
            </a:lvl7pPr>
            <a:lvl8pPr marL="5687621" indent="0">
              <a:buNone/>
              <a:defRPr sz="2800" b="1"/>
            </a:lvl8pPr>
            <a:lvl9pPr marL="6500139" indent="0">
              <a:buNone/>
              <a:defRPr sz="2800" b="1"/>
            </a:lvl9pPr>
          </a:lstStyle>
          <a:p>
            <a:pPr lvl="0"/>
            <a:r>
              <a:rPr lang="en-US"/>
              <a:t>Click to Edit Master Text styles</a:t>
            </a:r>
          </a:p>
        </p:txBody>
      </p:sp>
      <p:sp>
        <p:nvSpPr>
          <p:cNvPr id="14" name="Rectangle 1"/>
          <p:cNvSpPr>
            <a:spLocks/>
          </p:cNvSpPr>
          <p:nvPr userDrawn="1"/>
        </p:nvSpPr>
        <p:spPr bwMode="auto">
          <a:xfrm>
            <a:off x="0" y="8460512"/>
            <a:ext cx="16255999" cy="720000"/>
          </a:xfrm>
          <a:prstGeom prst="rect">
            <a:avLst/>
          </a:prstGeom>
          <a:solidFill>
            <a:schemeClr val="tx1">
              <a:alpha val="67000"/>
            </a:schemeClr>
          </a:solidFill>
          <a:ln w="12700" cap="flat">
            <a:noFill/>
            <a:prstDash val="solid"/>
            <a:miter lim="800000"/>
            <a:headEnd type="none" w="med" len="med"/>
            <a:tailEnd type="none" w="med" len="med"/>
          </a:ln>
        </p:spPr>
        <p:txBody>
          <a:bodyPr lIns="0" tIns="0" rIns="0" bIns="0" anchor="ctr"/>
          <a:lstStyle/>
          <a:p>
            <a:pPr marL="810000" algn="l">
              <a:defRPr/>
            </a:pPr>
            <a:r>
              <a:rPr lang="en-US" sz="2750" b="0" i="0">
                <a:solidFill>
                  <a:srgbClr val="FFFFFF"/>
                </a:solidFill>
                <a:effectLst>
                  <a:outerShdw blurRad="38100" dist="38100" dir="2700000" algn="tl">
                    <a:srgbClr val="000000"/>
                  </a:outerShdw>
                </a:effectLst>
                <a:latin typeface="Univers LT Std 55"/>
                <a:ea typeface="ＭＳ Ｐゴシック" charset="0"/>
                <a:cs typeface="Univers LT Std 55"/>
              </a:rPr>
              <a:t>SUBTITLES</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1200" y="4546600"/>
            <a:ext cx="6654800" cy="4597400"/>
          </a:xfrm>
          <a:prstGeom prst="rect">
            <a:avLst/>
          </a:prstGeom>
        </p:spPr>
      </p:pic>
      <p:sp>
        <p:nvSpPr>
          <p:cNvPr id="18" name="Title 1"/>
          <p:cNvSpPr>
            <a:spLocks noGrp="1"/>
          </p:cNvSpPr>
          <p:nvPr>
            <p:ph type="title"/>
          </p:nvPr>
        </p:nvSpPr>
        <p:spPr>
          <a:xfrm>
            <a:off x="783185" y="323528"/>
            <a:ext cx="11881319" cy="1200133"/>
          </a:xfrm>
          <a:prstGeom prst="rect">
            <a:avLst/>
          </a:prstGeom>
        </p:spPr>
        <p:txBody>
          <a:bodyPr vert="horz" lIns="0" tIns="45706" rIns="91409" bIns="45706">
            <a:normAutofit/>
          </a:bodyPr>
          <a:lstStyle>
            <a:lvl1pPr algn="l">
              <a:defRPr sz="4200" b="0" i="0">
                <a:solidFill>
                  <a:schemeClr val="bg1"/>
                </a:solidFill>
                <a:latin typeface="Univers LT Std 55"/>
                <a:cs typeface="Univers LT Std 55"/>
              </a:defRPr>
            </a:lvl1pPr>
          </a:lstStyle>
          <a:p>
            <a:r>
              <a:rPr lang="en-US"/>
              <a:t>Click to edit Master title style</a:t>
            </a:r>
          </a:p>
        </p:txBody>
      </p:sp>
    </p:spTree>
    <p:extLst>
      <p:ext uri="{BB962C8B-B14F-4D97-AF65-F5344CB8AC3E}">
        <p14:creationId xmlns:p14="http://schemas.microsoft.com/office/powerpoint/2010/main" val="10785601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812801" y="2267744"/>
            <a:ext cx="14660015" cy="6120680"/>
          </a:xfrm>
          <a:prstGeom prst="rect">
            <a:avLst/>
          </a:prstGeom>
        </p:spPr>
        <p:txBody>
          <a:bodyPr vert="horz" lIns="0" tIns="0" rIns="108000" bIns="45706">
            <a:normAutofit/>
          </a:bodyPr>
          <a:lstStyle>
            <a:lvl1pPr algn="l">
              <a:defRPr sz="2600" b="0" i="0">
                <a:solidFill>
                  <a:srgbClr val="334000"/>
                </a:solidFill>
                <a:latin typeface="Univers LT Std 45 Light"/>
                <a:cs typeface="Univers LT Std 45 Light"/>
              </a:defRPr>
            </a:lvl1pPr>
            <a:lvl2pPr algn="l">
              <a:defRPr sz="2600" b="0" i="0">
                <a:solidFill>
                  <a:srgbClr val="334000"/>
                </a:solidFill>
                <a:latin typeface="Univers LT Std 45 Light"/>
                <a:cs typeface="Univers LT Std 45 Light"/>
              </a:defRPr>
            </a:lvl2pPr>
            <a:lvl3pPr algn="l">
              <a:defRPr sz="2600" b="0" i="0">
                <a:solidFill>
                  <a:srgbClr val="334000"/>
                </a:solidFill>
                <a:latin typeface="Univers LT Std 45 Light"/>
                <a:cs typeface="Univers LT Std 45 Light"/>
              </a:defRPr>
            </a:lvl3pPr>
            <a:lvl4pPr algn="l">
              <a:defRPr sz="2600" b="0" i="0">
                <a:solidFill>
                  <a:srgbClr val="334000"/>
                </a:solidFill>
                <a:latin typeface="Univers LT Std 45 Light"/>
                <a:cs typeface="Univers LT Std 45 Light"/>
              </a:defRPr>
            </a:lvl4pPr>
            <a:lvl5pPr algn="l">
              <a:defRPr sz="2600" b="0" i="0">
                <a:solidFill>
                  <a:srgbClr val="334000"/>
                </a:solidFill>
                <a:latin typeface="Univers LT Std 45 Light"/>
                <a:cs typeface="Univers LT Std 45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auto">
          <a:xfrm>
            <a:off x="-584968" y="2123728"/>
            <a:ext cx="7272808" cy="0"/>
          </a:xfrm>
          <a:prstGeom prst="line">
            <a:avLst/>
          </a:prstGeom>
          <a:blipFill dpi="0" rotWithShape="0">
            <a:blip r:embed="rId2"/>
            <a:srcRect/>
            <a:tile tx="0" ty="0" sx="100000" sy="100000" flip="none" algn="tl"/>
          </a:blipFill>
          <a:ln w="76200" cap="flat" cmpd="sng" algn="ctr">
            <a:solidFill>
              <a:srgbClr val="003366"/>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Text Placeholder 2"/>
          <p:cNvSpPr>
            <a:spLocks noGrp="1"/>
          </p:cNvSpPr>
          <p:nvPr>
            <p:ph type="body" idx="11" hasCustomPrompt="1"/>
          </p:nvPr>
        </p:nvSpPr>
        <p:spPr>
          <a:xfrm>
            <a:off x="783184" y="1547664"/>
            <a:ext cx="14689632" cy="648072"/>
          </a:xfrm>
          <a:prstGeom prst="rect">
            <a:avLst/>
          </a:prstGeom>
        </p:spPr>
        <p:txBody>
          <a:bodyPr vert="horz" lIns="0" tIns="0" rIns="162503" bIns="81252" anchor="t" anchorCtr="0">
            <a:normAutofit/>
          </a:bodyPr>
          <a:lstStyle>
            <a:lvl1pPr marL="36000" indent="0" algn="l">
              <a:spcBef>
                <a:spcPts val="0"/>
              </a:spcBef>
              <a:buNone/>
              <a:defRPr sz="3200" b="0" i="0">
                <a:solidFill>
                  <a:schemeClr val="bg1">
                    <a:lumMod val="65000"/>
                  </a:schemeClr>
                </a:solidFill>
                <a:latin typeface="Univers LT Std 55"/>
                <a:cs typeface="Univers LT Std 55"/>
              </a:defRPr>
            </a:lvl1pPr>
            <a:lvl2pPr marL="812517" indent="0">
              <a:buNone/>
              <a:defRPr sz="3600" b="1"/>
            </a:lvl2pPr>
            <a:lvl3pPr marL="1625035" indent="0">
              <a:buNone/>
              <a:defRPr sz="3200" b="1"/>
            </a:lvl3pPr>
            <a:lvl4pPr marL="2437552" indent="0">
              <a:buNone/>
              <a:defRPr sz="2800" b="1"/>
            </a:lvl4pPr>
            <a:lvl5pPr marL="3250069" indent="0">
              <a:buNone/>
              <a:defRPr sz="2800" b="1"/>
            </a:lvl5pPr>
            <a:lvl6pPr marL="4062587" indent="0">
              <a:buNone/>
              <a:defRPr sz="2800" b="1"/>
            </a:lvl6pPr>
            <a:lvl7pPr marL="4875104" indent="0">
              <a:buNone/>
              <a:defRPr sz="2800" b="1"/>
            </a:lvl7pPr>
            <a:lvl8pPr marL="5687621" indent="0">
              <a:buNone/>
              <a:defRPr sz="2800" b="1"/>
            </a:lvl8pPr>
            <a:lvl9pPr marL="6500139" indent="0">
              <a:buNone/>
              <a:defRPr sz="2800" b="1"/>
            </a:lvl9pPr>
          </a:lstStyle>
          <a:p>
            <a:pPr lvl="0"/>
            <a:r>
              <a:rPr lang="en-US"/>
              <a:t>Click to Edit Master Text styles</a:t>
            </a:r>
          </a:p>
        </p:txBody>
      </p:sp>
      <p:sp>
        <p:nvSpPr>
          <p:cNvPr id="23" name="Title 1"/>
          <p:cNvSpPr>
            <a:spLocks noGrp="1"/>
          </p:cNvSpPr>
          <p:nvPr>
            <p:ph type="title"/>
          </p:nvPr>
        </p:nvSpPr>
        <p:spPr>
          <a:xfrm>
            <a:off x="783185" y="323528"/>
            <a:ext cx="11881319" cy="1200133"/>
          </a:xfrm>
          <a:prstGeom prst="rect">
            <a:avLst/>
          </a:prstGeom>
        </p:spPr>
        <p:txBody>
          <a:bodyPr vert="horz" lIns="0" tIns="45706" rIns="91409" bIns="45706">
            <a:normAutofit/>
          </a:bodyPr>
          <a:lstStyle>
            <a:lvl1pPr algn="l">
              <a:defRPr sz="4200" b="0" i="0">
                <a:solidFill>
                  <a:schemeClr val="bg1"/>
                </a:solidFill>
                <a:latin typeface="Univers LT Std 55"/>
                <a:cs typeface="Univers LT Std 55"/>
              </a:defRPr>
            </a:lvl1pPr>
          </a:lstStyle>
          <a:p>
            <a:r>
              <a:rPr lang="en-US"/>
              <a:t>Click to edit Master title style</a:t>
            </a:r>
          </a:p>
        </p:txBody>
      </p:sp>
      <p:sp>
        <p:nvSpPr>
          <p:cNvPr id="24" name="Rectangle 1"/>
          <p:cNvSpPr>
            <a:spLocks/>
          </p:cNvSpPr>
          <p:nvPr userDrawn="1"/>
        </p:nvSpPr>
        <p:spPr bwMode="auto">
          <a:xfrm>
            <a:off x="0" y="8460512"/>
            <a:ext cx="16255999" cy="720000"/>
          </a:xfrm>
          <a:prstGeom prst="rect">
            <a:avLst/>
          </a:prstGeom>
          <a:solidFill>
            <a:schemeClr val="tx1">
              <a:alpha val="67000"/>
            </a:schemeClr>
          </a:solidFill>
          <a:ln w="12700" cap="flat">
            <a:noFill/>
            <a:prstDash val="solid"/>
            <a:miter lim="800000"/>
            <a:headEnd type="none" w="med" len="med"/>
            <a:tailEnd type="none" w="med" len="med"/>
          </a:ln>
        </p:spPr>
        <p:txBody>
          <a:bodyPr lIns="0" tIns="0" rIns="0" bIns="0" anchor="ctr"/>
          <a:lstStyle/>
          <a:p>
            <a:pPr marL="810000" algn="l">
              <a:defRPr/>
            </a:pPr>
            <a:endParaRPr lang="en-US" sz="2750" b="0" i="0">
              <a:solidFill>
                <a:srgbClr val="FFFFFF"/>
              </a:solidFill>
              <a:effectLst>
                <a:outerShdw blurRad="38100" dist="38100" dir="2700000" algn="tl">
                  <a:srgbClr val="000000"/>
                </a:outerShdw>
              </a:effectLst>
              <a:latin typeface="Univers LT Std 55"/>
              <a:ea typeface="ＭＳ Ｐゴシック" charset="0"/>
              <a:cs typeface="Univers LT Std 55"/>
            </a:endParaRPr>
          </a:p>
          <a:p>
            <a:pPr marL="810000" algn="l">
              <a:defRPr/>
            </a:pPr>
            <a:endParaRPr lang="en-US" sz="2750" b="0" i="0">
              <a:solidFill>
                <a:srgbClr val="FFFFFF"/>
              </a:solidFill>
              <a:effectLst>
                <a:outerShdw blurRad="38100" dist="38100" dir="2700000" algn="tl">
                  <a:srgbClr val="000000"/>
                </a:outerShdw>
              </a:effectLst>
              <a:latin typeface="Univers LT Std 55"/>
              <a:ea typeface="ＭＳ Ｐゴシック" charset="0"/>
              <a:cs typeface="Univers LT Std 55"/>
            </a:endParaRPr>
          </a:p>
        </p:txBody>
      </p:sp>
    </p:spTree>
    <p:extLst>
      <p:ext uri="{BB962C8B-B14F-4D97-AF65-F5344CB8AC3E}">
        <p14:creationId xmlns:p14="http://schemas.microsoft.com/office/powerpoint/2010/main" val="16536249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F731-6FF7-8748-8E5B-7CA3D6CB3224}"/>
              </a:ext>
            </a:extLst>
          </p:cNvPr>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AEB9CA0C-11D4-D047-BE9E-47F50E541C9D}"/>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564051F9-6296-7C41-B4E2-65FD39D181B6}"/>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5" name="Footer Placeholder 4">
            <a:extLst>
              <a:ext uri="{FF2B5EF4-FFF2-40B4-BE49-F238E27FC236}">
                <a16:creationId xmlns:a16="http://schemas.microsoft.com/office/drawing/2014/main" id="{CADEDA05-0C37-D540-8E99-514F9B2DFA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DAD9FC-3DEC-C74D-BFEC-6088FEC44A7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179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FB56-C8FB-D844-A267-90E4D62E4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1B1302-162B-3F47-ABCC-674190D334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CD174-C576-5A46-A859-39DBA5E4CDF6}"/>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5" name="Footer Placeholder 4">
            <a:extLst>
              <a:ext uri="{FF2B5EF4-FFF2-40B4-BE49-F238E27FC236}">
                <a16:creationId xmlns:a16="http://schemas.microsoft.com/office/drawing/2014/main" id="{F69D7E84-4AD7-DB42-AA52-DCE04EFF9C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59BAAB-07F2-4242-9A3D-F5C9A0688C5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13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FB32-9A01-2E40-BE3D-88D19DD20F0D}"/>
              </a:ext>
            </a:extLst>
          </p:cNvPr>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EE93F7B-6BBA-8947-9869-D7E78579A2BE}"/>
              </a:ext>
            </a:extLst>
          </p:cNvPr>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F2CCA9-841D-2C44-96F7-C80D04D116C4}"/>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5" name="Footer Placeholder 4">
            <a:extLst>
              <a:ext uri="{FF2B5EF4-FFF2-40B4-BE49-F238E27FC236}">
                <a16:creationId xmlns:a16="http://schemas.microsoft.com/office/drawing/2014/main" id="{FD0E403B-54DD-C041-AFED-C722D6D0F0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F63485-A8C1-7743-87EF-407AF8A9CC6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7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F60E-EB30-8A47-BD0B-2DE506F3A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544F6B-6FAD-5649-8117-92F1C175F7D2}"/>
              </a:ext>
            </a:extLst>
          </p:cNvPr>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D54765-9D0B-6745-A69E-9CFF8BA42789}"/>
              </a:ext>
            </a:extLst>
          </p:cNvPr>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30200D-699D-254F-8170-1D1F74B69A25}"/>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6" name="Footer Placeholder 5">
            <a:extLst>
              <a:ext uri="{FF2B5EF4-FFF2-40B4-BE49-F238E27FC236}">
                <a16:creationId xmlns:a16="http://schemas.microsoft.com/office/drawing/2014/main" id="{7630AC1A-8ECC-9D4B-8C88-58E2BD1302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1B4C33-10CF-E44D-BFC1-E7599E16BCA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950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D013-3C81-C643-BDBB-BE6F38E645F2}"/>
              </a:ext>
            </a:extLst>
          </p:cNvPr>
          <p:cNvSpPr>
            <a:spLocks noGrp="1"/>
          </p:cNvSpPr>
          <p:nvPr>
            <p:ph type="title"/>
          </p:nvPr>
        </p:nvSpPr>
        <p:spPr>
          <a:xfrm>
            <a:off x="1119717" y="486834"/>
            <a:ext cx="140208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2EEB12-9FD5-FC48-8505-A3EE690E1333}"/>
              </a:ext>
            </a:extLst>
          </p:cNvPr>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4DEC75D7-21D4-074E-9930-8C6BB3DC6004}"/>
              </a:ext>
            </a:extLst>
          </p:cNvPr>
          <p:cNvSpPr>
            <a:spLocks noGrp="1"/>
          </p:cNvSpPr>
          <p:nvPr>
            <p:ph sz="half" idx="2"/>
          </p:nvPr>
        </p:nvSpPr>
        <p:spPr>
          <a:xfrm>
            <a:off x="1119718" y="3340100"/>
            <a:ext cx="6877049"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3DA253-07A1-8C46-8281-3336ED6449FC}"/>
              </a:ext>
            </a:extLst>
          </p:cNvPr>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CA44ED16-63A3-9E47-983F-8A27EEE6804A}"/>
              </a:ext>
            </a:extLst>
          </p:cNvPr>
          <p:cNvSpPr>
            <a:spLocks noGrp="1"/>
          </p:cNvSpPr>
          <p:nvPr>
            <p:ph sz="quarter" idx="4"/>
          </p:nvPr>
        </p:nvSpPr>
        <p:spPr>
          <a:xfrm>
            <a:off x="8229600" y="3340100"/>
            <a:ext cx="691091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D87A34-B422-374F-8244-5317243F5B9E}"/>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8" name="Footer Placeholder 7">
            <a:extLst>
              <a:ext uri="{FF2B5EF4-FFF2-40B4-BE49-F238E27FC236}">
                <a16:creationId xmlns:a16="http://schemas.microsoft.com/office/drawing/2014/main" id="{F1662183-75E6-004E-932B-86E4EA2F7C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C1282B-8BF1-7642-810C-5B440318EF5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733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E317-49FF-5844-8307-3C681AE97E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E0E742-8902-2445-89B2-BBE0F891BA7B}"/>
              </a:ext>
            </a:extLst>
          </p:cNvPr>
          <p:cNvSpPr>
            <a:spLocks noGrp="1"/>
          </p:cNvSpPr>
          <p:nvPr>
            <p:ph type="dt" sz="half" idx="10"/>
          </p:nvPr>
        </p:nvSpPr>
        <p:spPr/>
        <p:txBody>
          <a:bodyPr/>
          <a:lstStyle/>
          <a:p>
            <a:fld id="{48A87A34-81AB-432B-8DAE-1953F412C126}" type="datetimeFigureOut">
              <a:rPr lang="en-US" smtClean="0"/>
              <a:t>5/28/26</a:t>
            </a:fld>
            <a:endParaRPr lang="en-US" dirty="0"/>
          </a:p>
        </p:txBody>
      </p:sp>
      <p:sp>
        <p:nvSpPr>
          <p:cNvPr id="4" name="Footer Placeholder 3">
            <a:extLst>
              <a:ext uri="{FF2B5EF4-FFF2-40B4-BE49-F238E27FC236}">
                <a16:creationId xmlns:a16="http://schemas.microsoft.com/office/drawing/2014/main" id="{7EA20010-A351-F14E-BC1F-E708F66C59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0A11F9A-FE76-F64D-9588-B070705C0F1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6659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Rectangle 3"/>
          <p:cNvSpPr>
            <a:spLocks/>
          </p:cNvSpPr>
          <p:nvPr userDrawn="1"/>
        </p:nvSpPr>
        <p:spPr bwMode="auto">
          <a:xfrm>
            <a:off x="783184" y="1547664"/>
            <a:ext cx="1476164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38087" tIns="38087" rIns="38087" bIns="38087" anchor="t" anchorCtr="0"/>
          <a:lstStyle/>
          <a:p>
            <a:pPr algn="l">
              <a:lnSpc>
                <a:spcPct val="90000"/>
              </a:lnSpc>
            </a:pPr>
            <a:r>
              <a:rPr lang="en-US" sz="4200" b="0" i="0" kern="1200">
                <a:solidFill>
                  <a:schemeClr val="bg1"/>
                </a:solidFill>
                <a:latin typeface="Univers LT Std 65 Bold"/>
                <a:ea typeface="ＭＳ Ｐゴシック" charset="0"/>
                <a:cs typeface="Univers LT Std 65 Bold"/>
                <a:sym typeface="Sofia Pro Light" charset="0"/>
              </a:rPr>
              <a:t>MASTER OF AGING</a:t>
            </a:r>
          </a:p>
        </p:txBody>
      </p:sp>
      <p:grpSp>
        <p:nvGrpSpPr>
          <p:cNvPr id="16" name="Group 15"/>
          <p:cNvGrpSpPr/>
          <p:nvPr userDrawn="1"/>
        </p:nvGrpSpPr>
        <p:grpSpPr>
          <a:xfrm>
            <a:off x="-18256" y="0"/>
            <a:ext cx="16299352" cy="1494000"/>
            <a:chOff x="-18256" y="0"/>
            <a:chExt cx="16299352" cy="1494000"/>
          </a:xfrm>
        </p:grpSpPr>
        <p:sp>
          <p:nvSpPr>
            <p:cNvPr id="17" name="Rectangle 16"/>
            <p:cNvSpPr/>
            <p:nvPr userDrawn="1"/>
          </p:nvSpPr>
          <p:spPr bwMode="auto">
            <a:xfrm>
              <a:off x="-8904" y="0"/>
              <a:ext cx="16290000" cy="1494000"/>
            </a:xfrm>
            <a:prstGeom prst="rect">
              <a:avLst/>
            </a:prstGeom>
            <a:solidFill>
              <a:srgbClr val="003366">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ectangle 17"/>
            <p:cNvSpPr/>
            <p:nvPr userDrawn="1"/>
          </p:nvSpPr>
          <p:spPr bwMode="auto">
            <a:xfrm>
              <a:off x="-8904" y="0"/>
              <a:ext cx="16290000" cy="1386000"/>
            </a:xfrm>
            <a:prstGeom prst="rect">
              <a:avLst/>
            </a:prstGeom>
            <a:solidFill>
              <a:srgbClr val="003366">
                <a:alpha val="5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Rectangle 18"/>
            <p:cNvSpPr/>
            <p:nvPr userDrawn="1"/>
          </p:nvSpPr>
          <p:spPr bwMode="auto">
            <a:xfrm>
              <a:off x="-18256" y="0"/>
              <a:ext cx="16290000" cy="1260000"/>
            </a:xfrm>
            <a:prstGeom prst="rect">
              <a:avLst/>
            </a:prstGeom>
            <a:solidFill>
              <a:srgbClr val="00336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21" name="Group 20"/>
          <p:cNvGrpSpPr/>
          <p:nvPr userDrawn="1"/>
        </p:nvGrpSpPr>
        <p:grpSpPr>
          <a:xfrm>
            <a:off x="-8028000" y="410400"/>
            <a:ext cx="16273808" cy="846667"/>
            <a:chOff x="-8001792" y="395536"/>
            <a:chExt cx="16273808" cy="846667"/>
          </a:xfrm>
        </p:grpSpPr>
        <p:pic>
          <p:nvPicPr>
            <p:cNvPr id="22" name="Picture 21" descr="PPT_Heading_background-bar.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983984" y="395536"/>
              <a:ext cx="16256000" cy="846667"/>
            </a:xfrm>
            <a:prstGeom prst="rect">
              <a:avLst/>
            </a:prstGeom>
          </p:spPr>
        </p:pic>
        <p:cxnSp>
          <p:nvCxnSpPr>
            <p:cNvPr id="23" name="Straight Connector 22"/>
            <p:cNvCxnSpPr/>
            <p:nvPr userDrawn="1"/>
          </p:nvCxnSpPr>
          <p:spPr bwMode="auto">
            <a:xfrm>
              <a:off x="-8001792" y="1098187"/>
              <a:ext cx="14185576" cy="0"/>
            </a:xfrm>
            <a:prstGeom prst="line">
              <a:avLst/>
            </a:prstGeom>
            <a:blipFill dpi="0" rotWithShape="0">
              <a:blip r:embed="rId4"/>
              <a:srcRect/>
              <a:tile tx="0" ty="0" sx="100000" sy="100000" flip="none" algn="tl"/>
            </a:blip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24" name="Rectangle 3"/>
          <p:cNvSpPr>
            <a:spLocks/>
          </p:cNvSpPr>
          <p:nvPr userDrawn="1"/>
        </p:nvSpPr>
        <p:spPr bwMode="auto">
          <a:xfrm>
            <a:off x="783184" y="450115"/>
            <a:ext cx="14761640" cy="7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38087" tIns="38087" rIns="38087" bIns="38087" anchor="t" anchorCtr="0"/>
          <a:lstStyle/>
          <a:p>
            <a:pPr algn="l">
              <a:lnSpc>
                <a:spcPct val="90000"/>
              </a:lnSpc>
            </a:pPr>
            <a:endParaRPr lang="en-US" sz="4200" b="0" i="0" kern="1200">
              <a:solidFill>
                <a:schemeClr val="bg1"/>
              </a:solidFill>
              <a:latin typeface="Univers LT Std 65 Bold"/>
              <a:ea typeface="ＭＳ Ｐゴシック" charset="0"/>
              <a:cs typeface="Univers LT Std 65 Bold"/>
              <a:sym typeface="Sofia Pro Light" charset="0"/>
            </a:endParaRPr>
          </a:p>
          <a:p>
            <a:pPr algn="l">
              <a:lnSpc>
                <a:spcPct val="90000"/>
              </a:lnSpc>
            </a:pPr>
            <a:endParaRPr lang="en-US" sz="4200" b="0" i="0" kern="1200">
              <a:solidFill>
                <a:schemeClr val="bg1"/>
              </a:solidFill>
              <a:latin typeface="Univers LT Std 65 Bold"/>
              <a:ea typeface="ＭＳ Ｐゴシック" charset="0"/>
              <a:cs typeface="Univers LT Std 65 Bold"/>
              <a:sym typeface="Sofia Pro Light" charset="0"/>
            </a:endParaRPr>
          </a:p>
        </p:txBody>
      </p:sp>
    </p:spTree>
    <p:extLst>
      <p:ext uri="{BB962C8B-B14F-4D97-AF65-F5344CB8AC3E}">
        <p14:creationId xmlns:p14="http://schemas.microsoft.com/office/powerpoint/2010/main" val="996736456"/>
      </p:ext>
    </p:extLst>
  </p:cSld>
  <p:clrMap bg1="lt1" tx1="dk1" bg2="lt2" tx2="dk2" accent1="accent1" accent2="accent2" accent3="accent3" accent4="accent4" accent5="accent5" accent6="accent6" hlink="hlink" folHlink="folHlink"/>
  <p:sldLayoutIdLst>
    <p:sldLayoutId id="2147483669" r:id="rId1"/>
  </p:sldLayoutIdLst>
  <p:transition/>
  <p:txStyles>
    <p:titleStyle>
      <a:lvl1pPr algn="ctr" rtl="0" eaLnBrk="0" fontAlgn="base" hangingPunct="0">
        <a:spcBef>
          <a:spcPct val="0"/>
        </a:spcBef>
        <a:spcAft>
          <a:spcPct val="0"/>
        </a:spcAft>
        <a:defRPr sz="7600">
          <a:solidFill>
            <a:schemeClr val="tx1"/>
          </a:solidFill>
          <a:latin typeface="+mj-lt"/>
          <a:ea typeface="+mj-ea"/>
          <a:cs typeface="+mj-cs"/>
          <a:sym typeface="Gill Sans" charset="0"/>
        </a:defRPr>
      </a:lvl1pPr>
      <a:lvl2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08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163"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243"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324"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342810" indent="-342810" algn="ctr" rtl="0" eaLnBrk="0" fontAlgn="base" hangingPunct="0">
        <a:spcBef>
          <a:spcPct val="0"/>
        </a:spcBef>
        <a:spcAft>
          <a:spcPct val="0"/>
        </a:spcAft>
        <a:defRPr sz="3200">
          <a:solidFill>
            <a:schemeClr val="tx1"/>
          </a:solidFill>
          <a:latin typeface="+mn-lt"/>
          <a:ea typeface="+mn-ea"/>
          <a:cs typeface="+mn-cs"/>
          <a:sym typeface="Gill Sans" charset="0"/>
        </a:defRPr>
      </a:lvl1pPr>
      <a:lvl2pPr marL="742757" indent="-285675" algn="ctr" rtl="0" eaLnBrk="0" fontAlgn="base" hangingPunct="0">
        <a:spcBef>
          <a:spcPct val="0"/>
        </a:spcBef>
        <a:spcAft>
          <a:spcPct val="0"/>
        </a:spcAft>
        <a:defRPr sz="3200">
          <a:solidFill>
            <a:schemeClr val="tx1"/>
          </a:solidFill>
          <a:latin typeface="+mn-lt"/>
          <a:ea typeface="+mn-ea"/>
          <a:cs typeface="+mn-cs"/>
          <a:sym typeface="Gill Sans" charset="0"/>
        </a:defRPr>
      </a:lvl2pPr>
      <a:lvl3pPr marL="1142704" indent="-228541" algn="ctr" rtl="0" eaLnBrk="0" fontAlgn="base" hangingPunct="0">
        <a:spcBef>
          <a:spcPct val="0"/>
        </a:spcBef>
        <a:spcAft>
          <a:spcPct val="0"/>
        </a:spcAft>
        <a:defRPr sz="3200">
          <a:solidFill>
            <a:schemeClr val="tx1"/>
          </a:solidFill>
          <a:latin typeface="+mn-lt"/>
          <a:ea typeface="+mn-ea"/>
          <a:cs typeface="+mn-cs"/>
          <a:sym typeface="Gill Sans" charset="0"/>
        </a:defRPr>
      </a:lvl3pPr>
      <a:lvl4pPr marL="1599784" indent="-228541" algn="ctr" rtl="0" eaLnBrk="0" fontAlgn="base" hangingPunct="0">
        <a:spcBef>
          <a:spcPct val="0"/>
        </a:spcBef>
        <a:spcAft>
          <a:spcPct val="0"/>
        </a:spcAft>
        <a:defRPr sz="3200">
          <a:solidFill>
            <a:schemeClr val="tx1"/>
          </a:solidFill>
          <a:latin typeface="+mn-lt"/>
          <a:ea typeface="+mn-ea"/>
          <a:cs typeface="+mn-cs"/>
          <a:sym typeface="Gill Sans" charset="0"/>
        </a:defRPr>
      </a:lvl4pPr>
      <a:lvl5pPr marL="2056865" indent="-228541" algn="ctr" rtl="0" eaLnBrk="0" fontAlgn="base" hangingPunct="0">
        <a:spcBef>
          <a:spcPct val="0"/>
        </a:spcBef>
        <a:spcAft>
          <a:spcPct val="0"/>
        </a:spcAft>
        <a:defRPr sz="3200">
          <a:solidFill>
            <a:schemeClr val="tx1"/>
          </a:solidFill>
          <a:latin typeface="+mn-lt"/>
          <a:ea typeface="+mn-ea"/>
          <a:cs typeface="+mn-cs"/>
          <a:sym typeface="Gill Sans" charset="0"/>
        </a:defRPr>
      </a:lvl5pPr>
      <a:lvl6pPr marL="457080" algn="ctr" rtl="0" fontAlgn="base">
        <a:spcBef>
          <a:spcPct val="0"/>
        </a:spcBef>
        <a:spcAft>
          <a:spcPct val="0"/>
        </a:spcAft>
        <a:defRPr sz="3200">
          <a:solidFill>
            <a:schemeClr val="tx1"/>
          </a:solidFill>
          <a:latin typeface="+mn-lt"/>
          <a:ea typeface="+mn-ea"/>
          <a:cs typeface="+mn-cs"/>
          <a:sym typeface="Gill Sans" charset="0"/>
        </a:defRPr>
      </a:lvl6pPr>
      <a:lvl7pPr marL="914163" algn="ctr" rtl="0" fontAlgn="base">
        <a:spcBef>
          <a:spcPct val="0"/>
        </a:spcBef>
        <a:spcAft>
          <a:spcPct val="0"/>
        </a:spcAft>
        <a:defRPr sz="3200">
          <a:solidFill>
            <a:schemeClr val="tx1"/>
          </a:solidFill>
          <a:latin typeface="+mn-lt"/>
          <a:ea typeface="+mn-ea"/>
          <a:cs typeface="+mn-cs"/>
          <a:sym typeface="Gill Sans" charset="0"/>
        </a:defRPr>
      </a:lvl7pPr>
      <a:lvl8pPr marL="1371243" algn="ctr" rtl="0" fontAlgn="base">
        <a:spcBef>
          <a:spcPct val="0"/>
        </a:spcBef>
        <a:spcAft>
          <a:spcPct val="0"/>
        </a:spcAft>
        <a:defRPr sz="3200">
          <a:solidFill>
            <a:schemeClr val="tx1"/>
          </a:solidFill>
          <a:latin typeface="+mn-lt"/>
          <a:ea typeface="+mn-ea"/>
          <a:cs typeface="+mn-cs"/>
          <a:sym typeface="Gill Sans" charset="0"/>
        </a:defRPr>
      </a:lvl8pPr>
      <a:lvl9pPr marL="1828324"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080" rtl="0" eaLnBrk="1" latinLnBrk="0" hangingPunct="1">
        <a:defRPr sz="1800" kern="1200">
          <a:solidFill>
            <a:schemeClr val="tx1"/>
          </a:solidFill>
          <a:latin typeface="+mn-lt"/>
          <a:ea typeface="+mn-ea"/>
          <a:cs typeface="+mn-cs"/>
        </a:defRPr>
      </a:lvl1pPr>
      <a:lvl2pPr marL="457080" algn="l" defTabSz="457080" rtl="0" eaLnBrk="1" latinLnBrk="0" hangingPunct="1">
        <a:defRPr sz="1800" kern="1200">
          <a:solidFill>
            <a:schemeClr val="tx1"/>
          </a:solidFill>
          <a:latin typeface="+mn-lt"/>
          <a:ea typeface="+mn-ea"/>
          <a:cs typeface="+mn-cs"/>
        </a:defRPr>
      </a:lvl2pPr>
      <a:lvl3pPr marL="914163" algn="l" defTabSz="457080" rtl="0" eaLnBrk="1" latinLnBrk="0" hangingPunct="1">
        <a:defRPr sz="1800" kern="1200">
          <a:solidFill>
            <a:schemeClr val="tx1"/>
          </a:solidFill>
          <a:latin typeface="+mn-lt"/>
          <a:ea typeface="+mn-ea"/>
          <a:cs typeface="+mn-cs"/>
        </a:defRPr>
      </a:lvl3pPr>
      <a:lvl4pPr marL="1371243" algn="l" defTabSz="457080" rtl="0" eaLnBrk="1" latinLnBrk="0" hangingPunct="1">
        <a:defRPr sz="1800" kern="1200">
          <a:solidFill>
            <a:schemeClr val="tx1"/>
          </a:solidFill>
          <a:latin typeface="+mn-lt"/>
          <a:ea typeface="+mn-ea"/>
          <a:cs typeface="+mn-cs"/>
        </a:defRPr>
      </a:lvl4pPr>
      <a:lvl5pPr marL="1828324" algn="l" defTabSz="457080" rtl="0" eaLnBrk="1" latinLnBrk="0" hangingPunct="1">
        <a:defRPr sz="1800" kern="1200">
          <a:solidFill>
            <a:schemeClr val="tx1"/>
          </a:solidFill>
          <a:latin typeface="+mn-lt"/>
          <a:ea typeface="+mn-ea"/>
          <a:cs typeface="+mn-cs"/>
        </a:defRPr>
      </a:lvl5pPr>
      <a:lvl6pPr marL="2285404" algn="l" defTabSz="457080" rtl="0" eaLnBrk="1" latinLnBrk="0" hangingPunct="1">
        <a:defRPr sz="1800" kern="1200">
          <a:solidFill>
            <a:schemeClr val="tx1"/>
          </a:solidFill>
          <a:latin typeface="+mn-lt"/>
          <a:ea typeface="+mn-ea"/>
          <a:cs typeface="+mn-cs"/>
        </a:defRPr>
      </a:lvl6pPr>
      <a:lvl7pPr marL="2742486" algn="l" defTabSz="457080" rtl="0" eaLnBrk="1" latinLnBrk="0" hangingPunct="1">
        <a:defRPr sz="1800" kern="1200">
          <a:solidFill>
            <a:schemeClr val="tx1"/>
          </a:solidFill>
          <a:latin typeface="+mn-lt"/>
          <a:ea typeface="+mn-ea"/>
          <a:cs typeface="+mn-cs"/>
        </a:defRPr>
      </a:lvl7pPr>
      <a:lvl8pPr marL="3199567" algn="l" defTabSz="457080" rtl="0" eaLnBrk="1" latinLnBrk="0" hangingPunct="1">
        <a:defRPr sz="1800" kern="1200">
          <a:solidFill>
            <a:schemeClr val="tx1"/>
          </a:solidFill>
          <a:latin typeface="+mn-lt"/>
          <a:ea typeface="+mn-ea"/>
          <a:cs typeface="+mn-cs"/>
        </a:defRPr>
      </a:lvl8pPr>
      <a:lvl9pPr marL="3656647" algn="l" defTabSz="4570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8256" y="0"/>
            <a:ext cx="16299352" cy="1494000"/>
            <a:chOff x="-18256" y="0"/>
            <a:chExt cx="16299352" cy="1494000"/>
          </a:xfrm>
        </p:grpSpPr>
        <p:sp>
          <p:nvSpPr>
            <p:cNvPr id="7" name="Rectangle 6"/>
            <p:cNvSpPr/>
            <p:nvPr userDrawn="1"/>
          </p:nvSpPr>
          <p:spPr bwMode="auto">
            <a:xfrm>
              <a:off x="-8904" y="0"/>
              <a:ext cx="16290000" cy="1494000"/>
            </a:xfrm>
            <a:prstGeom prst="rect">
              <a:avLst/>
            </a:prstGeom>
            <a:solidFill>
              <a:srgbClr val="003366">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tangle 7"/>
            <p:cNvSpPr/>
            <p:nvPr userDrawn="1"/>
          </p:nvSpPr>
          <p:spPr bwMode="auto">
            <a:xfrm>
              <a:off x="-8904" y="0"/>
              <a:ext cx="16290000" cy="1386000"/>
            </a:xfrm>
            <a:prstGeom prst="rect">
              <a:avLst/>
            </a:prstGeom>
            <a:solidFill>
              <a:srgbClr val="003366">
                <a:alpha val="5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p:cNvSpPr/>
            <p:nvPr userDrawn="1"/>
          </p:nvSpPr>
          <p:spPr bwMode="auto">
            <a:xfrm>
              <a:off x="-18256" y="0"/>
              <a:ext cx="16290000" cy="1260000"/>
            </a:xfrm>
            <a:prstGeom prst="rect">
              <a:avLst/>
            </a:prstGeom>
            <a:solidFill>
              <a:srgbClr val="00336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194384376"/>
      </p:ext>
    </p:extLst>
  </p:cSld>
  <p:clrMap bg1="lt1" tx1="dk1" bg2="lt2" tx2="dk2" accent1="accent1" accent2="accent2" accent3="accent3" accent4="accent4" accent5="accent5" accent6="accent6" hlink="hlink" folHlink="folHlink"/>
  <p:sldLayoutIdLst>
    <p:sldLayoutId id="2147483671" r:id="rId1"/>
    <p:sldLayoutId id="2147483672" r:id="rId2"/>
  </p:sldLayoutIdLst>
  <p:transition/>
  <p:txStyles>
    <p:titleStyle>
      <a:lvl1pPr algn="ctr" rtl="0" eaLnBrk="0" fontAlgn="base" hangingPunct="0">
        <a:spcBef>
          <a:spcPct val="0"/>
        </a:spcBef>
        <a:spcAft>
          <a:spcPct val="0"/>
        </a:spcAft>
        <a:defRPr sz="7600">
          <a:solidFill>
            <a:schemeClr val="tx1"/>
          </a:solidFill>
          <a:latin typeface="+mj-lt"/>
          <a:ea typeface="+mj-ea"/>
          <a:cs typeface="+mj-cs"/>
          <a:sym typeface="Gill Sans" charset="0"/>
        </a:defRPr>
      </a:lvl1pPr>
      <a:lvl2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061"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124"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183"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244"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342796" indent="-342796" algn="ctr" rtl="0" eaLnBrk="0" fontAlgn="base" hangingPunct="0">
        <a:spcBef>
          <a:spcPct val="0"/>
        </a:spcBef>
        <a:spcAft>
          <a:spcPct val="0"/>
        </a:spcAft>
        <a:defRPr sz="3200">
          <a:solidFill>
            <a:schemeClr val="tx1"/>
          </a:solidFill>
          <a:latin typeface="+mn-lt"/>
          <a:ea typeface="+mn-ea"/>
          <a:cs typeface="+mn-cs"/>
          <a:sym typeface="Gill Sans" charset="0"/>
        </a:defRPr>
      </a:lvl1pPr>
      <a:lvl2pPr marL="742725" indent="-285662" algn="ctr" rtl="0" eaLnBrk="0" fontAlgn="base" hangingPunct="0">
        <a:spcBef>
          <a:spcPct val="0"/>
        </a:spcBef>
        <a:spcAft>
          <a:spcPct val="0"/>
        </a:spcAft>
        <a:defRPr sz="3200">
          <a:solidFill>
            <a:schemeClr val="tx1"/>
          </a:solidFill>
          <a:latin typeface="+mn-lt"/>
          <a:ea typeface="+mn-ea"/>
          <a:cs typeface="+mn-cs"/>
          <a:sym typeface="Gill Sans" charset="0"/>
        </a:defRPr>
      </a:lvl2pPr>
      <a:lvl3pPr marL="1142654" indent="-228530" algn="ctr" rtl="0" eaLnBrk="0" fontAlgn="base" hangingPunct="0">
        <a:spcBef>
          <a:spcPct val="0"/>
        </a:spcBef>
        <a:spcAft>
          <a:spcPct val="0"/>
        </a:spcAft>
        <a:defRPr sz="3200">
          <a:solidFill>
            <a:schemeClr val="tx1"/>
          </a:solidFill>
          <a:latin typeface="+mn-lt"/>
          <a:ea typeface="+mn-ea"/>
          <a:cs typeface="+mn-cs"/>
          <a:sym typeface="Gill Sans" charset="0"/>
        </a:defRPr>
      </a:lvl3pPr>
      <a:lvl4pPr marL="1599715" indent="-228530" algn="ctr" rtl="0" eaLnBrk="0" fontAlgn="base" hangingPunct="0">
        <a:spcBef>
          <a:spcPct val="0"/>
        </a:spcBef>
        <a:spcAft>
          <a:spcPct val="0"/>
        </a:spcAft>
        <a:defRPr sz="3200">
          <a:solidFill>
            <a:schemeClr val="tx1"/>
          </a:solidFill>
          <a:latin typeface="+mn-lt"/>
          <a:ea typeface="+mn-ea"/>
          <a:cs typeface="+mn-cs"/>
          <a:sym typeface="Gill Sans" charset="0"/>
        </a:defRPr>
      </a:lvl4pPr>
      <a:lvl5pPr marL="2056776" indent="-228530" algn="ctr" rtl="0" eaLnBrk="0" fontAlgn="base" hangingPunct="0">
        <a:spcBef>
          <a:spcPct val="0"/>
        </a:spcBef>
        <a:spcAft>
          <a:spcPct val="0"/>
        </a:spcAft>
        <a:defRPr sz="3200">
          <a:solidFill>
            <a:schemeClr val="tx1"/>
          </a:solidFill>
          <a:latin typeface="+mn-lt"/>
          <a:ea typeface="+mn-ea"/>
          <a:cs typeface="+mn-cs"/>
          <a:sym typeface="Gill Sans" charset="0"/>
        </a:defRPr>
      </a:lvl5pPr>
      <a:lvl6pPr marL="457061" algn="ctr" rtl="0" fontAlgn="base">
        <a:spcBef>
          <a:spcPct val="0"/>
        </a:spcBef>
        <a:spcAft>
          <a:spcPct val="0"/>
        </a:spcAft>
        <a:defRPr sz="3200">
          <a:solidFill>
            <a:schemeClr val="tx1"/>
          </a:solidFill>
          <a:latin typeface="+mn-lt"/>
          <a:ea typeface="+mn-ea"/>
          <a:cs typeface="+mn-cs"/>
          <a:sym typeface="Gill Sans" charset="0"/>
        </a:defRPr>
      </a:lvl6pPr>
      <a:lvl7pPr marL="914124" algn="ctr" rtl="0" fontAlgn="base">
        <a:spcBef>
          <a:spcPct val="0"/>
        </a:spcBef>
        <a:spcAft>
          <a:spcPct val="0"/>
        </a:spcAft>
        <a:defRPr sz="3200">
          <a:solidFill>
            <a:schemeClr val="tx1"/>
          </a:solidFill>
          <a:latin typeface="+mn-lt"/>
          <a:ea typeface="+mn-ea"/>
          <a:cs typeface="+mn-cs"/>
          <a:sym typeface="Gill Sans" charset="0"/>
        </a:defRPr>
      </a:lvl7pPr>
      <a:lvl8pPr marL="1371183" algn="ctr" rtl="0" fontAlgn="base">
        <a:spcBef>
          <a:spcPct val="0"/>
        </a:spcBef>
        <a:spcAft>
          <a:spcPct val="0"/>
        </a:spcAft>
        <a:defRPr sz="3200">
          <a:solidFill>
            <a:schemeClr val="tx1"/>
          </a:solidFill>
          <a:latin typeface="+mn-lt"/>
          <a:ea typeface="+mn-ea"/>
          <a:cs typeface="+mn-cs"/>
          <a:sym typeface="Gill Sans" charset="0"/>
        </a:defRPr>
      </a:lvl8pPr>
      <a:lvl9pPr marL="1828244"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061" rtl="0" eaLnBrk="1" latinLnBrk="0" hangingPunct="1">
        <a:defRPr sz="1800" kern="1200">
          <a:solidFill>
            <a:schemeClr val="tx1"/>
          </a:solidFill>
          <a:latin typeface="+mn-lt"/>
          <a:ea typeface="+mn-ea"/>
          <a:cs typeface="+mn-cs"/>
        </a:defRPr>
      </a:lvl1pPr>
      <a:lvl2pPr marL="457061" algn="l" defTabSz="457061" rtl="0" eaLnBrk="1" latinLnBrk="0" hangingPunct="1">
        <a:defRPr sz="1800" kern="1200">
          <a:solidFill>
            <a:schemeClr val="tx1"/>
          </a:solidFill>
          <a:latin typeface="+mn-lt"/>
          <a:ea typeface="+mn-ea"/>
          <a:cs typeface="+mn-cs"/>
        </a:defRPr>
      </a:lvl2pPr>
      <a:lvl3pPr marL="914124" algn="l" defTabSz="457061" rtl="0" eaLnBrk="1" latinLnBrk="0" hangingPunct="1">
        <a:defRPr sz="1800" kern="1200">
          <a:solidFill>
            <a:schemeClr val="tx1"/>
          </a:solidFill>
          <a:latin typeface="+mn-lt"/>
          <a:ea typeface="+mn-ea"/>
          <a:cs typeface="+mn-cs"/>
        </a:defRPr>
      </a:lvl3pPr>
      <a:lvl4pPr marL="1371183" algn="l" defTabSz="457061" rtl="0" eaLnBrk="1" latinLnBrk="0" hangingPunct="1">
        <a:defRPr sz="1800" kern="1200">
          <a:solidFill>
            <a:schemeClr val="tx1"/>
          </a:solidFill>
          <a:latin typeface="+mn-lt"/>
          <a:ea typeface="+mn-ea"/>
          <a:cs typeface="+mn-cs"/>
        </a:defRPr>
      </a:lvl4pPr>
      <a:lvl5pPr marL="1828244" algn="l" defTabSz="457061" rtl="0" eaLnBrk="1" latinLnBrk="0" hangingPunct="1">
        <a:defRPr sz="1800" kern="1200">
          <a:solidFill>
            <a:schemeClr val="tx1"/>
          </a:solidFill>
          <a:latin typeface="+mn-lt"/>
          <a:ea typeface="+mn-ea"/>
          <a:cs typeface="+mn-cs"/>
        </a:defRPr>
      </a:lvl5pPr>
      <a:lvl6pPr marL="2285304" algn="l" defTabSz="457061" rtl="0" eaLnBrk="1" latinLnBrk="0" hangingPunct="1">
        <a:defRPr sz="1800" kern="1200">
          <a:solidFill>
            <a:schemeClr val="tx1"/>
          </a:solidFill>
          <a:latin typeface="+mn-lt"/>
          <a:ea typeface="+mn-ea"/>
          <a:cs typeface="+mn-cs"/>
        </a:defRPr>
      </a:lvl6pPr>
      <a:lvl7pPr marL="2742365" algn="l" defTabSz="457061" rtl="0" eaLnBrk="1" latinLnBrk="0" hangingPunct="1">
        <a:defRPr sz="1800" kern="1200">
          <a:solidFill>
            <a:schemeClr val="tx1"/>
          </a:solidFill>
          <a:latin typeface="+mn-lt"/>
          <a:ea typeface="+mn-ea"/>
          <a:cs typeface="+mn-cs"/>
        </a:defRPr>
      </a:lvl7pPr>
      <a:lvl8pPr marL="3199426" algn="l" defTabSz="457061" rtl="0" eaLnBrk="1" latinLnBrk="0" hangingPunct="1">
        <a:defRPr sz="1800" kern="1200">
          <a:solidFill>
            <a:schemeClr val="tx1"/>
          </a:solidFill>
          <a:latin typeface="+mn-lt"/>
          <a:ea typeface="+mn-ea"/>
          <a:cs typeface="+mn-cs"/>
        </a:defRPr>
      </a:lvl8pPr>
      <a:lvl9pPr marL="3656487" algn="l" defTabSz="45706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2B8A0F-D73A-CE40-AE5A-7D9832B93B88}"/>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A2A64-E5CC-1942-BBDB-00A8AA475EAF}"/>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D97DC-A7F9-2A42-A4F0-2D7A19B6733C}"/>
              </a:ext>
            </a:extLst>
          </p:cNvPr>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4C4095DB-925E-6847-B109-A4325AE6241B}" type="datetimeFigureOut">
              <a:rPr lang="en-US" smtClean="0"/>
              <a:t>5/28/26</a:t>
            </a:fld>
            <a:endParaRPr lang="en-US"/>
          </a:p>
        </p:txBody>
      </p:sp>
      <p:sp>
        <p:nvSpPr>
          <p:cNvPr id="5" name="Footer Placeholder 4">
            <a:extLst>
              <a:ext uri="{FF2B5EF4-FFF2-40B4-BE49-F238E27FC236}">
                <a16:creationId xmlns:a16="http://schemas.microsoft.com/office/drawing/2014/main" id="{9C94E6F7-5B9C-4B47-A775-872073F73288}"/>
              </a:ext>
            </a:extLst>
          </p:cNvPr>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607F5-A089-4A40-AE6D-6EE42C13CB00}"/>
              </a:ext>
            </a:extLst>
          </p:cNvPr>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A935E9A8-B073-7849-836F-19EB9176AB96}" type="slidenum">
              <a:rPr lang="en-US" smtClean="0"/>
              <a:t>‹#›</a:t>
            </a:fld>
            <a:endParaRPr lang="en-US"/>
          </a:p>
        </p:txBody>
      </p:sp>
      <p:grpSp>
        <p:nvGrpSpPr>
          <p:cNvPr id="7" name="Group 6">
            <a:extLst>
              <a:ext uri="{FF2B5EF4-FFF2-40B4-BE49-F238E27FC236}">
                <a16:creationId xmlns:a16="http://schemas.microsoft.com/office/drawing/2014/main" id="{4C386CE9-1AD3-E74D-8941-285BBADF834C}"/>
              </a:ext>
            </a:extLst>
          </p:cNvPr>
          <p:cNvGrpSpPr/>
          <p:nvPr userDrawn="1"/>
        </p:nvGrpSpPr>
        <p:grpSpPr>
          <a:xfrm>
            <a:off x="-18256" y="0"/>
            <a:ext cx="16299352" cy="1494000"/>
            <a:chOff x="-18256" y="0"/>
            <a:chExt cx="16299352" cy="1494000"/>
          </a:xfrm>
        </p:grpSpPr>
        <p:sp>
          <p:nvSpPr>
            <p:cNvPr id="8" name="Rectangle 7">
              <a:extLst>
                <a:ext uri="{FF2B5EF4-FFF2-40B4-BE49-F238E27FC236}">
                  <a16:creationId xmlns:a16="http://schemas.microsoft.com/office/drawing/2014/main" id="{E57E5E02-04F4-8F48-9767-168626386182}"/>
                </a:ext>
              </a:extLst>
            </p:cNvPr>
            <p:cNvSpPr/>
            <p:nvPr userDrawn="1"/>
          </p:nvSpPr>
          <p:spPr bwMode="auto">
            <a:xfrm>
              <a:off x="-8904" y="0"/>
              <a:ext cx="16290000" cy="1494000"/>
            </a:xfrm>
            <a:prstGeom prst="rect">
              <a:avLst/>
            </a:prstGeom>
            <a:solidFill>
              <a:srgbClr val="003366">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a:extLst>
                <a:ext uri="{FF2B5EF4-FFF2-40B4-BE49-F238E27FC236}">
                  <a16:creationId xmlns:a16="http://schemas.microsoft.com/office/drawing/2014/main" id="{B09284C0-96D2-8244-AF02-19DA995D6D85}"/>
                </a:ext>
              </a:extLst>
            </p:cNvPr>
            <p:cNvSpPr/>
            <p:nvPr userDrawn="1"/>
          </p:nvSpPr>
          <p:spPr bwMode="auto">
            <a:xfrm>
              <a:off x="-8904" y="0"/>
              <a:ext cx="16290000" cy="1386000"/>
            </a:xfrm>
            <a:prstGeom prst="rect">
              <a:avLst/>
            </a:prstGeom>
            <a:solidFill>
              <a:srgbClr val="003366">
                <a:alpha val="5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Rectangle 9">
              <a:extLst>
                <a:ext uri="{FF2B5EF4-FFF2-40B4-BE49-F238E27FC236}">
                  <a16:creationId xmlns:a16="http://schemas.microsoft.com/office/drawing/2014/main" id="{B0D461E2-723B-1F4E-AFE2-A5EEBB4E4FBF}"/>
                </a:ext>
              </a:extLst>
            </p:cNvPr>
            <p:cNvSpPr/>
            <p:nvPr userDrawn="1"/>
          </p:nvSpPr>
          <p:spPr bwMode="auto">
            <a:xfrm>
              <a:off x="-18256" y="0"/>
              <a:ext cx="16290000" cy="1260000"/>
            </a:xfrm>
            <a:prstGeom prst="rect">
              <a:avLst/>
            </a:prstGeom>
            <a:solidFill>
              <a:srgbClr val="00336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12228006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1" y="2267744"/>
            <a:ext cx="9187407" cy="6120680"/>
          </a:xfrm>
        </p:spPr>
        <p:txBody>
          <a:bodyPr>
            <a:normAutofit/>
          </a:bodyPr>
          <a:lstStyle/>
          <a:p>
            <a:endParaRPr lang="en-US" dirty="0"/>
          </a:p>
          <a:p>
            <a:endParaRPr lang="en-US" dirty="0"/>
          </a:p>
          <a:p>
            <a:pPr marL="0" indent="0">
              <a:buNone/>
            </a:pPr>
            <a:r>
              <a:rPr lang="en-AU" sz="3600" i="1" dirty="0">
                <a:solidFill>
                  <a:srgbClr val="FF0000"/>
                </a:solidFill>
                <a:latin typeface="Times New Roman" panose="02020603050405020304" pitchFamily="18" charset="0"/>
                <a:cs typeface="Times New Roman" panose="02020603050405020304" pitchFamily="18" charset="0"/>
              </a:rPr>
              <a:t>Research questions, hypotheses, and why data go beyond them </a:t>
            </a:r>
            <a:endParaRPr lang="en-AU" sz="36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400" dirty="0">
              <a:latin typeface="+mn-lt"/>
            </a:endParaRPr>
          </a:p>
          <a:p>
            <a:pPr marL="0" indent="0">
              <a:buNone/>
            </a:pPr>
            <a:r>
              <a:rPr lang="en-US" sz="2400" dirty="0">
                <a:latin typeface="+mn-lt"/>
              </a:rPr>
              <a:t>Anthony Pym </a:t>
            </a:r>
          </a:p>
          <a:p>
            <a:pPr marL="0" indent="0">
              <a:buNone/>
            </a:pPr>
            <a:endParaRPr lang="en-US" sz="2400" dirty="0">
              <a:latin typeface="+mn-lt"/>
            </a:endParaRPr>
          </a:p>
          <a:p>
            <a:pPr marL="0" indent="0">
              <a:buNone/>
            </a:pPr>
            <a:endParaRPr lang="en-US" sz="2400" dirty="0">
              <a:latin typeface="+mn-lt"/>
            </a:endParaRPr>
          </a:p>
          <a:p>
            <a:pPr marL="0" indent="0">
              <a:buNone/>
            </a:pPr>
            <a:r>
              <a:rPr lang="en-AU" sz="2400" dirty="0">
                <a:latin typeface="+mn-lt"/>
                <a:cs typeface="Calibri" panose="020F0502020204030204" pitchFamily="34" charset="0"/>
              </a:rPr>
              <a:t>Università per Stranieri di Siena, May 28, 2026</a:t>
            </a:r>
          </a:p>
          <a:p>
            <a:pPr marL="0" indent="0">
              <a:buNone/>
            </a:pPr>
            <a:endParaRPr lang="en-US" dirty="0">
              <a:latin typeface="+mn-lt"/>
            </a:endParaRPr>
          </a:p>
          <a:p>
            <a:pPr marL="0" indent="0">
              <a:buNone/>
            </a:pPr>
            <a:endParaRPr lang="en-US" dirty="0">
              <a:latin typeface="+mn-lt"/>
            </a:endParaRPr>
          </a:p>
          <a:p>
            <a:pPr marL="0" indent="0">
              <a:buNone/>
            </a:pPr>
            <a:endParaRPr lang="sk-SK" dirty="0">
              <a:latin typeface="+mn-lt"/>
            </a:endParaRPr>
          </a:p>
          <a:p>
            <a:pPr algn="r"/>
            <a:endParaRPr lang="en-US" dirty="0"/>
          </a:p>
        </p:txBody>
      </p:sp>
      <p:pic>
        <p:nvPicPr>
          <p:cNvPr id="6" name="Picture 5" descr="A large rock formations in the sky&#10;&#10;Description automatically generated">
            <a:extLst>
              <a:ext uri="{FF2B5EF4-FFF2-40B4-BE49-F238E27FC236}">
                <a16:creationId xmlns:a16="http://schemas.microsoft.com/office/drawing/2014/main" id="{D21376AB-E57D-0943-B7B0-952610B3507E}"/>
              </a:ext>
            </a:extLst>
          </p:cNvPr>
          <p:cNvPicPr>
            <a:picLocks noChangeAspect="1"/>
          </p:cNvPicPr>
          <p:nvPr/>
        </p:nvPicPr>
        <p:blipFill>
          <a:blip r:embed="rId3"/>
          <a:stretch>
            <a:fillRect/>
          </a:stretch>
        </p:blipFill>
        <p:spPr>
          <a:xfrm>
            <a:off x="10216232" y="2016224"/>
            <a:ext cx="4774902" cy="6372200"/>
          </a:xfrm>
          <a:prstGeom prst="rect">
            <a:avLst/>
          </a:prstGeom>
        </p:spPr>
      </p:pic>
    </p:spTree>
    <p:extLst>
      <p:ext uri="{BB962C8B-B14F-4D97-AF65-F5344CB8AC3E}">
        <p14:creationId xmlns:p14="http://schemas.microsoft.com/office/powerpoint/2010/main" val="30872475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7128791" cy="6120680"/>
          </a:xfrm>
        </p:spPr>
        <p:txBody>
          <a:bodyPr>
            <a:normAutofit/>
          </a:bodyPr>
          <a:lstStyle/>
          <a:p>
            <a:pPr marL="0" indent="0">
              <a:buNone/>
            </a:pPr>
            <a:r>
              <a:rPr lang="en-US" sz="2800" dirty="0">
                <a:solidFill>
                  <a:srgbClr val="262626"/>
                </a:solidFill>
                <a:latin typeface="Calibri" panose="020F0502020204030204" pitchFamily="34" charset="0"/>
                <a:cs typeface="Calibri" panose="020F0502020204030204" pitchFamily="34" charset="0"/>
              </a:rPr>
              <a:t>You set out to show what your group thinks is ethical or true and yet concealed.</a:t>
            </a:r>
          </a:p>
          <a:p>
            <a:pPr marL="0" indent="0">
              <a:buNone/>
            </a:pPr>
            <a:r>
              <a:rPr lang="en-US" sz="2800" dirty="0">
                <a:solidFill>
                  <a:srgbClr val="262626"/>
                </a:solidFill>
                <a:latin typeface="Calibri" panose="020F0502020204030204" pitchFamily="34" charset="0"/>
                <a:cs typeface="Calibri" panose="020F0502020204030204" pitchFamily="34" charset="0"/>
              </a:rPr>
              <a:t>You gather illustrations of what you think is unethical or untrue. </a:t>
            </a:r>
          </a:p>
          <a:p>
            <a:pPr marL="0" indent="0">
              <a:buNone/>
            </a:pPr>
            <a:r>
              <a:rPr lang="en-US" sz="2800" dirty="0">
                <a:solidFill>
                  <a:srgbClr val="262626"/>
                </a:solidFill>
                <a:latin typeface="Calibri" panose="020F0502020204030204" pitchFamily="34" charset="0"/>
                <a:cs typeface="Calibri" panose="020F0502020204030204" pitchFamily="34" charset="0"/>
              </a:rPr>
              <a:t>You show how the unethical or untrue can be revealed and corrected. </a:t>
            </a:r>
          </a:p>
          <a:p>
            <a:pPr marL="0" indent="0">
              <a:buNone/>
            </a:pPr>
            <a:r>
              <a:rPr lang="en-US" sz="2800" dirty="0">
                <a:solidFill>
                  <a:srgbClr val="262626"/>
                </a:solidFill>
                <a:latin typeface="Calibri" panose="020F0502020204030204" pitchFamily="34" charset="0"/>
                <a:cs typeface="Calibri" panose="020F0502020204030204" pitchFamily="34" charset="0"/>
              </a:rPr>
              <a:t>You urge others to do the same.</a:t>
            </a:r>
          </a:p>
          <a:p>
            <a:pPr marL="0" indent="0">
              <a:buNone/>
            </a:pPr>
            <a:r>
              <a:rPr lang="en-US" sz="2800" dirty="0">
                <a:solidFill>
                  <a:srgbClr val="262626"/>
                </a:solidFill>
                <a:latin typeface="Calibri" panose="020F0502020204030204" pitchFamily="34" charset="0"/>
                <a:cs typeface="Calibri" panose="020F0502020204030204" pitchFamily="34" charset="0"/>
              </a:rPr>
              <a:t>Optional step: You formulate a call to action beyond research. </a:t>
            </a:r>
          </a:p>
          <a:p>
            <a:pPr marL="0" indent="0">
              <a:buNone/>
            </a:pPr>
            <a:r>
              <a:rPr lang="en-US" sz="2800" dirty="0">
                <a:solidFill>
                  <a:srgbClr val="262626"/>
                </a:solidFill>
                <a:latin typeface="Calibri" panose="020F0502020204030204" pitchFamily="34" charset="0"/>
                <a:cs typeface="Calibri" panose="020F0502020204030204" pitchFamily="34" charset="0"/>
              </a:rPr>
              <a:t>Knowledge comes when you try to change the world (“es </a:t>
            </a:r>
            <a:r>
              <a:rPr lang="en-US" sz="2800" dirty="0" err="1">
                <a:solidFill>
                  <a:srgbClr val="262626"/>
                </a:solidFill>
                <a:latin typeface="Calibri" panose="020F0502020204030204" pitchFamily="34" charset="0"/>
                <a:cs typeface="Calibri" panose="020F0502020204030204" pitchFamily="34" charset="0"/>
              </a:rPr>
              <a:t>kommt</a:t>
            </a:r>
            <a:r>
              <a:rPr lang="en-US" sz="2800" dirty="0">
                <a:solidFill>
                  <a:srgbClr val="262626"/>
                </a:solidFill>
                <a:latin typeface="Calibri" panose="020F0502020204030204" pitchFamily="34" charset="0"/>
                <a:cs typeface="Calibri" panose="020F0502020204030204" pitchFamily="34" charset="0"/>
              </a:rPr>
              <a:t> </a:t>
            </a:r>
            <a:r>
              <a:rPr lang="en-US" sz="2800" dirty="0" err="1">
                <a:solidFill>
                  <a:srgbClr val="262626"/>
                </a:solidFill>
                <a:latin typeface="Calibri" panose="020F0502020204030204" pitchFamily="34" charset="0"/>
                <a:cs typeface="Calibri" panose="020F0502020204030204" pitchFamily="34" charset="0"/>
              </a:rPr>
              <a:t>aber</a:t>
            </a:r>
            <a:r>
              <a:rPr lang="en-US" sz="2800" dirty="0">
                <a:solidFill>
                  <a:srgbClr val="262626"/>
                </a:solidFill>
                <a:latin typeface="Calibri" panose="020F0502020204030204" pitchFamily="34" charset="0"/>
                <a:cs typeface="Calibri" panose="020F0502020204030204" pitchFamily="34" charset="0"/>
              </a:rPr>
              <a:t> </a:t>
            </a:r>
            <a:r>
              <a:rPr lang="en-US" sz="2800" dirty="0" err="1">
                <a:solidFill>
                  <a:srgbClr val="262626"/>
                </a:solidFill>
                <a:latin typeface="Calibri" panose="020F0502020204030204" pitchFamily="34" charset="0"/>
                <a:cs typeface="Calibri" panose="020F0502020204030204" pitchFamily="34" charset="0"/>
              </a:rPr>
              <a:t>darauf</a:t>
            </a:r>
            <a:r>
              <a:rPr lang="en-US" sz="2800" dirty="0">
                <a:solidFill>
                  <a:srgbClr val="262626"/>
                </a:solidFill>
                <a:latin typeface="Calibri" panose="020F0502020204030204" pitchFamily="34" charset="0"/>
                <a:cs typeface="Calibri" panose="020F0502020204030204" pitchFamily="34" charset="0"/>
              </a:rPr>
              <a:t> an…”)</a:t>
            </a:r>
            <a:endParaRPr lang="en-US" sz="28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b="0" i="0" dirty="0">
                <a:solidFill>
                  <a:schemeClr val="bg1">
                    <a:lumMod val="75000"/>
                  </a:schemeClr>
                </a:solidFill>
                <a:effectLst/>
                <a:latin typeface="Google Sans"/>
              </a:rPr>
              <a:t>What is </a:t>
            </a:r>
            <a:r>
              <a:rPr lang="en-AU" dirty="0">
                <a:solidFill>
                  <a:schemeClr val="bg1">
                    <a:lumMod val="75000"/>
                  </a:schemeClr>
                </a:solidFill>
                <a:latin typeface="Google Sans"/>
              </a:rPr>
              <a:t>dialectical </a:t>
            </a:r>
            <a:r>
              <a:rPr lang="en-AU" b="0" i="0" dirty="0">
                <a:solidFill>
                  <a:schemeClr val="bg1">
                    <a:lumMod val="75000"/>
                  </a:schemeClr>
                </a:solidFill>
                <a:effectLst/>
                <a:latin typeface="Google Sans"/>
              </a:rPr>
              <a:t>empiricism (to risk a characterization)? </a:t>
            </a:r>
            <a:endParaRPr lang="en-US" dirty="0">
              <a:solidFill>
                <a:schemeClr val="bg1">
                  <a:lumMod val="75000"/>
                </a:schemeClr>
              </a:solidFill>
            </a:endParaRPr>
          </a:p>
        </p:txBody>
      </p:sp>
      <p:sp>
        <p:nvSpPr>
          <p:cNvPr id="4" name="TextBox 3">
            <a:extLst>
              <a:ext uri="{FF2B5EF4-FFF2-40B4-BE49-F238E27FC236}">
                <a16:creationId xmlns:a16="http://schemas.microsoft.com/office/drawing/2014/main" id="{D0FB1715-5472-FF48-99EB-117627B177FC}"/>
              </a:ext>
            </a:extLst>
          </p:cNvPr>
          <p:cNvSpPr txBox="1"/>
          <p:nvPr/>
        </p:nvSpPr>
        <p:spPr>
          <a:xfrm>
            <a:off x="9284110" y="2913681"/>
            <a:ext cx="184731" cy="646331"/>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F7C10B16-2C79-4143-A40B-3C07CD8FF62A}"/>
              </a:ext>
            </a:extLst>
          </p:cNvPr>
          <p:cNvSpPr txBox="1"/>
          <p:nvPr/>
        </p:nvSpPr>
        <p:spPr>
          <a:xfrm>
            <a:off x="8776072" y="2528960"/>
            <a:ext cx="7310942" cy="5693866"/>
          </a:xfrm>
          <a:prstGeom prst="rect">
            <a:avLst/>
          </a:prstGeom>
          <a:noFill/>
        </p:spPr>
        <p:txBody>
          <a:bodyPr wrap="square" rtlCol="0">
            <a:spAutoFit/>
          </a:bodyPr>
          <a:lstStyle/>
          <a:p>
            <a:pPr algn="l"/>
            <a:r>
              <a:rPr lang="en-US" sz="2800" dirty="0">
                <a:solidFill>
                  <a:srgbClr val="FF0000"/>
                </a:solidFill>
                <a:latin typeface="+mn-lt"/>
              </a:rPr>
              <a:t>Introduction</a:t>
            </a:r>
            <a:r>
              <a:rPr lang="en-US" sz="2800" dirty="0">
                <a:latin typeface="+mn-lt"/>
              </a:rPr>
              <a:t> (the idea to be demonstrated)</a:t>
            </a:r>
          </a:p>
          <a:p>
            <a:pPr algn="l"/>
            <a:endParaRPr lang="en-US" sz="2800" dirty="0">
              <a:latin typeface="+mn-lt"/>
            </a:endParaRPr>
          </a:p>
          <a:p>
            <a:pPr algn="l"/>
            <a:r>
              <a:rPr lang="en-US" sz="2800" dirty="0">
                <a:solidFill>
                  <a:srgbClr val="FF0000"/>
                </a:solidFill>
                <a:latin typeface="+mn-lt"/>
              </a:rPr>
              <a:t>Theory</a:t>
            </a:r>
            <a:r>
              <a:rPr lang="en-US" sz="2800" dirty="0">
                <a:latin typeface="+mn-lt"/>
              </a:rPr>
              <a:t> (concepts and history of the idea)</a:t>
            </a:r>
          </a:p>
          <a:p>
            <a:pPr algn="l"/>
            <a:endParaRPr lang="en-US" sz="2800" dirty="0">
              <a:latin typeface="+mn-lt"/>
            </a:endParaRPr>
          </a:p>
          <a:p>
            <a:pPr algn="l"/>
            <a:r>
              <a:rPr lang="en-US" sz="2800" dirty="0">
                <a:solidFill>
                  <a:srgbClr val="FF0000"/>
                </a:solidFill>
                <a:latin typeface="+mn-lt"/>
              </a:rPr>
              <a:t>Application of theory 1</a:t>
            </a:r>
          </a:p>
          <a:p>
            <a:pPr algn="l"/>
            <a:r>
              <a:rPr lang="en-US" sz="2800" dirty="0">
                <a:solidFill>
                  <a:srgbClr val="FF0000"/>
                </a:solidFill>
                <a:latin typeface="+mn-lt"/>
              </a:rPr>
              <a:t>Application of theory 2</a:t>
            </a:r>
          </a:p>
          <a:p>
            <a:pPr algn="l"/>
            <a:r>
              <a:rPr lang="en-US" sz="2800" dirty="0">
                <a:solidFill>
                  <a:srgbClr val="FF0000"/>
                </a:solidFill>
                <a:latin typeface="+mn-lt"/>
              </a:rPr>
              <a:t>Application of theory 3</a:t>
            </a:r>
          </a:p>
          <a:p>
            <a:pPr algn="l"/>
            <a:r>
              <a:rPr lang="en-US" sz="2800" dirty="0">
                <a:solidFill>
                  <a:srgbClr val="FF0000"/>
                </a:solidFill>
                <a:latin typeface="+mn-lt"/>
              </a:rPr>
              <a:t>…</a:t>
            </a:r>
          </a:p>
          <a:p>
            <a:pPr algn="l"/>
            <a:endParaRPr lang="en-US" sz="2800" dirty="0">
              <a:latin typeface="+mn-lt"/>
            </a:endParaRPr>
          </a:p>
          <a:p>
            <a:pPr algn="l"/>
            <a:r>
              <a:rPr lang="en-US" sz="2800" dirty="0">
                <a:solidFill>
                  <a:srgbClr val="FF0000"/>
                </a:solidFill>
                <a:latin typeface="+mn-lt"/>
              </a:rPr>
              <a:t>Conclusion</a:t>
            </a:r>
            <a:r>
              <a:rPr lang="en-US" sz="2800" dirty="0">
                <a:latin typeface="+mn-lt"/>
              </a:rPr>
              <a:t> (optional call to action)</a:t>
            </a:r>
          </a:p>
          <a:p>
            <a:pPr algn="l"/>
            <a:endParaRPr lang="en-US" sz="2800" dirty="0">
              <a:latin typeface="+mn-lt"/>
            </a:endParaRPr>
          </a:p>
          <a:p>
            <a:pPr algn="l"/>
            <a:endParaRPr lang="en-US" sz="2800" dirty="0">
              <a:latin typeface="+mn-lt"/>
            </a:endParaRPr>
          </a:p>
          <a:p>
            <a:pPr algn="l"/>
            <a:endParaRPr lang="en-US" sz="2800" dirty="0">
              <a:latin typeface="+mn-lt"/>
            </a:endParaRPr>
          </a:p>
        </p:txBody>
      </p:sp>
    </p:spTree>
    <p:extLst>
      <p:ext uri="{BB962C8B-B14F-4D97-AF65-F5344CB8AC3E}">
        <p14:creationId xmlns:p14="http://schemas.microsoft.com/office/powerpoint/2010/main" val="2277003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9937104" cy="6120680"/>
          </a:xfrm>
        </p:spPr>
        <p:txBody>
          <a:bodyPr>
            <a:normAutofit/>
          </a:bodyPr>
          <a:lstStyle/>
          <a:p>
            <a:pPr marL="0" indent="0">
              <a:buNone/>
            </a:pPr>
            <a:r>
              <a:rPr lang="en-US" sz="2800" dirty="0">
                <a:solidFill>
                  <a:srgbClr val="262626"/>
                </a:solidFill>
                <a:latin typeface="Calibri" panose="020F0502020204030204" pitchFamily="34" charset="0"/>
                <a:cs typeface="Calibri" panose="020F0502020204030204" pitchFamily="34" charset="0"/>
              </a:rPr>
              <a:t>Positivism: Data produce truth.</a:t>
            </a:r>
          </a:p>
          <a:p>
            <a:pPr marL="0" indent="0">
              <a:buNone/>
            </a:pPr>
            <a:r>
              <a:rPr lang="en-US" sz="2800" dirty="0">
                <a:solidFill>
                  <a:srgbClr val="262626"/>
                </a:solidFill>
                <a:latin typeface="Calibri" panose="020F0502020204030204" pitchFamily="34" charset="0"/>
                <a:cs typeface="Calibri" panose="020F0502020204030204" pitchFamily="34" charset="0"/>
              </a:rPr>
              <a:t>Induction: Data correct bad ideas.</a:t>
            </a:r>
          </a:p>
          <a:p>
            <a:pPr marL="0" indent="0">
              <a:buNone/>
            </a:pPr>
            <a:r>
              <a:rPr lang="en-US" sz="2800" dirty="0">
                <a:solidFill>
                  <a:srgbClr val="262626"/>
                </a:solidFill>
                <a:latin typeface="Calibri" panose="020F0502020204030204" pitchFamily="34" charset="0"/>
                <a:cs typeface="Calibri" panose="020F0502020204030204" pitchFamily="34" charset="0"/>
              </a:rPr>
              <a:t>Deduction: Clear, falsifiable ideas tell us which data to collect. </a:t>
            </a:r>
          </a:p>
          <a:p>
            <a:pPr marL="0" indent="0">
              <a:buNone/>
            </a:pPr>
            <a:r>
              <a:rPr lang="en-US" sz="2800" dirty="0">
                <a:solidFill>
                  <a:srgbClr val="262626"/>
                </a:solidFill>
                <a:latin typeface="Calibri" panose="020F0502020204030204" pitchFamily="34" charset="0"/>
                <a:cs typeface="Calibri" panose="020F0502020204030204" pitchFamily="34" charset="0"/>
              </a:rPr>
              <a:t>Activism: Data demonstrate an argument. </a:t>
            </a:r>
          </a:p>
          <a:p>
            <a:pPr marL="0" indent="0">
              <a:buNone/>
            </a:pPr>
            <a:endParaRPr lang="en-US" sz="2800" dirty="0">
              <a:solidFill>
                <a:srgbClr val="262626"/>
              </a:solidFill>
              <a:latin typeface="Calibri" panose="020F0502020204030204" pitchFamily="34" charset="0"/>
              <a:cs typeface="Calibri" panose="020F0502020204030204" pitchFamily="34" charset="0"/>
            </a:endParaRPr>
          </a:p>
          <a:p>
            <a:pPr marL="0" indent="0">
              <a:buNone/>
            </a:pPr>
            <a:r>
              <a:rPr lang="en-US" sz="2800" dirty="0">
                <a:solidFill>
                  <a:srgbClr val="262626"/>
                </a:solidFill>
                <a:latin typeface="Calibri" panose="020F0502020204030204" pitchFamily="34" charset="0"/>
                <a:cs typeface="Calibri" panose="020F0502020204030204" pitchFamily="34" charset="0"/>
              </a:rPr>
              <a:t>The question is not just how much data, but what is the role of ideas and motivations. </a:t>
            </a:r>
          </a:p>
          <a:p>
            <a:pPr marL="0" indent="0">
              <a:buNone/>
            </a:pPr>
            <a:endParaRPr lang="en-US" sz="2800" dirty="0">
              <a:solidFill>
                <a:srgbClr val="262626"/>
              </a:solidFill>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marL="0" indent="0"/>
            <a:endParaRPr lang="en-US"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b="0" i="0" dirty="0">
                <a:solidFill>
                  <a:schemeClr val="bg1">
                    <a:lumMod val="75000"/>
                  </a:schemeClr>
                </a:solidFill>
                <a:effectLst/>
                <a:latin typeface="Google Sans"/>
              </a:rPr>
              <a:t>How much data? </a:t>
            </a:r>
            <a:endParaRPr lang="en-US" dirty="0">
              <a:solidFill>
                <a:schemeClr val="bg1">
                  <a:lumMod val="75000"/>
                </a:schemeClr>
              </a:solidFill>
            </a:endParaRPr>
          </a:p>
        </p:txBody>
      </p:sp>
      <p:pic>
        <p:nvPicPr>
          <p:cNvPr id="1026" name="Picture 2" descr="Cover of: Catéchisme positiviste: ou, Sommaire exposition de la religion universelle ... by Auguste Comte">
            <a:extLst>
              <a:ext uri="{FF2B5EF4-FFF2-40B4-BE49-F238E27FC236}">
                <a16:creationId xmlns:a16="http://schemas.microsoft.com/office/drawing/2014/main" id="{491F669A-5692-FB4B-83B8-54E3F444F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289" y="2195736"/>
            <a:ext cx="4104456" cy="649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3793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4" y="2627784"/>
            <a:ext cx="13753527" cy="6120680"/>
          </a:xfrm>
        </p:spPr>
        <p:txBody>
          <a:bodyPr>
            <a:normAutofit/>
          </a:bodyPr>
          <a:lstStyle/>
          <a:p>
            <a:pPr marL="0" indent="0">
              <a:buNone/>
            </a:pPr>
            <a:r>
              <a:rPr lang="en-US" sz="3200" dirty="0">
                <a:solidFill>
                  <a:srgbClr val="262626"/>
                </a:solidFill>
                <a:latin typeface="Calibri" panose="020F0502020204030204" pitchFamily="34" charset="0"/>
                <a:cs typeface="Calibri" panose="020F0502020204030204" pitchFamily="34" charset="0"/>
              </a:rPr>
              <a:t>Quantitative: numbers</a:t>
            </a:r>
          </a:p>
          <a:p>
            <a:pPr marL="0" indent="0">
              <a:buNone/>
            </a:pPr>
            <a:r>
              <a:rPr lang="en-US" sz="3200" dirty="0">
                <a:solidFill>
                  <a:srgbClr val="262626"/>
                </a:solidFill>
                <a:latin typeface="Calibri" panose="020F0502020204030204" pitchFamily="34" charset="0"/>
                <a:cs typeface="Calibri" panose="020F0502020204030204" pitchFamily="34" charset="0"/>
              </a:rPr>
              <a:t>Qualitative: language</a:t>
            </a:r>
          </a:p>
          <a:p>
            <a:pPr marL="0" indent="0">
              <a:buNone/>
            </a:pPr>
            <a:r>
              <a:rPr lang="en-US" sz="3200" dirty="0">
                <a:solidFill>
                  <a:srgbClr val="262626"/>
                </a:solidFill>
                <a:latin typeface="Calibri" panose="020F0502020204030204" pitchFamily="34" charset="0"/>
                <a:cs typeface="Calibri" panose="020F0502020204030204" pitchFamily="34" charset="0"/>
              </a:rPr>
              <a:t>Mixed methods: both</a:t>
            </a:r>
          </a:p>
          <a:p>
            <a:pPr marL="0" indent="0">
              <a:buNone/>
            </a:pPr>
            <a:endParaRPr lang="en-US" sz="3200" dirty="0">
              <a:solidFill>
                <a:srgbClr val="262626"/>
              </a:solidFill>
              <a:latin typeface="Calibri" panose="020F0502020204030204" pitchFamily="34" charset="0"/>
              <a:cs typeface="Calibri" panose="020F0502020204030204" pitchFamily="34" charset="0"/>
            </a:endParaRPr>
          </a:p>
          <a:p>
            <a:pPr marL="0" indent="0">
              <a:buNone/>
            </a:pPr>
            <a:r>
              <a:rPr lang="en-US" sz="3200" dirty="0">
                <a:solidFill>
                  <a:srgbClr val="262626"/>
                </a:solidFill>
                <a:latin typeface="Calibri" panose="020F0502020204030204" pitchFamily="34" charset="0"/>
                <a:cs typeface="Calibri" panose="020F0502020204030204" pitchFamily="34" charset="0"/>
              </a:rPr>
              <a:t>In the humanities, quantitative data alone will not indicate causation.  </a:t>
            </a:r>
            <a:endParaRPr lang="en-US"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b="0" i="0" dirty="0">
                <a:solidFill>
                  <a:schemeClr val="bg1">
                    <a:lumMod val="75000"/>
                  </a:schemeClr>
                </a:solidFill>
                <a:effectLst/>
                <a:latin typeface="Google Sans"/>
              </a:rPr>
              <a:t>Kinds of data</a:t>
            </a:r>
            <a:endParaRPr lang="en-US" dirty="0">
              <a:solidFill>
                <a:schemeClr val="bg1">
                  <a:lumMod val="75000"/>
                </a:schemeClr>
              </a:solidFill>
            </a:endParaRPr>
          </a:p>
        </p:txBody>
      </p:sp>
    </p:spTree>
    <p:extLst>
      <p:ext uri="{BB962C8B-B14F-4D97-AF65-F5344CB8AC3E}">
        <p14:creationId xmlns:p14="http://schemas.microsoft.com/office/powerpoint/2010/main" val="23305897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4" y="2627784"/>
            <a:ext cx="8928992" cy="5688632"/>
          </a:xfrm>
        </p:spPr>
        <p:txBody>
          <a:bodyPr>
            <a:normAutofit/>
          </a:bodyPr>
          <a:lstStyle/>
          <a:p>
            <a:pPr marL="0" indent="0">
              <a:buNone/>
            </a:pPr>
            <a:r>
              <a:rPr lang="en-US" sz="2800" dirty="0">
                <a:latin typeface="Calibri" panose="020F0502020204030204" pitchFamily="34" charset="0"/>
                <a:ea typeface="Times New Roman" panose="02020603050405020304" pitchFamily="18" charset="0"/>
                <a:cs typeface="Times New Roman" panose="02020603050405020304" pitchFamily="18" charset="0"/>
              </a:rPr>
              <a:t>When I get on a plane, the earth’s water levels rise.</a:t>
            </a:r>
          </a:p>
          <a:p>
            <a:pPr marL="0" indent="0">
              <a:buNone/>
            </a:pPr>
            <a:r>
              <a:rPr lang="en-US" sz="2800" dirty="0">
                <a:latin typeface="Calibri" panose="020F0502020204030204" pitchFamily="34" charset="0"/>
                <a:ea typeface="Times New Roman" panose="02020603050405020304" pitchFamily="18" charset="0"/>
                <a:cs typeface="Times New Roman" panose="02020603050405020304" pitchFamily="18" charset="0"/>
              </a:rPr>
              <a:t>When I get vaccinated, the community’s wellbeing is enhanced. </a:t>
            </a:r>
          </a:p>
          <a:p>
            <a:pPr marL="0" indent="0">
              <a:buNone/>
            </a:pPr>
            <a:r>
              <a:rPr lang="en-US" sz="2800" dirty="0">
                <a:latin typeface="Calibri" panose="020F0502020204030204" pitchFamily="34" charset="0"/>
                <a:ea typeface="Times New Roman" panose="02020603050405020304" pitchFamily="18" charset="0"/>
                <a:cs typeface="Times New Roman" panose="02020603050405020304" pitchFamily="18" charset="0"/>
              </a:rPr>
              <a:t>When translation is community-based, vaccination increases. </a:t>
            </a:r>
          </a:p>
          <a:p>
            <a:pPr marL="0" indent="0">
              <a:buNone/>
            </a:pP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br>
              <a:rPr lang="en-US" sz="2800" dirty="0">
                <a:latin typeface="Calibri" panose="020F0502020204030204" pitchFamily="34" charset="0"/>
                <a:ea typeface="Times New Roman" panose="02020603050405020304" pitchFamily="18" charset="0"/>
                <a:cs typeface="Times New Roman" panose="02020603050405020304" pitchFamily="18" charset="0"/>
              </a:rPr>
            </a:b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AU"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1"/>
          </p:nvPr>
        </p:nvSpPr>
        <p:spPr/>
        <p:txBody>
          <a:bodyPr/>
          <a:lstStyle/>
          <a:p>
            <a:r>
              <a:rPr lang="en-US" dirty="0"/>
              <a:t>Spot the cause </a:t>
            </a:r>
          </a:p>
        </p:txBody>
      </p:sp>
      <p:pic>
        <p:nvPicPr>
          <p:cNvPr id="5" name="Picture 4">
            <a:extLst>
              <a:ext uri="{FF2B5EF4-FFF2-40B4-BE49-F238E27FC236}">
                <a16:creationId xmlns:a16="http://schemas.microsoft.com/office/drawing/2014/main" id="{1687DE9F-81C9-4545-92DA-C89B825AC7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1296" y="5135870"/>
            <a:ext cx="5291676" cy="2663775"/>
          </a:xfrm>
          <a:prstGeom prst="rect">
            <a:avLst/>
          </a:prstGeom>
        </p:spPr>
      </p:pic>
      <p:pic>
        <p:nvPicPr>
          <p:cNvPr id="6" name="Picture 5">
            <a:extLst>
              <a:ext uri="{FF2B5EF4-FFF2-40B4-BE49-F238E27FC236}">
                <a16:creationId xmlns:a16="http://schemas.microsoft.com/office/drawing/2014/main" id="{29A8243B-F6C8-954F-91C1-D04700EAC5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2096" y="5875536"/>
            <a:ext cx="6874809" cy="1720800"/>
          </a:xfrm>
          <a:prstGeom prst="rect">
            <a:avLst/>
          </a:prstGeom>
        </p:spPr>
      </p:pic>
      <p:graphicFrame>
        <p:nvGraphicFramePr>
          <p:cNvPr id="8" name="Chart 7">
            <a:extLst>
              <a:ext uri="{FF2B5EF4-FFF2-40B4-BE49-F238E27FC236}">
                <a16:creationId xmlns:a16="http://schemas.microsoft.com/office/drawing/2014/main" id="{55EA847A-F0A4-1D4B-B2DD-3AD6D82122DD}"/>
              </a:ext>
            </a:extLst>
          </p:cNvPr>
          <p:cNvGraphicFramePr>
            <a:graphicFrameLocks/>
          </p:cNvGraphicFramePr>
          <p:nvPr/>
        </p:nvGraphicFramePr>
        <p:xfrm>
          <a:off x="9938296" y="2195736"/>
          <a:ext cx="4727576" cy="34617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6179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4" y="2627784"/>
            <a:ext cx="9505056" cy="5688632"/>
          </a:xfrm>
        </p:spPr>
        <p:txBody>
          <a:bodyPr>
            <a:normAutofit lnSpcReduction="10000"/>
          </a:bodyPr>
          <a:lstStyle/>
          <a:p>
            <a:pPr marL="0" indent="0">
              <a:buNone/>
            </a:pPr>
            <a:r>
              <a:rPr lang="en-US" sz="2800">
                <a:latin typeface="Calibri" panose="020F0502020204030204" pitchFamily="34" charset="0"/>
                <a:ea typeface="Times New Roman" panose="02020603050405020304" pitchFamily="18" charset="0"/>
                <a:cs typeface="Times New Roman" panose="02020603050405020304" pitchFamily="18" charset="0"/>
              </a:rPr>
              <a:t>The rate of deaths increases. </a:t>
            </a:r>
          </a:p>
          <a:p>
            <a:pPr marL="0" indent="0">
              <a:buNone/>
            </a:pPr>
            <a:r>
              <a:rPr lang="en-US" sz="2800">
                <a:latin typeface="Calibri" panose="020F0502020204030204" pitchFamily="34" charset="0"/>
                <a:ea typeface="Times New Roman" panose="02020603050405020304" pitchFamily="18" charset="0"/>
                <a:cs typeface="Times New Roman" panose="02020603050405020304" pitchFamily="18" charset="0"/>
              </a:rPr>
              <a:t>Messaging comes from religious and community organizations (“attractor 1”)</a:t>
            </a:r>
          </a:p>
          <a:p>
            <a:pPr marL="0" indent="0">
              <a:buNone/>
            </a:pPr>
            <a:r>
              <a:rPr lang="en-US" sz="2800">
                <a:latin typeface="Calibri" panose="020F0502020204030204" pitchFamily="34" charset="0"/>
                <a:ea typeface="Times New Roman" panose="02020603050405020304" pitchFamily="18" charset="0"/>
                <a:cs typeface="Times New Roman" panose="02020603050405020304" pitchFamily="18" charset="0"/>
              </a:rPr>
              <a:t>Audiovisual messaging comes from medical staff (“attractor 2”) </a:t>
            </a:r>
          </a:p>
          <a:p>
            <a:pPr marL="0" indent="0">
              <a:buNone/>
            </a:pPr>
            <a:r>
              <a:rPr lang="en-US" sz="2800">
                <a:latin typeface="Calibri" panose="020F0502020204030204" pitchFamily="34" charset="0"/>
                <a:ea typeface="Times New Roman" panose="02020603050405020304" pitchFamily="18" charset="0"/>
                <a:cs typeface="Times New Roman" panose="02020603050405020304" pitchFamily="18" charset="0"/>
              </a:rPr>
              <a:t>Anti-vaccination social-media messaging increases.</a:t>
            </a:r>
          </a:p>
          <a:p>
            <a:pPr marL="0" indent="0">
              <a:buNone/>
            </a:pPr>
            <a:r>
              <a:rPr lang="en-US" sz="2800">
                <a:latin typeface="Calibri" panose="020F0502020204030204" pitchFamily="34" charset="0"/>
                <a:ea typeface="Times New Roman" panose="02020603050405020304" pitchFamily="18" charset="0"/>
                <a:cs typeface="Times New Roman" panose="02020603050405020304" pitchFamily="18" charset="0"/>
              </a:rPr>
              <a:t>Press reports increase. </a:t>
            </a:r>
          </a:p>
          <a:p>
            <a:pPr marL="0" indent="0">
              <a:buNone/>
            </a:pPr>
            <a:r>
              <a:rPr lang="en-US" sz="2800">
                <a:latin typeface="Calibri" panose="020F0502020204030204" pitchFamily="34" charset="0"/>
                <a:ea typeface="Times New Roman" panose="02020603050405020304" pitchFamily="18" charset="0"/>
                <a:cs typeface="Times New Roman" panose="02020603050405020304" pitchFamily="18" charset="0"/>
              </a:rPr>
              <a:t>There is debate around family tables. </a:t>
            </a:r>
          </a:p>
          <a:p>
            <a:pPr marL="0" indent="0">
              <a:buNone/>
            </a:pPr>
            <a:r>
              <a:rPr lang="en-US" sz="28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The energy in the system increases. </a:t>
            </a:r>
          </a:p>
          <a:p>
            <a:pPr marL="0" indent="0">
              <a:buNone/>
            </a:pPr>
            <a:r>
              <a:rPr lang="en-US" sz="28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Uncertainty increases.</a:t>
            </a:r>
          </a:p>
          <a:p>
            <a:pPr marL="0" indent="0">
              <a:buNone/>
            </a:pPr>
            <a:r>
              <a:rPr lang="en-US" sz="28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Trust increases</a:t>
            </a:r>
            <a:r>
              <a:rPr lang="en-US" sz="2800">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800">
                <a:latin typeface="Calibri" panose="020F0502020204030204" pitchFamily="34" charset="0"/>
                <a:ea typeface="Times New Roman" panose="02020603050405020304" pitchFamily="18" charset="0"/>
                <a:cs typeface="Times New Roman" panose="02020603050405020304" pitchFamily="18" charset="0"/>
              </a:rPr>
              <a:t>The number of vaccinations increases. </a:t>
            </a:r>
          </a:p>
        </p:txBody>
      </p:sp>
      <p:sp>
        <p:nvSpPr>
          <p:cNvPr id="3" name="Text Placeholder 2"/>
          <p:cNvSpPr>
            <a:spLocks noGrp="1"/>
          </p:cNvSpPr>
          <p:nvPr>
            <p:ph type="body" idx="11"/>
          </p:nvPr>
        </p:nvSpPr>
        <p:spPr/>
        <p:txBody>
          <a:bodyPr/>
          <a:lstStyle/>
          <a:p>
            <a:r>
              <a:rPr lang="en-US"/>
              <a:t>Rhizomatic causation </a:t>
            </a:r>
          </a:p>
        </p:txBody>
      </p:sp>
      <p:pic>
        <p:nvPicPr>
          <p:cNvPr id="9" name="Picture 2" descr="The Philosophical Concept of Rhizome – Literary Theory and Criticism">
            <a:extLst>
              <a:ext uri="{FF2B5EF4-FFF2-40B4-BE49-F238E27FC236}">
                <a16:creationId xmlns:a16="http://schemas.microsoft.com/office/drawing/2014/main" id="{FB3AB326-538B-FF45-AF9B-5345EBF02A5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576272" y="2195736"/>
            <a:ext cx="5128062" cy="25319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7D28D4F-BCB5-2C43-A9B7-3903FF14F86F}"/>
              </a:ext>
            </a:extLst>
          </p:cNvPr>
          <p:cNvSpPr txBox="1"/>
          <p:nvPr/>
        </p:nvSpPr>
        <p:spPr>
          <a:xfrm>
            <a:off x="7378918" y="5918954"/>
            <a:ext cx="8897629" cy="1323439"/>
          </a:xfrm>
          <a:prstGeom prst="rect">
            <a:avLst/>
          </a:prstGeom>
          <a:noFill/>
        </p:spPr>
        <p:txBody>
          <a:bodyPr wrap="none" rtlCol="0">
            <a:spAutoFit/>
          </a:bodyPr>
          <a:lstStyle/>
          <a:p>
            <a:pPr algn="l"/>
            <a:r>
              <a:rPr lang="en-AU" sz="2000" err="1">
                <a:effectLst/>
                <a:latin typeface="Calibri" panose="020F0502020204030204" pitchFamily="34" charset="0"/>
                <a:ea typeface="Times New Roman" panose="02020603050405020304" pitchFamily="18" charset="0"/>
                <a:cs typeface="Calibri" panose="020F0502020204030204" pitchFamily="34" charset="0"/>
              </a:rPr>
              <a:t>Macreadie</a:t>
            </a:r>
            <a:r>
              <a:rPr lang="en-AU" sz="2000">
                <a:effectLst/>
                <a:latin typeface="Calibri" panose="020F0502020204030204" pitchFamily="34" charset="0"/>
                <a:ea typeface="Times New Roman" panose="02020603050405020304" pitchFamily="18" charset="0"/>
                <a:cs typeface="Calibri" panose="020F0502020204030204" pitchFamily="34" charset="0"/>
              </a:rPr>
              <a:t>, R. (2022-25) Doctoral project: ““Language is (not) a barrier”: Towards </a:t>
            </a:r>
          </a:p>
          <a:p>
            <a:pPr algn="l"/>
            <a:r>
              <a:rPr lang="en-AU" sz="2000" i="1">
                <a:effectLst/>
                <a:latin typeface="Calibri" panose="020F0502020204030204" pitchFamily="34" charset="0"/>
                <a:ea typeface="Times New Roman" panose="02020603050405020304" pitchFamily="18" charset="0"/>
                <a:cs typeface="Calibri" panose="020F0502020204030204" pitchFamily="34" charset="0"/>
              </a:rPr>
              <a:t>effective</a:t>
            </a:r>
            <a:r>
              <a:rPr lang="en-AU" sz="2000">
                <a:effectLst/>
                <a:latin typeface="Calibri" panose="020F0502020204030204" pitchFamily="34" charset="0"/>
                <a:ea typeface="Times New Roman" panose="02020603050405020304" pitchFamily="18" charset="0"/>
                <a:cs typeface="Calibri" panose="020F0502020204030204" pitchFamily="34" charset="0"/>
              </a:rPr>
              <a:t> translation </a:t>
            </a:r>
            <a:r>
              <a:rPr lang="en-AU" sz="2000" i="1">
                <a:effectLst/>
                <a:latin typeface="Calibri" panose="020F0502020204030204" pitchFamily="34" charset="0"/>
                <a:ea typeface="Times New Roman" panose="02020603050405020304" pitchFamily="18" charset="0"/>
                <a:cs typeface="Calibri" panose="020F0502020204030204" pitchFamily="34" charset="0"/>
              </a:rPr>
              <a:t>policies</a:t>
            </a:r>
            <a:r>
              <a:rPr lang="en-AU" sz="2000">
                <a:effectLst/>
                <a:latin typeface="Calibri" panose="020F0502020204030204" pitchFamily="34" charset="0"/>
                <a:ea typeface="Times New Roman" panose="02020603050405020304" pitchFamily="18" charset="0"/>
                <a:cs typeface="Calibri" panose="020F0502020204030204" pitchFamily="34" charset="0"/>
              </a:rPr>
              <a:t> and </a:t>
            </a:r>
            <a:r>
              <a:rPr lang="en-AU" sz="2000" i="1">
                <a:effectLst/>
                <a:latin typeface="Calibri" panose="020F0502020204030204" pitchFamily="34" charset="0"/>
                <a:ea typeface="Times New Roman" panose="02020603050405020304" pitchFamily="18" charset="0"/>
                <a:cs typeface="Calibri" panose="020F0502020204030204" pitchFamily="34" charset="0"/>
              </a:rPr>
              <a:t>practices</a:t>
            </a:r>
            <a:r>
              <a:rPr lang="en-AU" sz="2000">
                <a:effectLst/>
                <a:latin typeface="Calibri" panose="020F0502020204030204" pitchFamily="34" charset="0"/>
                <a:ea typeface="Times New Roman" panose="02020603050405020304" pitchFamily="18" charset="0"/>
                <a:cs typeface="Calibri" panose="020F0502020204030204" pitchFamily="34" charset="0"/>
              </a:rPr>
              <a:t> for official communication with </a:t>
            </a:r>
          </a:p>
          <a:p>
            <a:pPr algn="l"/>
            <a:r>
              <a:rPr lang="en-AU" sz="2000">
                <a:effectLst/>
                <a:latin typeface="Calibri" panose="020F0502020204030204" pitchFamily="34" charset="0"/>
                <a:ea typeface="Times New Roman" panose="02020603050405020304" pitchFamily="18" charset="0"/>
                <a:cs typeface="Calibri" panose="020F0502020204030204" pitchFamily="34" charset="0"/>
              </a:rPr>
              <a:t>culturally and linguistically diverse (CALD) communities in linguistically superdiverse</a:t>
            </a:r>
          </a:p>
          <a:p>
            <a:pPr algn="l"/>
            <a:r>
              <a:rPr lang="en-AU" sz="2000">
                <a:effectLst/>
                <a:latin typeface="Calibri" panose="020F0502020204030204" pitchFamily="34" charset="0"/>
                <a:ea typeface="Times New Roman" panose="02020603050405020304" pitchFamily="18" charset="0"/>
                <a:cs typeface="Calibri" panose="020F0502020204030204" pitchFamily="34" charset="0"/>
              </a:rPr>
              <a:t> cities”. University of Melbourne / KU Leuven. </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3E3FD6E-0DA2-3140-B579-1015034E8739}"/>
              </a:ext>
            </a:extLst>
          </p:cNvPr>
          <p:cNvSpPr txBox="1"/>
          <p:nvPr/>
        </p:nvSpPr>
        <p:spPr>
          <a:xfrm>
            <a:off x="7417021" y="7242393"/>
            <a:ext cx="8055795" cy="707886"/>
          </a:xfrm>
          <a:prstGeom prst="rect">
            <a:avLst/>
          </a:prstGeom>
          <a:noFill/>
        </p:spPr>
        <p:txBody>
          <a:bodyPr wrap="none" rtlCol="0">
            <a:spAutoFit/>
          </a:bodyPr>
          <a:lstStyle/>
          <a:p>
            <a:pPr algn="l"/>
            <a:r>
              <a:rPr lang="en-AU" sz="2000">
                <a:effectLst/>
                <a:latin typeface="Calibri" panose="020F0502020204030204" pitchFamily="34" charset="0"/>
                <a:ea typeface="Times New Roman" panose="02020603050405020304" pitchFamily="18" charset="0"/>
                <a:cs typeface="Times New Roman" panose="02020603050405020304" pitchFamily="18" charset="0"/>
              </a:rPr>
              <a:t>Even-Zohar, I. (2016). </a:t>
            </a:r>
            <a:r>
              <a:rPr lang="en-AU" sz="2000" i="1">
                <a:effectLst/>
                <a:latin typeface="Calibri" panose="020F0502020204030204" pitchFamily="34" charset="0"/>
                <a:ea typeface="Times New Roman" panose="02020603050405020304" pitchFamily="18" charset="0"/>
                <a:cs typeface="Times New Roman" panose="02020603050405020304" pitchFamily="18" charset="0"/>
              </a:rPr>
              <a:t>Ideational </a:t>
            </a:r>
            <a:r>
              <a:rPr lang="en-AU" sz="2000" i="1" err="1">
                <a:effectLst/>
                <a:latin typeface="Calibri" panose="020F0502020204030204" pitchFamily="34" charset="0"/>
                <a:ea typeface="Times New Roman" panose="02020603050405020304" pitchFamily="18" charset="0"/>
                <a:cs typeface="Times New Roman" panose="02020603050405020304" pitchFamily="18" charset="0"/>
              </a:rPr>
              <a:t>labor</a:t>
            </a:r>
            <a:r>
              <a:rPr lang="en-AU" sz="2000" i="1">
                <a:effectLst/>
                <a:latin typeface="Calibri" panose="020F0502020204030204" pitchFamily="34" charset="0"/>
                <a:ea typeface="Times New Roman" panose="02020603050405020304" pitchFamily="18" charset="0"/>
                <a:cs typeface="Times New Roman" panose="02020603050405020304" pitchFamily="18" charset="0"/>
              </a:rPr>
              <a:t> and the production of social energy. </a:t>
            </a:r>
          </a:p>
          <a:p>
            <a:pPr algn="l"/>
            <a:r>
              <a:rPr lang="en-AU" sz="2000" i="1">
                <a:effectLst/>
                <a:latin typeface="Calibri" panose="020F0502020204030204" pitchFamily="34" charset="0"/>
                <a:ea typeface="Times New Roman" panose="02020603050405020304" pitchFamily="18" charset="0"/>
                <a:cs typeface="Times New Roman" panose="02020603050405020304" pitchFamily="18" charset="0"/>
              </a:rPr>
              <a:t>Intellectuals, Idea Makers and Culture Entrepreneurs</a:t>
            </a:r>
            <a:r>
              <a:rPr lang="en-AU" sz="2000">
                <a:effectLst/>
                <a:latin typeface="Calibri" panose="020F0502020204030204" pitchFamily="34" charset="0"/>
                <a:ea typeface="Times New Roman" panose="02020603050405020304" pitchFamily="18" charset="0"/>
                <a:cs typeface="Times New Roman" panose="02020603050405020304" pitchFamily="18" charset="0"/>
              </a:rPr>
              <a:t>. Culture Research Lab. </a:t>
            </a:r>
          </a:p>
        </p:txBody>
      </p:sp>
    </p:spTree>
    <p:extLst>
      <p:ext uri="{BB962C8B-B14F-4D97-AF65-F5344CB8AC3E}">
        <p14:creationId xmlns:p14="http://schemas.microsoft.com/office/powerpoint/2010/main" val="1121935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68160" y="3021779"/>
            <a:ext cx="5400600" cy="3998493"/>
          </a:xfrm>
        </p:spPr>
        <p:txBody>
          <a:bodyPr>
            <a:normAutofit/>
          </a:bodyPr>
          <a:lstStyle/>
          <a:p>
            <a:pPr marL="0" indent="0" eaLnBrk="1" hangingPunct="1">
              <a:buNone/>
              <a:defRPr/>
            </a:pPr>
            <a:r>
              <a:rPr lang="en-ES" sz="3200"/>
              <a:t>“</a:t>
            </a:r>
            <a:r>
              <a:rPr lang="de-DE" sz="3200" dirty="0"/>
              <a:t>Doch scheint aus der Verwandtschaft dieser Wörter Altjira (Gott) und </a:t>
            </a:r>
            <a:r>
              <a:rPr lang="de-DE" sz="3200" dirty="0" err="1"/>
              <a:t>altjirerama</a:t>
            </a:r>
            <a:r>
              <a:rPr lang="de-DE" sz="3200" dirty="0"/>
              <a:t> (träumen) hervor zu gehen, dass ihr Gott ihnen mehr ein traumhaftes Wesen ist sogleich er wie gesagt Realität besitzt.“</a:t>
            </a:r>
            <a:endParaRPr lang="en-US" sz="3200"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dirty="0"/>
              <a:t>Can I trust the facts? – Spencer to Frazer, 1903 </a:t>
            </a:r>
          </a:p>
        </p:txBody>
      </p:sp>
      <p:pic>
        <p:nvPicPr>
          <p:cNvPr id="9" name="Picture 8" descr="Text, letter&#10;&#10;Description automatically generated">
            <a:extLst>
              <a:ext uri="{FF2B5EF4-FFF2-40B4-BE49-F238E27FC236}">
                <a16:creationId xmlns:a16="http://schemas.microsoft.com/office/drawing/2014/main" id="{E14C5975-A6C9-8D45-824C-FC6AEF09CFFE}"/>
              </a:ext>
            </a:extLst>
          </p:cNvPr>
          <p:cNvPicPr>
            <a:picLocks noChangeAspect="1"/>
          </p:cNvPicPr>
          <p:nvPr/>
        </p:nvPicPr>
        <p:blipFill>
          <a:blip r:embed="rId2"/>
          <a:stretch>
            <a:fillRect/>
          </a:stretch>
        </p:blipFill>
        <p:spPr>
          <a:xfrm>
            <a:off x="783184" y="3021779"/>
            <a:ext cx="8219366" cy="4955794"/>
          </a:xfrm>
          <a:prstGeom prst="rect">
            <a:avLst/>
          </a:prstGeom>
        </p:spPr>
      </p:pic>
      <p:sp>
        <p:nvSpPr>
          <p:cNvPr id="6" name="TextBox 5">
            <a:extLst>
              <a:ext uri="{FF2B5EF4-FFF2-40B4-BE49-F238E27FC236}">
                <a16:creationId xmlns:a16="http://schemas.microsoft.com/office/drawing/2014/main" id="{0E2F049F-AD37-164F-ABE9-74805780F7FE}"/>
              </a:ext>
            </a:extLst>
          </p:cNvPr>
          <p:cNvSpPr txBox="1"/>
          <p:nvPr/>
        </p:nvSpPr>
        <p:spPr>
          <a:xfrm>
            <a:off x="8272016" y="8157285"/>
            <a:ext cx="7708328" cy="646331"/>
          </a:xfrm>
          <a:prstGeom prst="rect">
            <a:avLst/>
          </a:prstGeom>
          <a:noFill/>
        </p:spPr>
        <p:txBody>
          <a:bodyPr wrap="square">
            <a:spAutoFit/>
          </a:bodyPr>
          <a:lstStyle/>
          <a:p>
            <a:pPr algn="l"/>
            <a:r>
              <a:rPr lang="en-AU" sz="1800" dirty="0">
                <a:solidFill>
                  <a:srgbClr val="000000"/>
                </a:solidFill>
                <a:effectLst/>
                <a:latin typeface="Calibri" panose="020F0502020204030204" pitchFamily="34" charset="0"/>
                <a:ea typeface="Times New Roman" panose="02020603050405020304" pitchFamily="18" charset="0"/>
              </a:rPr>
              <a:t>Pym, A. (2023). Translating the Indigenous. Carl Strehlow’s Word for God </a:t>
            </a:r>
          </a:p>
          <a:p>
            <a:pPr algn="l"/>
            <a:r>
              <a:rPr lang="en-AU" sz="1800" dirty="0">
                <a:solidFill>
                  <a:srgbClr val="000000"/>
                </a:solidFill>
                <a:effectLst/>
                <a:latin typeface="Calibri" panose="020F0502020204030204" pitchFamily="34" charset="0"/>
                <a:ea typeface="Times New Roman" panose="02020603050405020304" pitchFamily="18" charset="0"/>
              </a:rPr>
              <a:t>in Central Australia. </a:t>
            </a:r>
            <a:r>
              <a:rPr lang="en-AU" sz="1800" i="1" dirty="0" err="1">
                <a:solidFill>
                  <a:srgbClr val="000000"/>
                </a:solidFill>
                <a:effectLst/>
                <a:latin typeface="Calibri" panose="020F0502020204030204" pitchFamily="34" charset="0"/>
                <a:ea typeface="Times New Roman" panose="02020603050405020304" pitchFamily="18" charset="0"/>
              </a:rPr>
              <a:t>Chronotopos</a:t>
            </a:r>
            <a:r>
              <a:rPr lang="en-AU" sz="1800" i="1" dirty="0">
                <a:solidFill>
                  <a:srgbClr val="000000"/>
                </a:solidFill>
                <a:effectLst/>
                <a:latin typeface="Calibri" panose="020F0502020204030204" pitchFamily="34" charset="0"/>
                <a:ea typeface="Times New Roman" panose="02020603050405020304" pitchFamily="18" charset="0"/>
              </a:rPr>
              <a:t> - A Journal of Translation History</a:t>
            </a:r>
            <a:r>
              <a:rPr lang="en-AU" sz="1800" dirty="0">
                <a:solidFill>
                  <a:srgbClr val="000000"/>
                </a:solidFill>
                <a:effectLst/>
                <a:latin typeface="Calibri" panose="020F0502020204030204" pitchFamily="34" charset="0"/>
                <a:ea typeface="Times New Roman" panose="02020603050405020304" pitchFamily="18" charset="0"/>
              </a:rPr>
              <a:t>, </a:t>
            </a:r>
            <a:r>
              <a:rPr lang="en-AU" sz="1800" i="1" dirty="0">
                <a:solidFill>
                  <a:srgbClr val="000000"/>
                </a:solidFill>
                <a:effectLst/>
                <a:latin typeface="Calibri" panose="020F0502020204030204" pitchFamily="34" charset="0"/>
                <a:ea typeface="Times New Roman" panose="02020603050405020304" pitchFamily="18" charset="0"/>
              </a:rPr>
              <a:t>4</a:t>
            </a:r>
            <a:r>
              <a:rPr lang="en-AU" sz="1800" dirty="0">
                <a:solidFill>
                  <a:srgbClr val="000000"/>
                </a:solidFill>
                <a:effectLst/>
                <a:latin typeface="Calibri" panose="020F0502020204030204" pitchFamily="34" charset="0"/>
                <a:ea typeface="Times New Roman" panose="02020603050405020304" pitchFamily="18" charset="0"/>
              </a:rPr>
              <a:t>(1), 11–29. </a:t>
            </a:r>
            <a:endParaRPr lang="en-US" sz="1800" dirty="0"/>
          </a:p>
        </p:txBody>
      </p:sp>
    </p:spTree>
    <p:extLst>
      <p:ext uri="{BB962C8B-B14F-4D97-AF65-F5344CB8AC3E}">
        <p14:creationId xmlns:p14="http://schemas.microsoft.com/office/powerpoint/2010/main" val="39626429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2096" y="2411761"/>
            <a:ext cx="5400600" cy="5421943"/>
          </a:xfrm>
        </p:spPr>
        <p:txBody>
          <a:bodyPr>
            <a:normAutofit/>
          </a:bodyPr>
          <a:lstStyle/>
          <a:p>
            <a:pPr eaLnBrk="1" hangingPunct="1">
              <a:defRPr/>
            </a:pPr>
            <a:endParaRPr lang="en-ES" sz="3200" dirty="0"/>
          </a:p>
          <a:p>
            <a:pPr eaLnBrk="1" hangingPunct="1">
              <a:defRPr/>
            </a:pPr>
            <a:endParaRPr lang="en-US" sz="3189"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dirty="0"/>
              <a:t>Can I trust the facts? – Kempe to Francis Gillen, undated</a:t>
            </a:r>
          </a:p>
        </p:txBody>
      </p:sp>
      <p:pic>
        <p:nvPicPr>
          <p:cNvPr id="5" name="Picture 4" descr="Text, letter&#10;&#10;Description automatically generated">
            <a:extLst>
              <a:ext uri="{FF2B5EF4-FFF2-40B4-BE49-F238E27FC236}">
                <a16:creationId xmlns:a16="http://schemas.microsoft.com/office/drawing/2014/main" id="{4225F874-A271-E546-9FE3-2FD28DFBA7F8}"/>
              </a:ext>
            </a:extLst>
          </p:cNvPr>
          <p:cNvPicPr>
            <a:picLocks noChangeAspect="1"/>
          </p:cNvPicPr>
          <p:nvPr/>
        </p:nvPicPr>
        <p:blipFill>
          <a:blip r:embed="rId2"/>
          <a:stretch>
            <a:fillRect/>
          </a:stretch>
        </p:blipFill>
        <p:spPr>
          <a:xfrm>
            <a:off x="1719288" y="3171943"/>
            <a:ext cx="12485045" cy="3901577"/>
          </a:xfrm>
          <a:prstGeom prst="rect">
            <a:avLst/>
          </a:prstGeom>
        </p:spPr>
      </p:pic>
    </p:spTree>
    <p:extLst>
      <p:ext uri="{BB962C8B-B14F-4D97-AF65-F5344CB8AC3E}">
        <p14:creationId xmlns:p14="http://schemas.microsoft.com/office/powerpoint/2010/main" val="42467983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2096" y="2411761"/>
            <a:ext cx="5400600" cy="5421943"/>
          </a:xfrm>
        </p:spPr>
        <p:txBody>
          <a:bodyPr>
            <a:normAutofit/>
          </a:bodyPr>
          <a:lstStyle/>
          <a:p>
            <a:pPr eaLnBrk="1" hangingPunct="1">
              <a:defRPr/>
            </a:pPr>
            <a:endParaRPr lang="en-ES" sz="3200" dirty="0"/>
          </a:p>
          <a:p>
            <a:pPr eaLnBrk="1" hangingPunct="1">
              <a:defRPr/>
            </a:pPr>
            <a:endParaRPr lang="en-US" sz="3189"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dirty="0"/>
              <a:t>Can I trust the facts? – Kempe 1909, 1910</a:t>
            </a:r>
          </a:p>
        </p:txBody>
      </p:sp>
      <p:pic>
        <p:nvPicPr>
          <p:cNvPr id="6" name="Picture 5" descr="Text, letter&#10;&#10;Description automatically generated">
            <a:extLst>
              <a:ext uri="{FF2B5EF4-FFF2-40B4-BE49-F238E27FC236}">
                <a16:creationId xmlns:a16="http://schemas.microsoft.com/office/drawing/2014/main" id="{20468C61-5B09-A24A-A664-BB398B233782}"/>
              </a:ext>
            </a:extLst>
          </p:cNvPr>
          <p:cNvPicPr>
            <a:picLocks noChangeAspect="1"/>
          </p:cNvPicPr>
          <p:nvPr/>
        </p:nvPicPr>
        <p:blipFill>
          <a:blip r:embed="rId2"/>
          <a:stretch>
            <a:fillRect/>
          </a:stretch>
        </p:blipFill>
        <p:spPr>
          <a:xfrm>
            <a:off x="1348730" y="2854480"/>
            <a:ext cx="6048672" cy="4536504"/>
          </a:xfrm>
          <a:prstGeom prst="rect">
            <a:avLst/>
          </a:prstGeom>
        </p:spPr>
      </p:pic>
      <p:pic>
        <p:nvPicPr>
          <p:cNvPr id="8" name="Picture 7" descr="Text, letter&#10;&#10;Description automatically generated">
            <a:extLst>
              <a:ext uri="{FF2B5EF4-FFF2-40B4-BE49-F238E27FC236}">
                <a16:creationId xmlns:a16="http://schemas.microsoft.com/office/drawing/2014/main" id="{B40E2D54-2F17-0E44-ABB0-2B3CBB56BBF9}"/>
              </a:ext>
            </a:extLst>
          </p:cNvPr>
          <p:cNvPicPr>
            <a:picLocks noChangeAspect="1"/>
          </p:cNvPicPr>
          <p:nvPr/>
        </p:nvPicPr>
        <p:blipFill>
          <a:blip r:embed="rId3"/>
          <a:stretch>
            <a:fillRect/>
          </a:stretch>
        </p:blipFill>
        <p:spPr>
          <a:xfrm>
            <a:off x="8128000" y="2807509"/>
            <a:ext cx="6779270" cy="4536504"/>
          </a:xfrm>
          <a:prstGeom prst="rect">
            <a:avLst/>
          </a:prstGeom>
        </p:spPr>
      </p:pic>
      <p:sp>
        <p:nvSpPr>
          <p:cNvPr id="4" name="TextBox 3">
            <a:extLst>
              <a:ext uri="{FF2B5EF4-FFF2-40B4-BE49-F238E27FC236}">
                <a16:creationId xmlns:a16="http://schemas.microsoft.com/office/drawing/2014/main" id="{0A659CBA-2B81-BB4B-A566-7821C1414F96}"/>
              </a:ext>
            </a:extLst>
          </p:cNvPr>
          <p:cNvSpPr txBox="1"/>
          <p:nvPr/>
        </p:nvSpPr>
        <p:spPr>
          <a:xfrm>
            <a:off x="9568160" y="8122311"/>
            <a:ext cx="6150209" cy="646331"/>
          </a:xfrm>
          <a:prstGeom prst="rect">
            <a:avLst/>
          </a:prstGeom>
          <a:noFill/>
        </p:spPr>
        <p:txBody>
          <a:bodyPr wrap="none" rtlCol="0">
            <a:spAutoFit/>
          </a:bodyPr>
          <a:lstStyle/>
          <a:p>
            <a:r>
              <a:rPr lang="en-AU" sz="1800" dirty="0">
                <a:solidFill>
                  <a:srgbClr val="000000"/>
                </a:solidFill>
                <a:effectLst/>
                <a:latin typeface="+mn-lt"/>
                <a:ea typeface="Times New Roman" panose="02020603050405020304" pitchFamily="18" charset="0"/>
              </a:rPr>
              <a:t>Strehlow</a:t>
            </a:r>
            <a:r>
              <a:rPr lang="en-AU" sz="1800" cap="small" dirty="0">
                <a:solidFill>
                  <a:srgbClr val="000000"/>
                </a:solidFill>
                <a:effectLst/>
                <a:latin typeface="+mn-lt"/>
                <a:ea typeface="Times New Roman" panose="02020603050405020304" pitchFamily="18" charset="0"/>
              </a:rPr>
              <a:t>, </a:t>
            </a:r>
            <a:r>
              <a:rPr lang="en-AU" sz="1800" dirty="0">
                <a:solidFill>
                  <a:srgbClr val="000000"/>
                </a:solidFill>
                <a:effectLst/>
                <a:latin typeface="+mn-lt"/>
                <a:ea typeface="Times New Roman" panose="02020603050405020304" pitchFamily="18" charset="0"/>
              </a:rPr>
              <a:t>J. (2020). False Witness: Was Walter Baldwin Spencer </a:t>
            </a:r>
          </a:p>
          <a:p>
            <a:pPr algn="l"/>
            <a:r>
              <a:rPr lang="en-AU" sz="1800" dirty="0">
                <a:solidFill>
                  <a:srgbClr val="000000"/>
                </a:solidFill>
                <a:effectLst/>
                <a:latin typeface="+mn-lt"/>
                <a:ea typeface="Times New Roman" panose="02020603050405020304" pitchFamily="18" charset="0"/>
              </a:rPr>
              <a:t>a forger and a fraud?, </a:t>
            </a:r>
            <a:r>
              <a:rPr lang="en-AU" sz="1800" i="1" dirty="0">
                <a:solidFill>
                  <a:srgbClr val="000000"/>
                </a:solidFill>
                <a:effectLst/>
                <a:latin typeface="+mn-lt"/>
                <a:ea typeface="Times New Roman" panose="02020603050405020304" pitchFamily="18" charset="0"/>
              </a:rPr>
              <a:t>The Australian</a:t>
            </a:r>
            <a:r>
              <a:rPr lang="en-AU" sz="1800" dirty="0">
                <a:solidFill>
                  <a:srgbClr val="000000"/>
                </a:solidFill>
                <a:effectLst/>
                <a:latin typeface="+mn-lt"/>
                <a:ea typeface="Times New Roman" panose="02020603050405020304" pitchFamily="18" charset="0"/>
              </a:rPr>
              <a:t> 10 November, 12.</a:t>
            </a:r>
            <a:endParaRPr lang="en-AU" sz="1800" dirty="0">
              <a:effectLst/>
              <a:latin typeface="+mn-lt"/>
              <a:ea typeface="Times New Roman" panose="02020603050405020304" pitchFamily="18" charset="0"/>
            </a:endParaRPr>
          </a:p>
        </p:txBody>
      </p:sp>
    </p:spTree>
    <p:extLst>
      <p:ext uri="{BB962C8B-B14F-4D97-AF65-F5344CB8AC3E}">
        <p14:creationId xmlns:p14="http://schemas.microsoft.com/office/powerpoint/2010/main" val="32412517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12313367" cy="6120680"/>
          </a:xfrm>
        </p:spPr>
        <p:txBody>
          <a:bodyPr>
            <a:noAutofit/>
          </a:bodyPr>
          <a:lstStyle/>
          <a:p>
            <a:pPr marL="0" indent="0">
              <a:buNone/>
            </a:pPr>
            <a:r>
              <a:rPr lang="en-AU" sz="2800" dirty="0">
                <a:latin typeface="Calibri" panose="020F0502020204030204" pitchFamily="34" charset="0"/>
                <a:cs typeface="Calibri" panose="020F0502020204030204" pitchFamily="34" charset="0"/>
              </a:rPr>
              <a:t>Every text is transmitted in search of gain. </a:t>
            </a:r>
          </a:p>
          <a:p>
            <a:pPr marL="0" indent="0">
              <a:buNone/>
            </a:pPr>
            <a:endParaRPr lang="en-AU" sz="2800" dirty="0">
              <a:latin typeface="Calibri" panose="020F0502020204030204" pitchFamily="34" charset="0"/>
              <a:cs typeface="Calibri" panose="020F0502020204030204" pitchFamily="34" charset="0"/>
            </a:endParaRPr>
          </a:p>
          <a:p>
            <a:pPr marL="0" indent="0">
              <a:buNone/>
            </a:pPr>
            <a:r>
              <a:rPr lang="en-AU" sz="2800" dirty="0">
                <a:latin typeface="Calibri" panose="020F0502020204030204" pitchFamily="34" charset="0"/>
                <a:cs typeface="Calibri" panose="020F0502020204030204" pitchFamily="34" charset="0"/>
              </a:rPr>
              <a:t>Every translator needs to be trusted. </a:t>
            </a:r>
          </a:p>
          <a:p>
            <a:pPr marL="0" indent="0">
              <a:buNone/>
            </a:pPr>
            <a:endParaRPr lang="en-AU" sz="2800" dirty="0">
              <a:latin typeface="Calibri" panose="020F0502020204030204" pitchFamily="34" charset="0"/>
              <a:cs typeface="Calibri" panose="020F0502020204030204" pitchFamily="34" charset="0"/>
            </a:endParaRPr>
          </a:p>
          <a:p>
            <a:pPr marL="0" indent="0">
              <a:buNone/>
            </a:pPr>
            <a:r>
              <a:rPr lang="en-AU" sz="2800" dirty="0">
                <a:latin typeface="Calibri" panose="020F0502020204030204" pitchFamily="34" charset="0"/>
                <a:cs typeface="Calibri" panose="020F0502020204030204" pitchFamily="34" charset="0"/>
              </a:rPr>
              <a:t>Every translator preface is an appeal to trustworthiness. </a:t>
            </a:r>
          </a:p>
          <a:p>
            <a:pPr marL="0" indent="0">
              <a:buNone/>
            </a:pPr>
            <a:endParaRPr lang="en-AU" sz="2800" dirty="0">
              <a:latin typeface="Calibri" panose="020F0502020204030204" pitchFamily="34" charset="0"/>
              <a:cs typeface="Calibri" panose="020F0502020204030204" pitchFamily="34" charset="0"/>
            </a:endParaRPr>
          </a:p>
          <a:p>
            <a:pPr marL="0" indent="0">
              <a:buNone/>
            </a:pPr>
            <a:r>
              <a:rPr lang="en-AU" sz="2800" dirty="0">
                <a:latin typeface="Calibri" panose="020F0502020204030204" pitchFamily="34" charset="0"/>
                <a:cs typeface="Calibri" panose="020F0502020204030204" pitchFamily="34" charset="0"/>
              </a:rPr>
              <a:t>The historian may choose to trust or not, as in a conversation. </a:t>
            </a:r>
          </a:p>
          <a:p>
            <a:pPr marL="0" indent="0">
              <a:buNone/>
            </a:pPr>
            <a:endParaRPr lang="en-AU" sz="2800" dirty="0">
              <a:latin typeface="Calibri" panose="020F0502020204030204" pitchFamily="34" charset="0"/>
              <a:cs typeface="Calibri" panose="020F0502020204030204" pitchFamily="34" charset="0"/>
            </a:endParaRPr>
          </a:p>
          <a:p>
            <a:endParaRPr lang="en-AU" sz="2800" dirty="0">
              <a:latin typeface="Calibri" panose="020F0502020204030204" pitchFamily="34" charset="0"/>
              <a:cs typeface="Calibri" panose="020F0502020204030204" pitchFamily="34" charset="0"/>
            </a:endParaRPr>
          </a:p>
          <a:p>
            <a:pPr marL="0" indent="0">
              <a:buNone/>
            </a:pPr>
            <a:r>
              <a:rPr lang="en-AU" sz="2800" dirty="0">
                <a:latin typeface="Calibri" panose="020F0502020204030204" pitchFamily="34" charset="0"/>
                <a:cs typeface="Calibri" panose="020F0502020204030204" pitchFamily="34" charset="0"/>
              </a:rPr>
              <a:t> </a:t>
            </a:r>
          </a:p>
          <a:p>
            <a:pPr marL="0" indent="0" fontAlgn="base">
              <a:buNone/>
            </a:pPr>
            <a:endParaRPr lang="en-GB" sz="2800" dirty="0">
              <a:latin typeface="Calibri" panose="020F0502020204030204" pitchFamily="34" charset="0"/>
              <a:cs typeface="Calibri" panose="020F0502020204030204" pitchFamily="34" charset="0"/>
            </a:endParaRPr>
          </a:p>
          <a:p>
            <a:pPr marL="0" indent="0" fontAlgn="base">
              <a:buNone/>
            </a:pPr>
            <a:endParaRPr lang="en-GB" sz="28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US" dirty="0"/>
              <a:t>Can I trust the facts?</a:t>
            </a:r>
          </a:p>
        </p:txBody>
      </p:sp>
      <p:sp>
        <p:nvSpPr>
          <p:cNvPr id="4" name="TextBox 3">
            <a:extLst>
              <a:ext uri="{FF2B5EF4-FFF2-40B4-BE49-F238E27FC236}">
                <a16:creationId xmlns:a16="http://schemas.microsoft.com/office/drawing/2014/main" id="{4338FFD7-5FD1-5E45-A077-DD265B139B5B}"/>
              </a:ext>
            </a:extLst>
          </p:cNvPr>
          <p:cNvSpPr txBox="1"/>
          <p:nvPr/>
        </p:nvSpPr>
        <p:spPr>
          <a:xfrm>
            <a:off x="7551936" y="7673829"/>
            <a:ext cx="8331448" cy="1084912"/>
          </a:xfrm>
          <a:prstGeom prst="rect">
            <a:avLst/>
          </a:prstGeom>
          <a:noFill/>
        </p:spPr>
        <p:txBody>
          <a:bodyPr wrap="none" rtlCol="0">
            <a:spAutoFit/>
          </a:bodyPr>
          <a:lstStyle/>
          <a:p>
            <a:pPr algn="l"/>
            <a:r>
              <a:rPr lang="en-US" sz="1800" dirty="0">
                <a:effectLst/>
                <a:latin typeface="Calibri" panose="020F0502020204030204" pitchFamily="34" charset="0"/>
                <a:ea typeface="MS Mincho" panose="02020609040205080304" pitchFamily="49" charset="-128"/>
              </a:rPr>
              <a:t>Rizzi, A., Lang, B., and Pym, A. (2019).</a:t>
            </a:r>
            <a:r>
              <a:rPr lang="en-US" sz="1800" i="1" dirty="0">
                <a:effectLst/>
                <a:latin typeface="Calibri" panose="020F0502020204030204" pitchFamily="34" charset="0"/>
                <a:ea typeface="MS Mincho" panose="02020609040205080304" pitchFamily="49" charset="-128"/>
              </a:rPr>
              <a:t> What is translation history?</a:t>
            </a:r>
            <a:r>
              <a:rPr lang="en-US" sz="1800" dirty="0">
                <a:effectLst/>
                <a:latin typeface="Calibri" panose="020F0502020204030204" pitchFamily="34" charset="0"/>
                <a:ea typeface="MS Mincho" panose="02020609040205080304" pitchFamily="49" charset="-128"/>
              </a:rPr>
              <a:t>, Palgrave Macmillan</a:t>
            </a:r>
            <a:r>
              <a:rPr lang="en-AU" sz="1050" dirty="0">
                <a:effectLst/>
              </a:rPr>
              <a:t> </a:t>
            </a:r>
          </a:p>
          <a:p>
            <a:pPr algn="l"/>
            <a:br>
              <a:rPr lang="en-AU" sz="1050" dirty="0">
                <a:latin typeface="Calibri" panose="020F0502020204030204" pitchFamily="34" charset="0"/>
                <a:ea typeface="MS Mincho" panose="02020609040205080304" pitchFamily="49" charset="-128"/>
              </a:rPr>
            </a:br>
            <a:r>
              <a:rPr lang="en-US" sz="1800" dirty="0">
                <a:effectLst/>
                <a:latin typeface="Calibri" panose="020F0502020204030204" pitchFamily="34" charset="0"/>
                <a:ea typeface="MS Mincho" panose="02020609040205080304" pitchFamily="49" charset="-128"/>
              </a:rPr>
              <a:t>Pym, A. (2020). Trust-based translation history. Guideline questions and an illustration. </a:t>
            </a:r>
          </a:p>
          <a:p>
            <a:pPr algn="l"/>
            <a:r>
              <a:rPr lang="en-US" sz="1800" i="1" dirty="0" err="1">
                <a:effectLst/>
                <a:latin typeface="Calibri" panose="020F0502020204030204" pitchFamily="34" charset="0"/>
                <a:ea typeface="MS Mincho" panose="02020609040205080304" pitchFamily="49" charset="-128"/>
              </a:rPr>
              <a:t>Chronotopos</a:t>
            </a:r>
            <a:r>
              <a:rPr lang="en-US" sz="1800" i="1" dirty="0">
                <a:effectLst/>
                <a:latin typeface="Calibri" panose="020F0502020204030204" pitchFamily="34" charset="0"/>
                <a:ea typeface="MS Mincho" panose="02020609040205080304" pitchFamily="49" charset="-128"/>
              </a:rPr>
              <a:t>,</a:t>
            </a:r>
            <a:r>
              <a:rPr lang="en-US" sz="1800" dirty="0">
                <a:effectLst/>
                <a:latin typeface="Calibri" panose="020F0502020204030204" pitchFamily="34" charset="0"/>
                <a:ea typeface="MS Mincho" panose="02020609040205080304" pitchFamily="49" charset="-128"/>
              </a:rPr>
              <a:t> </a:t>
            </a:r>
            <a:r>
              <a:rPr lang="en-US" sz="1800" i="1" dirty="0">
                <a:effectLst/>
                <a:latin typeface="Calibri" panose="020F0502020204030204" pitchFamily="34" charset="0"/>
                <a:ea typeface="MS Mincho" panose="02020609040205080304" pitchFamily="49" charset="-128"/>
              </a:rPr>
              <a:t>2,</a:t>
            </a:r>
            <a:r>
              <a:rPr lang="en-US" sz="1800" dirty="0">
                <a:effectLst/>
                <a:latin typeface="Calibri" panose="020F0502020204030204" pitchFamily="34" charset="0"/>
                <a:ea typeface="MS Mincho" panose="02020609040205080304" pitchFamily="49" charset="-128"/>
              </a:rPr>
              <a:t> 146-160. </a:t>
            </a:r>
            <a:r>
              <a:rPr lang="en-US" sz="1800" dirty="0">
                <a:solidFill>
                  <a:srgbClr val="000000"/>
                </a:solidFill>
                <a:effectLst/>
                <a:latin typeface="Calibri" panose="020F0502020204030204" pitchFamily="34" charset="0"/>
                <a:ea typeface="MS Mincho" panose="02020609040205080304" pitchFamily="49" charset="-128"/>
              </a:rPr>
              <a:t>https://</a:t>
            </a:r>
            <a:r>
              <a:rPr lang="en-US" sz="1800" dirty="0" err="1">
                <a:solidFill>
                  <a:srgbClr val="000000"/>
                </a:solidFill>
                <a:effectLst/>
                <a:latin typeface="Calibri" panose="020F0502020204030204" pitchFamily="34" charset="0"/>
                <a:ea typeface="MS Mincho" panose="02020609040205080304" pitchFamily="49" charset="-128"/>
              </a:rPr>
              <a:t>doi.org</a:t>
            </a:r>
            <a:r>
              <a:rPr lang="en-US" sz="1800" dirty="0">
                <a:solidFill>
                  <a:srgbClr val="000000"/>
                </a:solidFill>
                <a:effectLst/>
                <a:latin typeface="Calibri" panose="020F0502020204030204" pitchFamily="34" charset="0"/>
                <a:ea typeface="MS Mincho" panose="02020609040205080304" pitchFamily="49" charset="-128"/>
              </a:rPr>
              <a:t>/10.25365/cts-2020-2-1-6</a:t>
            </a:r>
            <a:r>
              <a:rPr lang="en-US" sz="1800" dirty="0">
                <a:effectLst/>
                <a:latin typeface="Calibri" panose="020F0502020204030204" pitchFamily="34" charset="0"/>
                <a:ea typeface="MS Mincho" panose="02020609040205080304" pitchFamily="49" charset="-128"/>
              </a:rPr>
              <a:t>.</a:t>
            </a:r>
            <a:endParaRPr lang="en-US" dirty="0"/>
          </a:p>
        </p:txBody>
      </p:sp>
      <p:pic>
        <p:nvPicPr>
          <p:cNvPr id="1026" name="Picture 2" descr="What is Translation History? - Rizzi, Andrea; Pym, Anthony; Lang, Birgit -  morawa.at">
            <a:extLst>
              <a:ext uri="{FF2B5EF4-FFF2-40B4-BE49-F238E27FC236}">
                <a16:creationId xmlns:a16="http://schemas.microsoft.com/office/drawing/2014/main" id="{4DC2B0B8-987B-6145-8875-67F28C7FE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280" y="1839947"/>
            <a:ext cx="3888432" cy="546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54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9721079" cy="6120680"/>
          </a:xfrm>
        </p:spPr>
        <p:txBody>
          <a:bodyPr>
            <a:noAutofit/>
          </a:bodyPr>
          <a:lstStyle/>
          <a:p>
            <a:pPr marL="0" indent="0">
              <a:buNone/>
            </a:pPr>
            <a:r>
              <a:rPr lang="en-AU" sz="2800" dirty="0">
                <a:latin typeface="Calibri" panose="020F0502020204030204" pitchFamily="34" charset="0"/>
                <a:cs typeface="Calibri" panose="020F0502020204030204" pitchFamily="34" charset="0"/>
              </a:rPr>
              <a:t>Bullshit is related to, but distinct from, lying; the liar tells untruth, the bullshitter aims to convey a certain impression of themselves without being concerned about whether anything at all is true.</a:t>
            </a:r>
          </a:p>
          <a:p>
            <a:pPr marL="0" indent="0" algn="r">
              <a:buNone/>
            </a:pPr>
            <a:r>
              <a:rPr lang="en-AU" sz="2400" dirty="0">
                <a:latin typeface="Calibri" panose="020F0502020204030204" pitchFamily="34" charset="0"/>
                <a:cs typeface="Calibri" panose="020F0502020204030204" pitchFamily="34" charset="0"/>
              </a:rPr>
              <a:t>Harry Frankfurt, </a:t>
            </a:r>
            <a:r>
              <a:rPr lang="en-AU" sz="2400" i="1" dirty="0">
                <a:latin typeface="Calibri" panose="020F0502020204030204" pitchFamily="34" charset="0"/>
                <a:cs typeface="Calibri" panose="020F0502020204030204" pitchFamily="34" charset="0"/>
              </a:rPr>
              <a:t>On bullshit </a:t>
            </a:r>
            <a:r>
              <a:rPr lang="en-AU" sz="2400" dirty="0">
                <a:latin typeface="Calibri" panose="020F0502020204030204" pitchFamily="34" charset="0"/>
                <a:cs typeface="Calibri" panose="020F0502020204030204" pitchFamily="34" charset="0"/>
              </a:rPr>
              <a:t>(2005)</a:t>
            </a:r>
          </a:p>
          <a:p>
            <a:pPr marL="0" indent="0">
              <a:buNone/>
            </a:pPr>
            <a:endParaRPr lang="en-AU" sz="2800" dirty="0">
              <a:latin typeface="Calibri" panose="020F0502020204030204" pitchFamily="34" charset="0"/>
              <a:cs typeface="Calibri" panose="020F0502020204030204" pitchFamily="34" charset="0"/>
            </a:endParaRPr>
          </a:p>
          <a:p>
            <a:pPr marL="0" indent="0">
              <a:buNone/>
            </a:pPr>
            <a:r>
              <a:rPr lang="en-AU" sz="2800" dirty="0">
                <a:latin typeface="Calibri" panose="020F0502020204030204" pitchFamily="34" charset="0"/>
                <a:cs typeface="Calibri" panose="020F0502020204030204" pitchFamily="34" charset="0"/>
              </a:rPr>
              <a:t>Within organizations bullshitting is considered to be a social practice that people engage with to become part of a speech community, to get things done in that community, and to reinforce their identity.</a:t>
            </a:r>
          </a:p>
          <a:p>
            <a:pPr marL="0" indent="0" algn="r">
              <a:buNone/>
            </a:pPr>
            <a:r>
              <a:rPr lang="en-AU" sz="2400" dirty="0">
                <a:latin typeface="Calibri" panose="020F0502020204030204" pitchFamily="34" charset="0"/>
                <a:cs typeface="Calibri" panose="020F0502020204030204" pitchFamily="34" charset="0"/>
              </a:rPr>
              <a:t>André Spicer, Playing the Bullshit Game: How Empty and </a:t>
            </a:r>
            <a:br>
              <a:rPr lang="en-AU" sz="2400" dirty="0">
                <a:latin typeface="Calibri" panose="020F0502020204030204" pitchFamily="34" charset="0"/>
                <a:cs typeface="Calibri" panose="020F0502020204030204" pitchFamily="34" charset="0"/>
              </a:rPr>
            </a:br>
            <a:r>
              <a:rPr lang="en-AU" sz="2400" dirty="0">
                <a:latin typeface="Calibri" panose="020F0502020204030204" pitchFamily="34" charset="0"/>
                <a:cs typeface="Calibri" panose="020F0502020204030204" pitchFamily="34" charset="0"/>
              </a:rPr>
              <a:t>Misleading Communication Takes Over Organizations (2020</a:t>
            </a:r>
            <a:r>
              <a:rPr lang="en-AU" sz="2800" dirty="0">
                <a:latin typeface="Calibri" panose="020F0502020204030204" pitchFamily="34" charset="0"/>
                <a:cs typeface="Calibri" panose="020F0502020204030204" pitchFamily="34" charset="0"/>
              </a:rPr>
              <a:t>)</a:t>
            </a:r>
          </a:p>
          <a:p>
            <a:pPr marL="17463" indent="-17463"/>
            <a:endParaRPr lang="en-AU" sz="2800" dirty="0">
              <a:latin typeface="Calibri" panose="020F0502020204030204" pitchFamily="34" charset="0"/>
              <a:cs typeface="Calibri" panose="020F0502020204030204" pitchFamily="34" charset="0"/>
            </a:endParaRPr>
          </a:p>
          <a:p>
            <a:endParaRPr lang="en-AU" sz="2800" dirty="0">
              <a:latin typeface="Calibri" panose="020F0502020204030204" pitchFamily="34" charset="0"/>
              <a:cs typeface="Calibri" panose="020F0502020204030204" pitchFamily="34" charset="0"/>
            </a:endParaRPr>
          </a:p>
          <a:p>
            <a:r>
              <a:rPr lang="en-AU" sz="2800" dirty="0">
                <a:latin typeface="Calibri" panose="020F0502020204030204" pitchFamily="34" charset="0"/>
                <a:cs typeface="Calibri" panose="020F0502020204030204" pitchFamily="34" charset="0"/>
              </a:rPr>
              <a:t> </a:t>
            </a:r>
          </a:p>
          <a:p>
            <a:pPr marL="0" indent="0" fontAlgn="base">
              <a:buNone/>
            </a:pPr>
            <a:endParaRPr lang="en-GB" sz="2800" dirty="0">
              <a:latin typeface="Calibri" panose="020F0502020204030204" pitchFamily="34" charset="0"/>
              <a:cs typeface="Calibri" panose="020F0502020204030204" pitchFamily="34" charset="0"/>
            </a:endParaRPr>
          </a:p>
          <a:p>
            <a:pPr marL="0" indent="0" fontAlgn="base">
              <a:buNone/>
            </a:pPr>
            <a:endParaRPr lang="en-GB" sz="28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US" dirty="0"/>
              <a:t>An epistemology without data </a:t>
            </a:r>
          </a:p>
        </p:txBody>
      </p:sp>
      <p:pic>
        <p:nvPicPr>
          <p:cNvPr id="1026" name="Picture 2" descr="On Bullshit: The essay that explains the era of Fake News | by Thomas  Coombes | Medium">
            <a:extLst>
              <a:ext uri="{FF2B5EF4-FFF2-40B4-BE49-F238E27FC236}">
                <a16:creationId xmlns:a16="http://schemas.microsoft.com/office/drawing/2014/main" id="{008C0670-E01B-0248-99CD-E59EADC20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2290" y="2195736"/>
            <a:ext cx="4176463"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74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9000999" cy="6120680"/>
          </a:xfrm>
        </p:spPr>
        <p:txBody>
          <a:bodyPr>
            <a:normAutofit/>
          </a:bodyPr>
          <a:lstStyle/>
          <a:p>
            <a:pPr marL="0" indent="0" fontAlgn="base">
              <a:buNone/>
            </a:pPr>
            <a:r>
              <a:rPr lang="en-US" sz="2800" dirty="0">
                <a:solidFill>
                  <a:schemeClr val="tx1"/>
                </a:solidFill>
                <a:latin typeface="Calibri" panose="020F0502020204030204" pitchFamily="34" charset="0"/>
                <a:cs typeface="Calibri" panose="020F0502020204030204" pitchFamily="34" charset="0"/>
              </a:rPr>
              <a:t>If you are motivated, then you bring in your own ideologies, expectations, and desires. </a:t>
            </a:r>
          </a:p>
          <a:p>
            <a:pPr marL="0" indent="0" fontAlgn="base">
              <a:buNone/>
            </a:pPr>
            <a:r>
              <a:rPr lang="en-US" sz="2800" dirty="0">
                <a:solidFill>
                  <a:schemeClr val="tx1"/>
                </a:solidFill>
                <a:latin typeface="Calibri" panose="020F0502020204030204" pitchFamily="34" charset="0"/>
                <a:cs typeface="Calibri" panose="020F0502020204030204" pitchFamily="34" charset="0"/>
              </a:rPr>
              <a:t>If you are doing research, you offer knowledge that is of use to all and can be applied in many situations. </a:t>
            </a:r>
          </a:p>
          <a:p>
            <a:pPr marL="0" indent="0" fontAlgn="base">
              <a:buNone/>
            </a:pPr>
            <a:r>
              <a:rPr lang="en-US" sz="2800" dirty="0">
                <a:solidFill>
                  <a:schemeClr val="tx1"/>
                </a:solidFill>
                <a:latin typeface="Calibri" panose="020F0502020204030204" pitchFamily="34" charset="0"/>
                <a:cs typeface="Calibri" panose="020F0502020204030204" pitchFamily="34" charset="0"/>
              </a:rPr>
              <a:t>So how do we fit between subjectivity (motivation) and inter-subjectivity (knowledge for all)? </a:t>
            </a:r>
          </a:p>
          <a:p>
            <a:pPr marL="0" indent="0" fontAlgn="base">
              <a:buNone/>
            </a:pPr>
            <a:endParaRPr lang="en-US" sz="2800" dirty="0">
              <a:solidFill>
                <a:schemeClr val="tx1"/>
              </a:solidFill>
              <a:latin typeface="Calibri" panose="020F0502020204030204" pitchFamily="34" charset="0"/>
              <a:cs typeface="Calibri" panose="020F0502020204030204" pitchFamily="34" charset="0"/>
            </a:endParaRPr>
          </a:p>
          <a:p>
            <a:pPr marL="0" indent="0" fontAlgn="base">
              <a:buNone/>
            </a:pPr>
            <a:r>
              <a:rPr lang="en-US" sz="2800" dirty="0">
                <a:solidFill>
                  <a:schemeClr val="tx1"/>
                </a:solidFill>
                <a:latin typeface="Calibri" panose="020F0502020204030204" pitchFamily="34" charset="0"/>
                <a:cs typeface="Calibri" panose="020F0502020204030204" pitchFamily="34" charset="0"/>
              </a:rPr>
              <a:t>(Do you use the first-person singular when you write?)</a:t>
            </a:r>
          </a:p>
        </p:txBody>
      </p:sp>
      <p:sp>
        <p:nvSpPr>
          <p:cNvPr id="3" name="Text Placeholder 2"/>
          <p:cNvSpPr>
            <a:spLocks noGrp="1"/>
          </p:cNvSpPr>
          <p:nvPr>
            <p:ph type="body" idx="11"/>
          </p:nvPr>
        </p:nvSpPr>
        <p:spPr/>
        <p:txBody>
          <a:bodyPr/>
          <a:lstStyle/>
          <a:p>
            <a:r>
              <a:rPr lang="en-US" dirty="0"/>
              <a:t>To see where we are….</a:t>
            </a:r>
          </a:p>
        </p:txBody>
      </p:sp>
      <p:pic>
        <p:nvPicPr>
          <p:cNvPr id="4" name="Picture 3" descr="A large rock formations in the sky&#10;&#10;Description automatically generated">
            <a:extLst>
              <a:ext uri="{FF2B5EF4-FFF2-40B4-BE49-F238E27FC236}">
                <a16:creationId xmlns:a16="http://schemas.microsoft.com/office/drawing/2014/main" id="{7913457A-17C7-904E-B6FE-6921C7022B80}"/>
              </a:ext>
            </a:extLst>
          </p:cNvPr>
          <p:cNvPicPr>
            <a:picLocks noChangeAspect="1"/>
          </p:cNvPicPr>
          <p:nvPr/>
        </p:nvPicPr>
        <p:blipFill>
          <a:blip r:embed="rId3"/>
          <a:stretch>
            <a:fillRect/>
          </a:stretch>
        </p:blipFill>
        <p:spPr>
          <a:xfrm>
            <a:off x="10216232" y="2016224"/>
            <a:ext cx="4774902" cy="6372200"/>
          </a:xfrm>
          <a:prstGeom prst="rect">
            <a:avLst/>
          </a:prstGeom>
        </p:spPr>
      </p:pic>
    </p:spTree>
    <p:extLst>
      <p:ext uri="{BB962C8B-B14F-4D97-AF65-F5344CB8AC3E}">
        <p14:creationId xmlns:p14="http://schemas.microsoft.com/office/powerpoint/2010/main" val="1067970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6" y="2627784"/>
            <a:ext cx="7128790" cy="6120680"/>
          </a:xfrm>
        </p:spPr>
        <p:txBody>
          <a:bodyPr>
            <a:normAutofit/>
          </a:bodyPr>
          <a:lstStyle/>
          <a:p>
            <a:pPr marL="0" indent="0" fontAlgn="base">
              <a:buNone/>
            </a:pPr>
            <a:r>
              <a:rPr lang="en-AU" sz="2800" dirty="0">
                <a:latin typeface="Calibri" panose="020F0502020204030204" pitchFamily="34" charset="0"/>
                <a:ea typeface="Times New Roman" panose="02020603050405020304" pitchFamily="18" charset="0"/>
                <a:cs typeface="Times New Roman" panose="02020603050405020304" pitchFamily="18" charset="0"/>
              </a:rPr>
              <a:t>Pym writes: ‘Translation Studies started to take shape as an academic discipline. That history is extremely important’ (</a:t>
            </a:r>
            <a:r>
              <a:rPr lang="en-AU" sz="2800" dirty="0">
                <a:solidFill>
                  <a:srgbClr val="00007F"/>
                </a:solidFill>
                <a:latin typeface="Calibri" panose="020F0502020204030204" pitchFamily="34" charset="0"/>
                <a:ea typeface="Times New Roman" panose="02020603050405020304" pitchFamily="18" charset="0"/>
                <a:cs typeface="Times New Roman" panose="02020603050405020304" pitchFamily="18" charset="0"/>
              </a:rPr>
              <a:t>2010</a:t>
            </a:r>
            <a:r>
              <a:rPr lang="en-AU" sz="2800" dirty="0">
                <a:latin typeface="Calibri" panose="020F0502020204030204" pitchFamily="34" charset="0"/>
                <a:ea typeface="Times New Roman" panose="02020603050405020304" pitchFamily="18" charset="0"/>
                <a:cs typeface="Times New Roman" panose="02020603050405020304" pitchFamily="18" charset="0"/>
              </a:rPr>
              <a:t>, 64). The importance that Pym, the then President of the European Society of Translators, ascribes to that history is linked to his deep investment in the consolidation of Translation Studies as an independent discipline. </a:t>
            </a:r>
            <a:r>
              <a:rPr lang="en-AU" sz="2800" b="1" dirty="0">
                <a:latin typeface="Calibri" panose="020F0502020204030204" pitchFamily="34" charset="0"/>
                <a:ea typeface="Times New Roman" panose="02020603050405020304" pitchFamily="18" charset="0"/>
                <a:cs typeface="Times New Roman" panose="02020603050405020304" pitchFamily="18" charset="0"/>
              </a:rPr>
              <a:t>The value of Pym’s iteration of the </a:t>
            </a:r>
            <a:r>
              <a:rPr lang="en-AU" sz="2800" b="1" dirty="0" err="1">
                <a:latin typeface="Calibri" panose="020F0502020204030204" pitchFamily="34" charset="0"/>
                <a:ea typeface="Times New Roman" panose="02020603050405020304" pitchFamily="18" charset="0"/>
                <a:cs typeface="Times New Roman" panose="02020603050405020304" pitchFamily="18" charset="0"/>
              </a:rPr>
              <a:t>originary</a:t>
            </a:r>
            <a:r>
              <a:rPr lang="en-AU" sz="2800" b="1" dirty="0">
                <a:latin typeface="Calibri" panose="020F0502020204030204" pitchFamily="34" charset="0"/>
                <a:ea typeface="Times New Roman" panose="02020603050405020304" pitchFamily="18" charset="0"/>
                <a:cs typeface="Times New Roman" panose="02020603050405020304" pitchFamily="18" charset="0"/>
              </a:rPr>
              <a:t> myth of the field, while no less Eurocentric than the others, and perhaps in some ways more so, lies in the fact that it is easily quantifiable</a:t>
            </a:r>
            <a:r>
              <a:rPr lang="en-AU" sz="2800" dirty="0">
                <a:latin typeface="Calibri" panose="020F0502020204030204" pitchFamily="34" charset="0"/>
                <a:ea typeface="Times New Roman" panose="02020603050405020304" pitchFamily="18" charset="0"/>
                <a:cs typeface="Times New Roman" panose="02020603050405020304" pitchFamily="18" charset="0"/>
              </a:rPr>
              <a:t>.</a:t>
            </a:r>
            <a:endParaRPr lang="en-US" sz="2800" dirty="0">
              <a:solidFill>
                <a:schemeClr val="tx1"/>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US" dirty="0"/>
              <a:t>Empiricism is bad?</a:t>
            </a:r>
          </a:p>
        </p:txBody>
      </p:sp>
      <p:pic>
        <p:nvPicPr>
          <p:cNvPr id="4" name="Picture 3" descr="A large rock formations in the sky&#10;&#10;Description automatically generated">
            <a:extLst>
              <a:ext uri="{FF2B5EF4-FFF2-40B4-BE49-F238E27FC236}">
                <a16:creationId xmlns:a16="http://schemas.microsoft.com/office/drawing/2014/main" id="{7913457A-17C7-904E-B6FE-6921C7022B80}"/>
              </a:ext>
            </a:extLst>
          </p:cNvPr>
          <p:cNvPicPr>
            <a:picLocks noChangeAspect="1"/>
          </p:cNvPicPr>
          <p:nvPr/>
        </p:nvPicPr>
        <p:blipFill>
          <a:blip r:embed="rId3"/>
          <a:stretch>
            <a:fillRect/>
          </a:stretch>
        </p:blipFill>
        <p:spPr>
          <a:xfrm>
            <a:off x="10216232" y="2016224"/>
            <a:ext cx="4774902" cy="6372200"/>
          </a:xfrm>
          <a:prstGeom prst="rect">
            <a:avLst/>
          </a:prstGeom>
        </p:spPr>
      </p:pic>
      <p:pic>
        <p:nvPicPr>
          <p:cNvPr id="5" name="Content Placeholder 5">
            <a:extLst>
              <a:ext uri="{FF2B5EF4-FFF2-40B4-BE49-F238E27FC236}">
                <a16:creationId xmlns:a16="http://schemas.microsoft.com/office/drawing/2014/main" id="{C4AF2BD5-D837-24EB-1A18-A8DFD772C9F2}"/>
              </a:ext>
            </a:extLst>
          </p:cNvPr>
          <p:cNvPicPr>
            <a:picLocks noChangeAspect="1"/>
          </p:cNvPicPr>
          <p:nvPr/>
        </p:nvPicPr>
        <p:blipFill>
          <a:blip r:embed="rId4"/>
          <a:stretch>
            <a:fillRect/>
          </a:stretch>
        </p:blipFill>
        <p:spPr>
          <a:xfrm>
            <a:off x="8560048" y="1886540"/>
            <a:ext cx="7470341" cy="6667500"/>
          </a:xfrm>
          <a:prstGeom prst="rect">
            <a:avLst/>
          </a:prstGeom>
        </p:spPr>
      </p:pic>
    </p:spTree>
    <p:extLst>
      <p:ext uri="{BB962C8B-B14F-4D97-AF65-F5344CB8AC3E}">
        <p14:creationId xmlns:p14="http://schemas.microsoft.com/office/powerpoint/2010/main" val="24075199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p:txBody>
          <a:bodyPr/>
          <a:lstStyle/>
          <a:p>
            <a:r>
              <a:rPr lang="en-US" dirty="0"/>
              <a:t>And if you want to talk about race….</a:t>
            </a:r>
          </a:p>
        </p:txBody>
      </p:sp>
      <p:pic>
        <p:nvPicPr>
          <p:cNvPr id="6" name="Picture 5">
            <a:extLst>
              <a:ext uri="{FF2B5EF4-FFF2-40B4-BE49-F238E27FC236}">
                <a16:creationId xmlns:a16="http://schemas.microsoft.com/office/drawing/2014/main" id="{3A8D7D39-1CF7-BC34-ED48-8FF0B72118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184" y="2411760"/>
            <a:ext cx="7023766" cy="4680520"/>
          </a:xfrm>
          <a:prstGeom prst="rect">
            <a:avLst/>
          </a:prstGeom>
        </p:spPr>
      </p:pic>
      <p:pic>
        <p:nvPicPr>
          <p:cNvPr id="7" name="Content Placeholder 6">
            <a:extLst>
              <a:ext uri="{FF2B5EF4-FFF2-40B4-BE49-F238E27FC236}">
                <a16:creationId xmlns:a16="http://schemas.microsoft.com/office/drawing/2014/main" id="{C8DD9172-5E5A-A725-BED7-478823306889}"/>
              </a:ext>
            </a:extLst>
          </p:cNvPr>
          <p:cNvPicPr>
            <a:picLocks noGrp="1" noChangeAspect="1"/>
          </p:cNvPicPr>
          <p:nvPr>
            <p:ph idx="1"/>
          </p:nvPr>
        </p:nvPicPr>
        <p:blipFill>
          <a:blip r:embed="rId4"/>
          <a:stretch>
            <a:fillRect/>
          </a:stretch>
        </p:blipFill>
        <p:spPr>
          <a:xfrm>
            <a:off x="8128000" y="1763688"/>
            <a:ext cx="7035800" cy="3454400"/>
          </a:xfrm>
          <a:prstGeom prst="rect">
            <a:avLst/>
          </a:prstGeom>
        </p:spPr>
      </p:pic>
      <p:pic>
        <p:nvPicPr>
          <p:cNvPr id="8" name="Picture 7">
            <a:extLst>
              <a:ext uri="{FF2B5EF4-FFF2-40B4-BE49-F238E27FC236}">
                <a16:creationId xmlns:a16="http://schemas.microsoft.com/office/drawing/2014/main" id="{57EBB21A-C825-4E99-D2A3-FBCF44A75D29}"/>
              </a:ext>
            </a:extLst>
          </p:cNvPr>
          <p:cNvPicPr>
            <a:picLocks noChangeAspect="1"/>
          </p:cNvPicPr>
          <p:nvPr/>
        </p:nvPicPr>
        <p:blipFill>
          <a:blip r:embed="rId5"/>
          <a:stretch>
            <a:fillRect/>
          </a:stretch>
        </p:blipFill>
        <p:spPr>
          <a:xfrm>
            <a:off x="12736512" y="5457181"/>
            <a:ext cx="2260600" cy="3378200"/>
          </a:xfrm>
          <a:prstGeom prst="rect">
            <a:avLst/>
          </a:prstGeom>
        </p:spPr>
      </p:pic>
      <p:sp>
        <p:nvSpPr>
          <p:cNvPr id="9" name="TextBox 8">
            <a:extLst>
              <a:ext uri="{FF2B5EF4-FFF2-40B4-BE49-F238E27FC236}">
                <a16:creationId xmlns:a16="http://schemas.microsoft.com/office/drawing/2014/main" id="{33A66622-7086-8359-48EF-7A38DA3F96A4}"/>
              </a:ext>
            </a:extLst>
          </p:cNvPr>
          <p:cNvSpPr txBox="1"/>
          <p:nvPr/>
        </p:nvSpPr>
        <p:spPr>
          <a:xfrm>
            <a:off x="8465137" y="5488778"/>
            <a:ext cx="3772059"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Publications divided by population</a:t>
            </a:r>
          </a:p>
        </p:txBody>
      </p:sp>
    </p:spTree>
    <p:extLst>
      <p:ext uri="{BB962C8B-B14F-4D97-AF65-F5344CB8AC3E}">
        <p14:creationId xmlns:p14="http://schemas.microsoft.com/office/powerpoint/2010/main" val="3051093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8352928" cy="6120680"/>
          </a:xfrm>
        </p:spPr>
        <p:txBody>
          <a:bodyPr>
            <a:normAutofit/>
          </a:bodyPr>
          <a:lstStyle/>
          <a:p>
            <a:pPr marL="0" indent="0">
              <a:buNone/>
            </a:pPr>
            <a:r>
              <a:rPr lang="en-AU" sz="2800" dirty="0">
                <a:latin typeface="+mn-lt"/>
              </a:rPr>
              <a:t>“The possibilities of helping to produce truth depend on two main factors: </a:t>
            </a:r>
            <a:r>
              <a:rPr lang="en-AU" sz="2800" dirty="0">
                <a:solidFill>
                  <a:srgbClr val="FF0000"/>
                </a:solidFill>
                <a:latin typeface="+mn-lt"/>
              </a:rPr>
              <a:t>the interest one has in having the truth known</a:t>
            </a:r>
            <a:r>
              <a:rPr lang="en-AU" sz="2800" dirty="0">
                <a:latin typeface="+mn-lt"/>
              </a:rPr>
              <a:t> (or inversely, in hiding it from others and from oneself) and the capacity one has to produce it. As Bachelard put it, there can only be a science of that which is hidden. Sociologists are best armed to dis-cover what is hidden when they have </a:t>
            </a:r>
            <a:r>
              <a:rPr lang="en-AU" sz="2800" dirty="0">
                <a:solidFill>
                  <a:srgbClr val="FF0000"/>
                </a:solidFill>
                <a:latin typeface="+mn-lt"/>
              </a:rPr>
              <a:t>the best scientific weapons</a:t>
            </a:r>
            <a:r>
              <a:rPr lang="en-AU" sz="2800" dirty="0">
                <a:latin typeface="+mn-lt"/>
              </a:rPr>
              <a:t>, when they best use the concepts, methods and techniques developed by their predecessors […]. And they are most “critical” when their conscious or unconscious intention is most subversive, </a:t>
            </a:r>
            <a:r>
              <a:rPr lang="en-AU" sz="2800" dirty="0">
                <a:solidFill>
                  <a:srgbClr val="FF0000"/>
                </a:solidFill>
                <a:latin typeface="+mn-lt"/>
              </a:rPr>
              <a:t>when they are most interested in revealing that which is censored or suppressed in the social world</a:t>
            </a:r>
            <a:r>
              <a:rPr lang="en-AU" sz="2800" dirty="0">
                <a:latin typeface="+mn-lt"/>
              </a:rPr>
              <a:t>.” (1980, 22-23, italics in the text) </a:t>
            </a:r>
            <a:endParaRPr lang="en-GB" sz="2800" dirty="0">
              <a:latin typeface="+mn-lt"/>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b="0" i="0" dirty="0">
                <a:solidFill>
                  <a:schemeClr val="bg1">
                    <a:lumMod val="75000"/>
                  </a:schemeClr>
                </a:solidFill>
                <a:effectLst/>
                <a:latin typeface="Google Sans"/>
              </a:rPr>
              <a:t>An empiricism with involvement</a:t>
            </a:r>
            <a:endParaRPr lang="en-US" dirty="0">
              <a:solidFill>
                <a:schemeClr val="bg1">
                  <a:lumMod val="75000"/>
                </a:schemeClr>
              </a:solidFill>
            </a:endParaRPr>
          </a:p>
        </p:txBody>
      </p:sp>
      <p:pic>
        <p:nvPicPr>
          <p:cNvPr id="5" name="Picture 4" descr="A person with his hand on his chin&#10;&#10;Description automatically generated">
            <a:extLst>
              <a:ext uri="{FF2B5EF4-FFF2-40B4-BE49-F238E27FC236}">
                <a16:creationId xmlns:a16="http://schemas.microsoft.com/office/drawing/2014/main" id="{8C5792D5-61B1-6947-AFEA-657B6F34DDD5}"/>
              </a:ext>
            </a:extLst>
          </p:cNvPr>
          <p:cNvPicPr>
            <a:picLocks noChangeAspect="1"/>
          </p:cNvPicPr>
          <p:nvPr/>
        </p:nvPicPr>
        <p:blipFill>
          <a:blip r:embed="rId3"/>
          <a:stretch>
            <a:fillRect/>
          </a:stretch>
        </p:blipFill>
        <p:spPr>
          <a:xfrm>
            <a:off x="10576272" y="2207425"/>
            <a:ext cx="4393751" cy="5328592"/>
          </a:xfrm>
          <a:prstGeom prst="rect">
            <a:avLst/>
          </a:prstGeom>
        </p:spPr>
      </p:pic>
      <p:sp>
        <p:nvSpPr>
          <p:cNvPr id="6" name="TextBox 5">
            <a:extLst>
              <a:ext uri="{FF2B5EF4-FFF2-40B4-BE49-F238E27FC236}">
                <a16:creationId xmlns:a16="http://schemas.microsoft.com/office/drawing/2014/main" id="{95B88AFD-E957-0542-97A4-DBC604C47669}"/>
              </a:ext>
            </a:extLst>
          </p:cNvPr>
          <p:cNvSpPr txBox="1"/>
          <p:nvPr/>
        </p:nvSpPr>
        <p:spPr>
          <a:xfrm>
            <a:off x="8728170" y="7968065"/>
            <a:ext cx="7527830" cy="584775"/>
          </a:xfrm>
          <a:prstGeom prst="rect">
            <a:avLst/>
          </a:prstGeom>
          <a:noFill/>
        </p:spPr>
        <p:txBody>
          <a:bodyPr wrap="none" rtlCol="0">
            <a:spAutoFit/>
          </a:bodyPr>
          <a:lstStyle/>
          <a:p>
            <a:pPr algn="l"/>
            <a:r>
              <a:rPr lang="en-AU" sz="1600" dirty="0">
                <a:latin typeface="+mn-lt"/>
              </a:rPr>
              <a:t>Bourdieu, Pierre. 1980. “Une science qui </a:t>
            </a:r>
            <a:r>
              <a:rPr lang="en-AU" sz="1600" dirty="0" err="1">
                <a:latin typeface="+mn-lt"/>
              </a:rPr>
              <a:t>dérange</a:t>
            </a:r>
            <a:r>
              <a:rPr lang="en-AU" sz="1600" dirty="0">
                <a:latin typeface="+mn-lt"/>
              </a:rPr>
              <a:t>.” Interview with Pierre </a:t>
            </a:r>
            <a:r>
              <a:rPr lang="en-AU" sz="1600" dirty="0" err="1">
                <a:latin typeface="+mn-lt"/>
              </a:rPr>
              <a:t>Thuillier</a:t>
            </a:r>
            <a:r>
              <a:rPr lang="en-AU" sz="1600" dirty="0">
                <a:latin typeface="+mn-lt"/>
              </a:rPr>
              <a:t>, </a:t>
            </a:r>
          </a:p>
          <a:p>
            <a:pPr algn="l"/>
            <a:r>
              <a:rPr lang="en-AU" sz="1600" dirty="0">
                <a:latin typeface="+mn-lt"/>
              </a:rPr>
              <a:t>La Recherche 112 (June 1980). Reprinted in Questions de </a:t>
            </a:r>
            <a:r>
              <a:rPr lang="en-AU" sz="1600" dirty="0" err="1">
                <a:latin typeface="+mn-lt"/>
              </a:rPr>
              <a:t>sociologie</a:t>
            </a:r>
            <a:r>
              <a:rPr lang="en-AU" sz="1600" dirty="0">
                <a:latin typeface="+mn-lt"/>
              </a:rPr>
              <a:t>. Paris: Minuit. 19-36</a:t>
            </a:r>
            <a:endParaRPr lang="en-US" sz="1600" dirty="0">
              <a:latin typeface="+mn-lt"/>
            </a:endParaRPr>
          </a:p>
        </p:txBody>
      </p:sp>
    </p:spTree>
    <p:extLst>
      <p:ext uri="{BB962C8B-B14F-4D97-AF65-F5344CB8AC3E}">
        <p14:creationId xmlns:p14="http://schemas.microsoft.com/office/powerpoint/2010/main" val="13035502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8951366" cy="6120680"/>
          </a:xfrm>
        </p:spPr>
        <p:txBody>
          <a:bodyPr>
            <a:normAutofit/>
          </a:bodyPr>
          <a:lstStyle/>
          <a:p>
            <a:pPr marL="0" indent="0">
              <a:buNone/>
            </a:pPr>
            <a:r>
              <a:rPr lang="en-US" sz="2800" dirty="0">
                <a:latin typeface="+mn-lt"/>
                <a:cs typeface="Calibri" panose="020F0502020204030204" pitchFamily="34" charset="0"/>
              </a:rPr>
              <a:t>Confront bullshit by asking “How do you know?” </a:t>
            </a:r>
          </a:p>
          <a:p>
            <a:pPr marL="0" indent="0">
              <a:buNone/>
            </a:pPr>
            <a:r>
              <a:rPr lang="en-US" sz="2800" dirty="0">
                <a:latin typeface="+mn-lt"/>
              </a:rPr>
              <a:t>Use whatever model communicates best in your discipline.</a:t>
            </a:r>
          </a:p>
          <a:p>
            <a:pPr marL="0" indent="0">
              <a:buNone/>
            </a:pPr>
            <a:r>
              <a:rPr lang="en-US" sz="2800" dirty="0">
                <a:latin typeface="+mn-lt"/>
              </a:rPr>
              <a:t>Be aware of your motivations and limitations. </a:t>
            </a:r>
          </a:p>
          <a:p>
            <a:pPr marL="0" indent="0">
              <a:buNone/>
            </a:pPr>
            <a:r>
              <a:rPr lang="en-US" sz="2800" dirty="0">
                <a:latin typeface="+mn-lt"/>
              </a:rPr>
              <a:t>State your motivations. </a:t>
            </a:r>
          </a:p>
          <a:p>
            <a:pPr marL="0" indent="0">
              <a:buNone/>
            </a:pPr>
            <a:r>
              <a:rPr lang="en-US" sz="2800" dirty="0">
                <a:latin typeface="+mn-lt"/>
              </a:rPr>
              <a:t>Confess initial ignorance. </a:t>
            </a:r>
          </a:p>
          <a:p>
            <a:pPr marL="0" indent="0">
              <a:buNone/>
            </a:pPr>
            <a:r>
              <a:rPr lang="en-US" sz="2800" dirty="0">
                <a:latin typeface="+mn-lt"/>
              </a:rPr>
              <a:t>Test your hopes and desires on the basis of evidence. </a:t>
            </a:r>
          </a:p>
          <a:p>
            <a:pPr marL="0" indent="0">
              <a:buNone/>
            </a:pPr>
            <a:r>
              <a:rPr lang="en-US" sz="2800" dirty="0">
                <a:latin typeface="+mn-lt"/>
                <a:cs typeface="Calibri" panose="020F0502020204030204" pitchFamily="34" charset="0"/>
              </a:rPr>
              <a:t>If “uncertainty” doesn’t sell, try “self-discovery”.</a:t>
            </a: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dirty="0">
                <a:solidFill>
                  <a:schemeClr val="bg1">
                    <a:lumMod val="75000"/>
                  </a:schemeClr>
                </a:solidFill>
                <a:latin typeface="Google Sans"/>
              </a:rPr>
              <a:t>A plea and some r</a:t>
            </a:r>
            <a:r>
              <a:rPr lang="en-AU" b="0" i="0" dirty="0">
                <a:solidFill>
                  <a:schemeClr val="bg1">
                    <a:lumMod val="75000"/>
                  </a:schemeClr>
                </a:solidFill>
                <a:effectLst/>
                <a:latin typeface="Google Sans"/>
              </a:rPr>
              <a:t>ecommendations</a:t>
            </a:r>
            <a:endParaRPr lang="en-US" dirty="0">
              <a:solidFill>
                <a:schemeClr val="bg1">
                  <a:lumMod val="75000"/>
                </a:schemeClr>
              </a:solidFill>
            </a:endParaRPr>
          </a:p>
        </p:txBody>
      </p:sp>
      <p:pic>
        <p:nvPicPr>
          <p:cNvPr id="7" name="Picture 6" descr="A large rock formations in the sky&#10;&#10;Description automatically generated">
            <a:extLst>
              <a:ext uri="{FF2B5EF4-FFF2-40B4-BE49-F238E27FC236}">
                <a16:creationId xmlns:a16="http://schemas.microsoft.com/office/drawing/2014/main" id="{69D9CD8B-D601-154B-BEE3-FBDA3A57D7F4}"/>
              </a:ext>
            </a:extLst>
          </p:cNvPr>
          <p:cNvPicPr>
            <a:picLocks noChangeAspect="1"/>
          </p:cNvPicPr>
          <p:nvPr/>
        </p:nvPicPr>
        <p:blipFill>
          <a:blip r:embed="rId3"/>
          <a:stretch>
            <a:fillRect/>
          </a:stretch>
        </p:blipFill>
        <p:spPr>
          <a:xfrm>
            <a:off x="10216232" y="2016224"/>
            <a:ext cx="4774902" cy="6372200"/>
          </a:xfrm>
          <a:prstGeom prst="rect">
            <a:avLst/>
          </a:prstGeom>
        </p:spPr>
      </p:pic>
    </p:spTree>
    <p:extLst>
      <p:ext uri="{BB962C8B-B14F-4D97-AF65-F5344CB8AC3E}">
        <p14:creationId xmlns:p14="http://schemas.microsoft.com/office/powerpoint/2010/main" val="2164750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E43E01-B7B7-4218-6DB2-F6A2BAEA9830}"/>
              </a:ext>
            </a:extLst>
          </p:cNvPr>
          <p:cNvPicPr>
            <a:picLocks noGrp="1" noChangeAspect="1"/>
          </p:cNvPicPr>
          <p:nvPr>
            <p:ph idx="1"/>
          </p:nvPr>
        </p:nvPicPr>
        <p:blipFill>
          <a:blip r:embed="rId3"/>
          <a:stretch>
            <a:fillRect/>
          </a:stretch>
        </p:blipFill>
        <p:spPr>
          <a:xfrm>
            <a:off x="279127" y="2782159"/>
            <a:ext cx="11026733" cy="5170617"/>
          </a:xfrm>
          <a:prstGeom prst="rect">
            <a:avLst/>
          </a:prstGeom>
        </p:spPr>
      </p:pic>
      <p:sp>
        <p:nvSpPr>
          <p:cNvPr id="3" name="Text Placeholder 2"/>
          <p:cNvSpPr>
            <a:spLocks noGrp="1"/>
          </p:cNvSpPr>
          <p:nvPr>
            <p:ph type="body" idx="11"/>
          </p:nvPr>
        </p:nvSpPr>
        <p:spPr/>
        <p:txBody>
          <a:bodyPr/>
          <a:lstStyle/>
          <a:p>
            <a:r>
              <a:rPr lang="en-US" dirty="0"/>
              <a:t>An example….</a:t>
            </a:r>
          </a:p>
        </p:txBody>
      </p:sp>
      <p:pic>
        <p:nvPicPr>
          <p:cNvPr id="1026" name="Picture 2" descr="Translation and Race book cover">
            <a:extLst>
              <a:ext uri="{FF2B5EF4-FFF2-40B4-BE49-F238E27FC236}">
                <a16:creationId xmlns:a16="http://schemas.microsoft.com/office/drawing/2014/main" id="{357DB317-3868-665B-6AE0-B4A038ADB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1873" y="1871700"/>
            <a:ext cx="4445000" cy="66675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62D7B29-965F-912F-E9F3-FB1EFBE3BA31}"/>
              </a:ext>
            </a:extLst>
          </p:cNvPr>
          <p:cNvCxnSpPr/>
          <p:nvPr/>
        </p:nvCxnSpPr>
        <p:spPr>
          <a:xfrm>
            <a:off x="783184" y="3059832"/>
            <a:ext cx="345638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2C0E43DB-914C-52B1-2A66-A6F789C02A37}"/>
              </a:ext>
            </a:extLst>
          </p:cNvPr>
          <p:cNvCxnSpPr/>
          <p:nvPr/>
        </p:nvCxnSpPr>
        <p:spPr>
          <a:xfrm>
            <a:off x="6183620" y="6012160"/>
            <a:ext cx="345638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29D16E79-C8E8-4807-8F23-BE621F55CF1B}"/>
              </a:ext>
            </a:extLst>
          </p:cNvPr>
          <p:cNvCxnSpPr>
            <a:cxnSpLocks/>
          </p:cNvCxnSpPr>
          <p:nvPr/>
        </p:nvCxnSpPr>
        <p:spPr>
          <a:xfrm>
            <a:off x="7849476" y="6804248"/>
            <a:ext cx="143065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19ED1DB-508F-01BD-CB05-57C9D3B08168}"/>
              </a:ext>
            </a:extLst>
          </p:cNvPr>
          <p:cNvCxnSpPr>
            <a:cxnSpLocks/>
          </p:cNvCxnSpPr>
          <p:nvPr/>
        </p:nvCxnSpPr>
        <p:spPr>
          <a:xfrm>
            <a:off x="4239568" y="7164288"/>
            <a:ext cx="136815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4554E494-FE81-0DED-B18C-7575096623D9}"/>
              </a:ext>
            </a:extLst>
          </p:cNvPr>
          <p:cNvCxnSpPr>
            <a:cxnSpLocks/>
          </p:cNvCxnSpPr>
          <p:nvPr/>
        </p:nvCxnSpPr>
        <p:spPr>
          <a:xfrm>
            <a:off x="9280128" y="6372200"/>
            <a:ext cx="187220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B7035A0A-A6F0-685E-9279-465C1CA84701}"/>
              </a:ext>
            </a:extLst>
          </p:cNvPr>
          <p:cNvCxnSpPr/>
          <p:nvPr/>
        </p:nvCxnSpPr>
        <p:spPr>
          <a:xfrm>
            <a:off x="6121284" y="7668344"/>
            <a:ext cx="345638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BF54F270-D07C-A48F-6A31-B213BBDBA13D}"/>
              </a:ext>
            </a:extLst>
          </p:cNvPr>
          <p:cNvCxnSpPr>
            <a:cxnSpLocks/>
          </p:cNvCxnSpPr>
          <p:nvPr/>
        </p:nvCxnSpPr>
        <p:spPr>
          <a:xfrm>
            <a:off x="423144" y="4355976"/>
            <a:ext cx="381642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0D77366D-F703-29F9-B864-DDDB0B95892E}"/>
              </a:ext>
            </a:extLst>
          </p:cNvPr>
          <p:cNvCxnSpPr>
            <a:cxnSpLocks/>
          </p:cNvCxnSpPr>
          <p:nvPr/>
        </p:nvCxnSpPr>
        <p:spPr>
          <a:xfrm>
            <a:off x="4923644" y="3491880"/>
            <a:ext cx="435648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08104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9000999" cy="6120680"/>
          </a:xfrm>
        </p:spPr>
        <p:txBody>
          <a:bodyPr>
            <a:normAutofit/>
          </a:bodyPr>
          <a:lstStyle/>
          <a:p>
            <a:pPr marL="0" indent="0" fontAlgn="base">
              <a:buNone/>
            </a:pPr>
            <a:r>
              <a:rPr lang="en-US" sz="2800" dirty="0">
                <a:solidFill>
                  <a:schemeClr val="tx1"/>
                </a:solidFill>
                <a:latin typeface="Calibri" panose="020F0502020204030204" pitchFamily="34" charset="0"/>
                <a:cs typeface="Calibri" panose="020F0502020204030204" pitchFamily="34" charset="0"/>
              </a:rPr>
              <a:t>Not a simple opposition between ESP and LAP (Gile). </a:t>
            </a:r>
          </a:p>
          <a:p>
            <a:pPr marL="0" indent="0" fontAlgn="base">
              <a:buNone/>
            </a:pPr>
            <a:r>
              <a:rPr lang="en-US" sz="2800" dirty="0">
                <a:solidFill>
                  <a:schemeClr val="tx1"/>
                </a:solidFill>
                <a:latin typeface="Calibri" panose="020F0502020204030204" pitchFamily="34" charset="0"/>
                <a:cs typeface="Calibri" panose="020F0502020204030204" pitchFamily="34" charset="0"/>
              </a:rPr>
              <a:t>A third option looms…</a:t>
            </a:r>
          </a:p>
        </p:txBody>
      </p:sp>
      <p:sp>
        <p:nvSpPr>
          <p:cNvPr id="3" name="Text Placeholder 2"/>
          <p:cNvSpPr>
            <a:spLocks noGrp="1"/>
          </p:cNvSpPr>
          <p:nvPr>
            <p:ph type="body" idx="11"/>
          </p:nvPr>
        </p:nvSpPr>
        <p:spPr/>
        <p:txBody>
          <a:bodyPr/>
          <a:lstStyle/>
          <a:p>
            <a:r>
              <a:rPr lang="en-US" dirty="0"/>
              <a:t>To see where we are….</a:t>
            </a:r>
          </a:p>
        </p:txBody>
      </p:sp>
      <p:pic>
        <p:nvPicPr>
          <p:cNvPr id="4" name="Picture 3" descr="A large rock formations in the sky&#10;&#10;Description automatically generated">
            <a:extLst>
              <a:ext uri="{FF2B5EF4-FFF2-40B4-BE49-F238E27FC236}">
                <a16:creationId xmlns:a16="http://schemas.microsoft.com/office/drawing/2014/main" id="{7913457A-17C7-904E-B6FE-6921C7022B80}"/>
              </a:ext>
            </a:extLst>
          </p:cNvPr>
          <p:cNvPicPr>
            <a:picLocks noChangeAspect="1"/>
          </p:cNvPicPr>
          <p:nvPr/>
        </p:nvPicPr>
        <p:blipFill>
          <a:blip r:embed="rId3"/>
          <a:stretch>
            <a:fillRect/>
          </a:stretch>
        </p:blipFill>
        <p:spPr>
          <a:xfrm>
            <a:off x="10216232" y="2016224"/>
            <a:ext cx="4774902" cy="6372200"/>
          </a:xfrm>
          <a:prstGeom prst="rect">
            <a:avLst/>
          </a:prstGeom>
        </p:spPr>
      </p:pic>
    </p:spTree>
    <p:extLst>
      <p:ext uri="{BB962C8B-B14F-4D97-AF65-F5344CB8AC3E}">
        <p14:creationId xmlns:p14="http://schemas.microsoft.com/office/powerpoint/2010/main" val="1573407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7344815" cy="6120680"/>
          </a:xfrm>
        </p:spPr>
        <p:txBody>
          <a:bodyPr>
            <a:normAutofit/>
          </a:bodyPr>
          <a:lstStyle/>
          <a:p>
            <a:pPr marL="0" indent="0">
              <a:buNone/>
            </a:pPr>
            <a:r>
              <a:rPr lang="en-US" sz="2800" dirty="0">
                <a:solidFill>
                  <a:srgbClr val="262626"/>
                </a:solidFill>
                <a:latin typeface="Calibri" panose="020F0502020204030204" pitchFamily="34" charset="0"/>
                <a:cs typeface="Calibri" panose="020F0502020204030204" pitchFamily="34" charset="0"/>
              </a:rPr>
              <a:t>You ask a research question.</a:t>
            </a:r>
          </a:p>
          <a:p>
            <a:pPr marL="0" indent="0">
              <a:buNone/>
            </a:pPr>
            <a:r>
              <a:rPr lang="en-US" sz="2800" dirty="0">
                <a:solidFill>
                  <a:srgbClr val="262626"/>
                </a:solidFill>
                <a:latin typeface="Calibri" panose="020F0502020204030204" pitchFamily="34" charset="0"/>
                <a:cs typeface="Calibri" panose="020F0502020204030204" pitchFamily="34" charset="0"/>
              </a:rPr>
              <a:t>You formulate possible answers to that question (hypotheses) on the basis of conceptual analysis. </a:t>
            </a:r>
          </a:p>
          <a:p>
            <a:pPr marL="0" indent="0">
              <a:buNone/>
            </a:pPr>
            <a:r>
              <a:rPr lang="en-US" sz="2800" dirty="0">
                <a:solidFill>
                  <a:srgbClr val="262626"/>
                </a:solidFill>
                <a:latin typeface="Calibri" panose="020F0502020204030204" pitchFamily="34" charset="0"/>
                <a:cs typeface="Calibri" panose="020F0502020204030204" pitchFamily="34" charset="0"/>
              </a:rPr>
              <a:t>You collect data pertinent to the hypotheses. </a:t>
            </a:r>
          </a:p>
          <a:p>
            <a:pPr marL="0" indent="0">
              <a:buNone/>
            </a:pPr>
            <a:r>
              <a:rPr lang="en-US" sz="2800" dirty="0">
                <a:solidFill>
                  <a:srgbClr val="262626"/>
                </a:solidFill>
                <a:latin typeface="Calibri" panose="020F0502020204030204" pitchFamily="34" charset="0"/>
                <a:cs typeface="Calibri" panose="020F0502020204030204" pitchFamily="34" charset="0"/>
              </a:rPr>
              <a:t>You test the validity of the hypotheses on the basis of the data.</a:t>
            </a:r>
          </a:p>
          <a:p>
            <a:pPr marL="0" indent="0">
              <a:buNone/>
            </a:pPr>
            <a:r>
              <a:rPr lang="en-US" sz="2800" dirty="0">
                <a:solidFill>
                  <a:srgbClr val="262626"/>
                </a:solidFill>
                <a:latin typeface="Calibri" panose="020F0502020204030204" pitchFamily="34" charset="0"/>
                <a:cs typeface="Calibri" panose="020F0502020204030204" pitchFamily="34" charset="0"/>
              </a:rPr>
              <a:t>You reformulate the hypotheses. </a:t>
            </a:r>
          </a:p>
          <a:p>
            <a:pPr marL="0" indent="0">
              <a:buNone/>
            </a:pPr>
            <a:r>
              <a:rPr lang="en-US" sz="2800" dirty="0">
                <a:solidFill>
                  <a:srgbClr val="262626"/>
                </a:solidFill>
                <a:latin typeface="Calibri" panose="020F0502020204030204" pitchFamily="34" charset="0"/>
                <a:cs typeface="Calibri" panose="020F0502020204030204" pitchFamily="34" charset="0"/>
              </a:rPr>
              <a:t>You get more data. </a:t>
            </a:r>
          </a:p>
          <a:p>
            <a:pPr marL="0" indent="0">
              <a:buNone/>
            </a:pPr>
            <a:r>
              <a:rPr lang="en-US" sz="2800" dirty="0">
                <a:solidFill>
                  <a:srgbClr val="262626"/>
                </a:solidFill>
                <a:latin typeface="Calibri" panose="020F0502020204030204" pitchFamily="34" charset="0"/>
                <a:cs typeface="Calibri" panose="020F0502020204030204" pitchFamily="34" charset="0"/>
              </a:rPr>
              <a:t>You reformulate the hypotheses. </a:t>
            </a:r>
          </a:p>
          <a:p>
            <a:pPr marL="0" indent="0">
              <a:buNone/>
            </a:pPr>
            <a:r>
              <a:rPr lang="en-US" sz="2800" dirty="0">
                <a:solidFill>
                  <a:srgbClr val="262626"/>
                </a:solidFill>
                <a:latin typeface="Calibri" panose="020F0502020204030204" pitchFamily="34" charset="0"/>
                <a:cs typeface="Calibri" panose="020F0502020204030204" pitchFamily="34" charset="0"/>
              </a:rPr>
              <a:t>Etc. </a:t>
            </a:r>
          </a:p>
          <a:p>
            <a:pPr marL="0" indent="0">
              <a:buNone/>
            </a:pPr>
            <a:r>
              <a:rPr lang="en-US" sz="2800" dirty="0">
                <a:solidFill>
                  <a:srgbClr val="262626"/>
                </a:solidFill>
                <a:latin typeface="Calibri" panose="020F0502020204030204" pitchFamily="34" charset="0"/>
                <a:cs typeface="Calibri" panose="020F0502020204030204" pitchFamily="34" charset="0"/>
              </a:rPr>
              <a:t>Knowledge is the set of discarded hypotheses (Popper). </a:t>
            </a:r>
            <a:endParaRPr lang="en-US" sz="28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b="0" i="0" dirty="0">
                <a:solidFill>
                  <a:schemeClr val="bg1">
                    <a:lumMod val="75000"/>
                  </a:schemeClr>
                </a:solidFill>
                <a:effectLst/>
                <a:latin typeface="Google Sans"/>
              </a:rPr>
              <a:t>What is strong empiricism? </a:t>
            </a:r>
            <a:endParaRPr lang="en-US" dirty="0">
              <a:solidFill>
                <a:schemeClr val="bg1">
                  <a:lumMod val="75000"/>
                </a:schemeClr>
              </a:solidFill>
            </a:endParaRPr>
          </a:p>
        </p:txBody>
      </p:sp>
      <p:pic>
        <p:nvPicPr>
          <p:cNvPr id="9218" name="Picture 2" descr="Karl Popper y la responsabilidad intelectual | Noehernandezcortez's Blog">
            <a:extLst>
              <a:ext uri="{FF2B5EF4-FFF2-40B4-BE49-F238E27FC236}">
                <a16:creationId xmlns:a16="http://schemas.microsoft.com/office/drawing/2014/main" id="{F26E85E6-4B6B-254F-9A2B-E649740BD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4264" y="2540000"/>
            <a:ext cx="38608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81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7344815" cy="6120680"/>
          </a:xfrm>
        </p:spPr>
        <p:txBody>
          <a:bodyPr>
            <a:normAutofit/>
          </a:bodyPr>
          <a:lstStyle/>
          <a:p>
            <a:pPr marL="0" indent="0">
              <a:buNone/>
            </a:pPr>
            <a:r>
              <a:rPr lang="en-US" sz="2800" dirty="0">
                <a:solidFill>
                  <a:srgbClr val="262626"/>
                </a:solidFill>
                <a:latin typeface="Calibri" panose="020F0502020204030204" pitchFamily="34" charset="0"/>
                <a:cs typeface="Calibri" panose="020F0502020204030204" pitchFamily="34" charset="0"/>
              </a:rPr>
              <a:t>You ask a research question.</a:t>
            </a:r>
          </a:p>
          <a:p>
            <a:pPr marL="0" indent="0">
              <a:buNone/>
            </a:pPr>
            <a:r>
              <a:rPr lang="en-US" sz="2800" dirty="0">
                <a:solidFill>
                  <a:srgbClr val="262626"/>
                </a:solidFill>
                <a:latin typeface="Calibri" panose="020F0502020204030204" pitchFamily="34" charset="0"/>
                <a:cs typeface="Calibri" panose="020F0502020204030204" pitchFamily="34" charset="0"/>
              </a:rPr>
              <a:t>You formulate possible answers to that question (hypotheses) on the basis of conceptual analysis. </a:t>
            </a:r>
          </a:p>
          <a:p>
            <a:pPr marL="0" indent="0">
              <a:buNone/>
            </a:pPr>
            <a:r>
              <a:rPr lang="en-US" sz="2800" dirty="0">
                <a:solidFill>
                  <a:srgbClr val="262626"/>
                </a:solidFill>
                <a:latin typeface="Calibri" panose="020F0502020204030204" pitchFamily="34" charset="0"/>
                <a:cs typeface="Calibri" panose="020F0502020204030204" pitchFamily="34" charset="0"/>
              </a:rPr>
              <a:t>You collect data pertinent to the hypotheses. </a:t>
            </a:r>
          </a:p>
          <a:p>
            <a:pPr marL="0" indent="0">
              <a:buNone/>
            </a:pPr>
            <a:r>
              <a:rPr lang="en-US" sz="2800" dirty="0">
                <a:solidFill>
                  <a:srgbClr val="262626"/>
                </a:solidFill>
                <a:latin typeface="Calibri" panose="020F0502020204030204" pitchFamily="34" charset="0"/>
                <a:cs typeface="Calibri" panose="020F0502020204030204" pitchFamily="34" charset="0"/>
              </a:rPr>
              <a:t>You test the validity of the hypotheses on the basis of the data.</a:t>
            </a:r>
          </a:p>
          <a:p>
            <a:pPr marL="0" indent="0">
              <a:buNone/>
            </a:pPr>
            <a:r>
              <a:rPr lang="en-US" sz="2800" dirty="0">
                <a:solidFill>
                  <a:srgbClr val="262626"/>
                </a:solidFill>
                <a:latin typeface="Calibri" panose="020F0502020204030204" pitchFamily="34" charset="0"/>
                <a:cs typeface="Calibri" panose="020F0502020204030204" pitchFamily="34" charset="0"/>
              </a:rPr>
              <a:t>You reformulate the hypotheses. </a:t>
            </a:r>
          </a:p>
          <a:p>
            <a:pPr marL="0" indent="0">
              <a:buNone/>
            </a:pPr>
            <a:r>
              <a:rPr lang="en-US" sz="2800" dirty="0">
                <a:solidFill>
                  <a:srgbClr val="262626"/>
                </a:solidFill>
                <a:latin typeface="Calibri" panose="020F0502020204030204" pitchFamily="34" charset="0"/>
                <a:cs typeface="Calibri" panose="020F0502020204030204" pitchFamily="34" charset="0"/>
              </a:rPr>
              <a:t>You get more data. </a:t>
            </a:r>
          </a:p>
          <a:p>
            <a:pPr marL="0" indent="0">
              <a:buNone/>
            </a:pPr>
            <a:r>
              <a:rPr lang="en-US" sz="2800" dirty="0">
                <a:solidFill>
                  <a:srgbClr val="262626"/>
                </a:solidFill>
                <a:latin typeface="Calibri" panose="020F0502020204030204" pitchFamily="34" charset="0"/>
                <a:cs typeface="Calibri" panose="020F0502020204030204" pitchFamily="34" charset="0"/>
              </a:rPr>
              <a:t>You reformulate the hypotheses. </a:t>
            </a:r>
          </a:p>
          <a:p>
            <a:pPr marL="0" indent="0">
              <a:buNone/>
            </a:pPr>
            <a:r>
              <a:rPr lang="en-US" sz="2800" dirty="0">
                <a:solidFill>
                  <a:srgbClr val="262626"/>
                </a:solidFill>
                <a:latin typeface="Calibri" panose="020F0502020204030204" pitchFamily="34" charset="0"/>
                <a:cs typeface="Calibri" panose="020F0502020204030204" pitchFamily="34" charset="0"/>
              </a:rPr>
              <a:t>Etc. </a:t>
            </a:r>
          </a:p>
          <a:p>
            <a:pPr marL="0" indent="0">
              <a:buNone/>
            </a:pPr>
            <a:r>
              <a:rPr lang="en-US" sz="2800" dirty="0">
                <a:solidFill>
                  <a:srgbClr val="262626"/>
                </a:solidFill>
                <a:latin typeface="Calibri" panose="020F0502020204030204" pitchFamily="34" charset="0"/>
                <a:cs typeface="Calibri" panose="020F0502020204030204" pitchFamily="34" charset="0"/>
              </a:rPr>
              <a:t>Knowledge is the set of discarded hypotheses (Popper). </a:t>
            </a:r>
            <a:endParaRPr lang="en-US" sz="28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b="0" i="0" dirty="0">
                <a:solidFill>
                  <a:schemeClr val="bg1">
                    <a:lumMod val="75000"/>
                  </a:schemeClr>
                </a:solidFill>
                <a:effectLst/>
                <a:latin typeface="Google Sans"/>
              </a:rPr>
              <a:t>What is strong empiricism? </a:t>
            </a:r>
            <a:endParaRPr lang="en-US" dirty="0">
              <a:solidFill>
                <a:schemeClr val="bg1">
                  <a:lumMod val="75000"/>
                </a:schemeClr>
              </a:solidFill>
            </a:endParaRPr>
          </a:p>
        </p:txBody>
      </p:sp>
      <p:sp>
        <p:nvSpPr>
          <p:cNvPr id="5" name="Content Placeholder 1">
            <a:extLst>
              <a:ext uri="{FF2B5EF4-FFF2-40B4-BE49-F238E27FC236}">
                <a16:creationId xmlns:a16="http://schemas.microsoft.com/office/drawing/2014/main" id="{F28B2A36-F35C-AC43-A197-BF49AD727A6D}"/>
              </a:ext>
            </a:extLst>
          </p:cNvPr>
          <p:cNvSpPr txBox="1">
            <a:spLocks/>
          </p:cNvSpPr>
          <p:nvPr/>
        </p:nvSpPr>
        <p:spPr>
          <a:xfrm>
            <a:off x="8488040" y="2627784"/>
            <a:ext cx="7344815" cy="6120680"/>
          </a:xfrm>
          <a:prstGeom prst="rect">
            <a:avLst/>
          </a:prstGeom>
        </p:spPr>
        <p:txBody>
          <a:bodyPr vert="horz" lIns="0" tIns="0" rIns="108000" bIns="45706" rtlCol="0">
            <a:normAutofit lnSpcReduction="10000"/>
          </a:bodyPr>
          <a:lstStyle>
            <a:lvl1pPr marL="304792" indent="-304792" algn="l" defTabSz="1219170" rtl="0" eaLnBrk="1" latinLnBrk="0" hangingPunct="1">
              <a:lnSpc>
                <a:spcPct val="90000"/>
              </a:lnSpc>
              <a:spcBef>
                <a:spcPts val="1333"/>
              </a:spcBef>
              <a:buFont typeface="Arial" panose="020B0604020202020204" pitchFamily="34" charset="0"/>
              <a:buChar char="•"/>
              <a:defRPr sz="2600" b="0" i="0" kern="1200">
                <a:solidFill>
                  <a:srgbClr val="334000"/>
                </a:solidFill>
                <a:latin typeface="Univers LT Std 45 Light"/>
                <a:ea typeface="+mn-ea"/>
                <a:cs typeface="Univers LT Std 45 Light"/>
              </a:defRPr>
            </a:lvl1pPr>
            <a:lvl2pPr marL="914377"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2pPr>
            <a:lvl3pPr marL="1523962"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3pPr>
            <a:lvl4pPr marL="2133547"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4pPr>
            <a:lvl5pPr marL="2743131"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800" dirty="0">
                <a:solidFill>
                  <a:srgbClr val="262626"/>
                </a:solidFill>
                <a:latin typeface="Calibri" panose="020F0502020204030204" pitchFamily="34" charset="0"/>
                <a:cs typeface="Calibri" panose="020F0502020204030204" pitchFamily="34" charset="0"/>
              </a:rPr>
              <a:t>Can MT be used for crisis communication?</a:t>
            </a:r>
          </a:p>
          <a:p>
            <a:pPr marL="0" indent="0" fontAlgn="auto">
              <a:spcAft>
                <a:spcPts val="0"/>
              </a:spcAft>
              <a:buFont typeface="Arial" panose="020B0604020202020204" pitchFamily="34" charset="0"/>
              <a:buNone/>
            </a:pPr>
            <a:r>
              <a:rPr lang="en-US" sz="2800" dirty="0">
                <a:solidFill>
                  <a:srgbClr val="262626"/>
                </a:solidFill>
                <a:latin typeface="Calibri" panose="020F0502020204030204" pitchFamily="34" charset="0"/>
                <a:cs typeface="Calibri" panose="020F0502020204030204" pitchFamily="34" charset="0"/>
              </a:rPr>
              <a:t>Yes, raw / Only when post-edited / Never</a:t>
            </a:r>
          </a:p>
          <a:p>
            <a:pPr marL="0" indent="0" fontAlgn="auto">
              <a:spcAft>
                <a:spcPts val="0"/>
              </a:spcAft>
              <a:buFont typeface="Arial" panose="020B0604020202020204" pitchFamily="34" charset="0"/>
              <a:buNone/>
            </a:pPr>
            <a:r>
              <a:rPr lang="en-US" sz="2800" dirty="0">
                <a:solidFill>
                  <a:srgbClr val="262626"/>
                </a:solidFill>
                <a:latin typeface="Calibri" panose="020F0502020204030204" pitchFamily="34" charset="0"/>
                <a:cs typeface="Calibri" panose="020F0502020204030204" pitchFamily="34" charset="0"/>
              </a:rPr>
              <a:t>Do translations and have them evaluated by prospective users.</a:t>
            </a:r>
          </a:p>
          <a:p>
            <a:pPr marL="0" indent="0" fontAlgn="auto">
              <a:spcAft>
                <a:spcPts val="0"/>
              </a:spcAft>
              <a:buFont typeface="Arial" panose="020B0604020202020204" pitchFamily="34" charset="0"/>
              <a:buNone/>
            </a:pPr>
            <a:r>
              <a:rPr lang="en-US" sz="2800" dirty="0">
                <a:solidFill>
                  <a:srgbClr val="262626"/>
                </a:solidFill>
                <a:latin typeface="Calibri" panose="020F0502020204030204" pitchFamily="34" charset="0"/>
                <a:cs typeface="Calibri" panose="020F0502020204030204" pitchFamily="34" charset="0"/>
              </a:rPr>
              <a:t>See when MT works and when it doesn’t.</a:t>
            </a:r>
          </a:p>
          <a:p>
            <a:pPr marL="0" indent="0" fontAlgn="auto">
              <a:spcAft>
                <a:spcPts val="0"/>
              </a:spcAft>
              <a:buFont typeface="Arial" panose="020B0604020202020204" pitchFamily="34" charset="0"/>
              <a:buNone/>
            </a:pPr>
            <a:r>
              <a:rPr lang="en-US" sz="2800" dirty="0">
                <a:solidFill>
                  <a:srgbClr val="262626"/>
                </a:solidFill>
                <a:latin typeface="Calibri" panose="020F0502020204030204" pitchFamily="34" charset="0"/>
                <a:cs typeface="Calibri" panose="020F0502020204030204" pitchFamily="34" charset="0"/>
              </a:rPr>
              <a:t>Try fixed glossaries and translation memories. </a:t>
            </a:r>
          </a:p>
          <a:p>
            <a:pPr marL="0" indent="0" fontAlgn="auto">
              <a:spcAft>
                <a:spcPts val="0"/>
              </a:spcAft>
              <a:buFont typeface="Arial" panose="020B0604020202020204" pitchFamily="34" charset="0"/>
              <a:buNone/>
            </a:pPr>
            <a:r>
              <a:rPr lang="en-US" sz="2800" dirty="0">
                <a:solidFill>
                  <a:srgbClr val="262626"/>
                </a:solidFill>
                <a:latin typeface="Calibri" panose="020F0502020204030204" pitchFamily="34" charset="0"/>
                <a:cs typeface="Calibri" panose="020F0502020204030204" pitchFamily="34" charset="0"/>
              </a:rPr>
              <a:t>Test those translations.</a:t>
            </a:r>
          </a:p>
          <a:p>
            <a:pPr marL="0" indent="0" fontAlgn="auto">
              <a:spcAft>
                <a:spcPts val="0"/>
              </a:spcAft>
              <a:buFont typeface="Arial" panose="020B0604020202020204" pitchFamily="34" charset="0"/>
              <a:buNone/>
            </a:pPr>
            <a:r>
              <a:rPr lang="en-US" sz="2800" dirty="0">
                <a:solidFill>
                  <a:srgbClr val="262626"/>
                </a:solidFill>
                <a:latin typeface="Calibri" panose="020F0502020204030204" pitchFamily="34" charset="0"/>
                <a:cs typeface="Calibri" panose="020F0502020204030204" pitchFamily="34" charset="0"/>
              </a:rPr>
              <a:t>Try simplifying start texts. </a:t>
            </a:r>
          </a:p>
          <a:p>
            <a:pPr marL="0" indent="0" fontAlgn="auto">
              <a:spcAft>
                <a:spcPts val="0"/>
              </a:spcAft>
              <a:buFont typeface="Arial" panose="020B0604020202020204" pitchFamily="34" charset="0"/>
              <a:buNone/>
            </a:pPr>
            <a:r>
              <a:rPr lang="en-US" sz="2800" dirty="0">
                <a:solidFill>
                  <a:srgbClr val="262626"/>
                </a:solidFill>
                <a:latin typeface="Calibri" panose="020F0502020204030204" pitchFamily="34" charset="0"/>
                <a:cs typeface="Calibri" panose="020F0502020204030204" pitchFamily="34" charset="0"/>
              </a:rPr>
              <a:t>Test those translations…</a:t>
            </a:r>
          </a:p>
          <a:p>
            <a:pPr marL="0" indent="0" fontAlgn="auto">
              <a:spcAft>
                <a:spcPts val="0"/>
              </a:spcAft>
              <a:buFont typeface="Arial" panose="020B0604020202020204" pitchFamily="34" charset="0"/>
              <a:buNone/>
            </a:pPr>
            <a:endParaRPr lang="en-US" sz="2800" dirty="0">
              <a:solidFill>
                <a:srgbClr val="262626"/>
              </a:solidFill>
              <a:latin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r>
              <a:rPr lang="en-US" sz="2800" dirty="0">
                <a:solidFill>
                  <a:srgbClr val="262626"/>
                </a:solidFill>
                <a:latin typeface="Calibri" panose="020F0502020204030204" pitchFamily="34" charset="0"/>
                <a:cs typeface="Calibri" panose="020F0502020204030204" pitchFamily="34" charset="0"/>
              </a:rPr>
              <a:t>We will know when MT fails and we will have some strategies for improving it.</a:t>
            </a:r>
            <a:endParaRPr lang="en-GB" sz="3200" dirty="0">
              <a:latin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n-GB" sz="3200" dirty="0">
              <a:latin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n-GB" sz="3200" dirty="0">
              <a:latin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n-GB" sz="3200" dirty="0">
              <a:latin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n-GB" sz="3200" dirty="0">
              <a:latin typeface="Calibri" panose="020F0502020204030204" pitchFamily="34" charset="0"/>
              <a:cs typeface="Calibri" panose="020F0502020204030204" pitchFamily="34" charset="0"/>
            </a:endParaRPr>
          </a:p>
          <a:p>
            <a:pPr marL="0" indent="0" fontAlgn="auto">
              <a:spcAft>
                <a:spcPts val="0"/>
              </a:spcAft>
            </a:pP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237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7344815" cy="6120680"/>
          </a:xfrm>
        </p:spPr>
        <p:txBody>
          <a:bodyPr>
            <a:normAutofit/>
          </a:bodyPr>
          <a:lstStyle/>
          <a:p>
            <a:pPr marL="0" indent="0">
              <a:buNone/>
            </a:pPr>
            <a:r>
              <a:rPr lang="en-US" sz="2800" dirty="0">
                <a:solidFill>
                  <a:srgbClr val="262626"/>
                </a:solidFill>
                <a:latin typeface="Calibri" panose="020F0502020204030204" pitchFamily="34" charset="0"/>
                <a:cs typeface="Calibri" panose="020F0502020204030204" pitchFamily="34" charset="0"/>
              </a:rPr>
              <a:t>You ask a research question.</a:t>
            </a:r>
          </a:p>
          <a:p>
            <a:pPr marL="0" indent="0">
              <a:buNone/>
            </a:pPr>
            <a:r>
              <a:rPr lang="en-US" sz="2800" dirty="0">
                <a:solidFill>
                  <a:srgbClr val="262626"/>
                </a:solidFill>
                <a:latin typeface="Calibri" panose="020F0502020204030204" pitchFamily="34" charset="0"/>
                <a:cs typeface="Calibri" panose="020F0502020204030204" pitchFamily="34" charset="0"/>
              </a:rPr>
              <a:t>You formulate possible answers to that question (hypotheses) on the basis of conceptual analysis. </a:t>
            </a:r>
          </a:p>
          <a:p>
            <a:pPr marL="0" indent="0">
              <a:buNone/>
            </a:pPr>
            <a:r>
              <a:rPr lang="en-US" sz="2800" dirty="0">
                <a:solidFill>
                  <a:srgbClr val="262626"/>
                </a:solidFill>
                <a:latin typeface="Calibri" panose="020F0502020204030204" pitchFamily="34" charset="0"/>
                <a:cs typeface="Calibri" panose="020F0502020204030204" pitchFamily="34" charset="0"/>
              </a:rPr>
              <a:t>You collect data pertinent to the hypotheses. </a:t>
            </a:r>
          </a:p>
          <a:p>
            <a:pPr marL="0" indent="0">
              <a:buNone/>
            </a:pPr>
            <a:r>
              <a:rPr lang="en-US" sz="2800" dirty="0">
                <a:solidFill>
                  <a:srgbClr val="262626"/>
                </a:solidFill>
                <a:latin typeface="Calibri" panose="020F0502020204030204" pitchFamily="34" charset="0"/>
                <a:cs typeface="Calibri" panose="020F0502020204030204" pitchFamily="34" charset="0"/>
              </a:rPr>
              <a:t>You test the validity of the hypotheses on the basis of the data.</a:t>
            </a:r>
          </a:p>
          <a:p>
            <a:pPr marL="0" indent="0">
              <a:buNone/>
            </a:pPr>
            <a:r>
              <a:rPr lang="en-US" sz="2800" dirty="0">
                <a:solidFill>
                  <a:srgbClr val="262626"/>
                </a:solidFill>
                <a:latin typeface="Calibri" panose="020F0502020204030204" pitchFamily="34" charset="0"/>
                <a:cs typeface="Calibri" panose="020F0502020204030204" pitchFamily="34" charset="0"/>
              </a:rPr>
              <a:t>You reformulate the hypotheses. </a:t>
            </a:r>
          </a:p>
          <a:p>
            <a:pPr marL="0" indent="0">
              <a:buNone/>
            </a:pPr>
            <a:r>
              <a:rPr lang="en-US" sz="2800" dirty="0">
                <a:solidFill>
                  <a:srgbClr val="262626"/>
                </a:solidFill>
                <a:latin typeface="Calibri" panose="020F0502020204030204" pitchFamily="34" charset="0"/>
                <a:cs typeface="Calibri" panose="020F0502020204030204" pitchFamily="34" charset="0"/>
              </a:rPr>
              <a:t>You get more data. </a:t>
            </a:r>
          </a:p>
          <a:p>
            <a:pPr marL="0" indent="0">
              <a:buNone/>
            </a:pPr>
            <a:r>
              <a:rPr lang="en-US" sz="2800" dirty="0">
                <a:solidFill>
                  <a:srgbClr val="262626"/>
                </a:solidFill>
                <a:latin typeface="Calibri" panose="020F0502020204030204" pitchFamily="34" charset="0"/>
                <a:cs typeface="Calibri" panose="020F0502020204030204" pitchFamily="34" charset="0"/>
              </a:rPr>
              <a:t>You reformulate the hypotheses. </a:t>
            </a:r>
          </a:p>
          <a:p>
            <a:pPr marL="0" indent="0">
              <a:buNone/>
            </a:pPr>
            <a:r>
              <a:rPr lang="en-US" sz="2800" dirty="0">
                <a:solidFill>
                  <a:srgbClr val="262626"/>
                </a:solidFill>
                <a:latin typeface="Calibri" panose="020F0502020204030204" pitchFamily="34" charset="0"/>
                <a:cs typeface="Calibri" panose="020F0502020204030204" pitchFamily="34" charset="0"/>
              </a:rPr>
              <a:t>Etc. </a:t>
            </a:r>
          </a:p>
          <a:p>
            <a:pPr marL="0" indent="0">
              <a:buNone/>
            </a:pPr>
            <a:r>
              <a:rPr lang="en-US" sz="2800" dirty="0">
                <a:solidFill>
                  <a:srgbClr val="262626"/>
                </a:solidFill>
                <a:latin typeface="Calibri" panose="020F0502020204030204" pitchFamily="34" charset="0"/>
                <a:cs typeface="Calibri" panose="020F0502020204030204" pitchFamily="34" charset="0"/>
              </a:rPr>
              <a:t>Knowledge is the set of discarded hypotheses (Popper). </a:t>
            </a:r>
            <a:endParaRPr lang="en-US" sz="28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b="0" i="0" dirty="0">
                <a:solidFill>
                  <a:schemeClr val="bg1">
                    <a:lumMod val="75000"/>
                  </a:schemeClr>
                </a:solidFill>
                <a:effectLst/>
                <a:latin typeface="Google Sans"/>
              </a:rPr>
              <a:t>What is strong empiricism? (A classical thesis structure)</a:t>
            </a:r>
            <a:endParaRPr lang="en-US" dirty="0">
              <a:solidFill>
                <a:schemeClr val="bg1">
                  <a:lumMod val="75000"/>
                </a:schemeClr>
              </a:solidFill>
            </a:endParaRPr>
          </a:p>
        </p:txBody>
      </p:sp>
      <p:sp>
        <p:nvSpPr>
          <p:cNvPr id="5" name="Content Placeholder 1">
            <a:extLst>
              <a:ext uri="{FF2B5EF4-FFF2-40B4-BE49-F238E27FC236}">
                <a16:creationId xmlns:a16="http://schemas.microsoft.com/office/drawing/2014/main" id="{F28B2A36-F35C-AC43-A197-BF49AD727A6D}"/>
              </a:ext>
            </a:extLst>
          </p:cNvPr>
          <p:cNvSpPr txBox="1">
            <a:spLocks/>
          </p:cNvSpPr>
          <p:nvPr/>
        </p:nvSpPr>
        <p:spPr>
          <a:xfrm>
            <a:off x="8488040" y="2627784"/>
            <a:ext cx="7344815" cy="6120680"/>
          </a:xfrm>
          <a:prstGeom prst="rect">
            <a:avLst/>
          </a:prstGeom>
        </p:spPr>
        <p:txBody>
          <a:bodyPr vert="horz" lIns="0" tIns="0" rIns="108000" bIns="45706"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2600" b="0" i="0" kern="1200">
                <a:solidFill>
                  <a:srgbClr val="334000"/>
                </a:solidFill>
                <a:latin typeface="Univers LT Std 45 Light"/>
                <a:ea typeface="+mn-ea"/>
                <a:cs typeface="Univers LT Std 45 Light"/>
              </a:defRPr>
            </a:lvl1pPr>
            <a:lvl2pPr marL="914377"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2pPr>
            <a:lvl3pPr marL="1523962"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3pPr>
            <a:lvl4pPr marL="2133547"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4pPr>
            <a:lvl5pPr marL="2743131"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GB" sz="2800" dirty="0">
                <a:solidFill>
                  <a:srgbClr val="FF0000"/>
                </a:solidFill>
                <a:latin typeface="Calibri" panose="020F0502020204030204" pitchFamily="34" charset="0"/>
                <a:cs typeface="Calibri" panose="020F0502020204030204" pitchFamily="34" charset="0"/>
              </a:rPr>
              <a:t>Introduction</a:t>
            </a:r>
            <a:r>
              <a:rPr lang="en-GB" sz="2800" dirty="0">
                <a:latin typeface="Calibri" panose="020F0502020204030204" pitchFamily="34" charset="0"/>
                <a:cs typeface="Calibri" panose="020F0502020204030204" pitchFamily="34" charset="0"/>
              </a:rPr>
              <a:t> (question) </a:t>
            </a:r>
          </a:p>
          <a:p>
            <a:pPr marL="0" indent="0" fontAlgn="auto">
              <a:spcAft>
                <a:spcPts val="0"/>
              </a:spcAft>
              <a:buFont typeface="Arial" panose="020B0604020202020204" pitchFamily="34" charset="0"/>
              <a:buNone/>
            </a:pPr>
            <a:r>
              <a:rPr lang="en-GB" sz="2800" dirty="0">
                <a:solidFill>
                  <a:srgbClr val="FF0000"/>
                </a:solidFill>
                <a:latin typeface="Calibri" panose="020F0502020204030204" pitchFamily="34" charset="0"/>
                <a:cs typeface="Calibri" panose="020F0502020204030204" pitchFamily="34" charset="0"/>
              </a:rPr>
              <a:t>Literature review </a:t>
            </a:r>
            <a:r>
              <a:rPr lang="en-GB" sz="2800" dirty="0">
                <a:latin typeface="Calibri" panose="020F0502020204030204" pitchFamily="34" charset="0"/>
                <a:cs typeface="Calibri" panose="020F0502020204030204" pitchFamily="34" charset="0"/>
              </a:rPr>
              <a:t>(old answers) </a:t>
            </a:r>
          </a:p>
          <a:p>
            <a:pPr marL="0" indent="0" fontAlgn="auto">
              <a:spcAft>
                <a:spcPts val="0"/>
              </a:spcAft>
              <a:buFont typeface="Arial" panose="020B0604020202020204" pitchFamily="34" charset="0"/>
              <a:buNone/>
            </a:pPr>
            <a:r>
              <a:rPr lang="en-GB" sz="2800" dirty="0">
                <a:solidFill>
                  <a:srgbClr val="FF0000"/>
                </a:solidFill>
                <a:latin typeface="Calibri" panose="020F0502020204030204" pitchFamily="34" charset="0"/>
                <a:cs typeface="Calibri" panose="020F0502020204030204" pitchFamily="34" charset="0"/>
              </a:rPr>
              <a:t>Methodology</a:t>
            </a:r>
            <a:r>
              <a:rPr lang="en-GB" sz="2800" dirty="0">
                <a:latin typeface="Calibri" panose="020F0502020204030204" pitchFamily="34" charset="0"/>
                <a:cs typeface="Calibri" panose="020F0502020204030204" pitchFamily="34" charset="0"/>
              </a:rPr>
              <a:t> (how to get new answers) </a:t>
            </a:r>
          </a:p>
          <a:p>
            <a:pPr marL="0" indent="0" fontAlgn="auto">
              <a:spcAft>
                <a:spcPts val="0"/>
              </a:spcAft>
              <a:buFont typeface="Arial" panose="020B0604020202020204" pitchFamily="34" charset="0"/>
              <a:buNone/>
            </a:pPr>
            <a:r>
              <a:rPr lang="en-GB" sz="2800" dirty="0">
                <a:latin typeface="Calibri" panose="020F0502020204030204" pitchFamily="34" charset="0"/>
                <a:cs typeface="Calibri" panose="020F0502020204030204" pitchFamily="34" charset="0"/>
              </a:rPr>
              <a:t>	Hypotheses</a:t>
            </a:r>
          </a:p>
          <a:p>
            <a:pPr marL="0" indent="0" fontAlgn="auto">
              <a:spcAft>
                <a:spcPts val="0"/>
              </a:spcAft>
              <a:buFont typeface="Arial" panose="020B0604020202020204" pitchFamily="34" charset="0"/>
              <a:buNone/>
            </a:pPr>
            <a:r>
              <a:rPr lang="en-GB" sz="2800" dirty="0">
                <a:latin typeface="Calibri" panose="020F0502020204030204" pitchFamily="34" charset="0"/>
                <a:cs typeface="Calibri" panose="020F0502020204030204" pitchFamily="34" charset="0"/>
              </a:rPr>
              <a:t>	Variables</a:t>
            </a:r>
          </a:p>
          <a:p>
            <a:pPr marL="0" indent="0" fontAlgn="auto">
              <a:spcAft>
                <a:spcPts val="0"/>
              </a:spcAft>
              <a:buFont typeface="Arial" panose="020B0604020202020204" pitchFamily="34" charset="0"/>
              <a:buNone/>
            </a:pPr>
            <a:r>
              <a:rPr lang="en-GB" sz="2800" dirty="0">
                <a:latin typeface="Calibri" panose="020F0502020204030204" pitchFamily="34" charset="0"/>
                <a:cs typeface="Calibri" panose="020F0502020204030204" pitchFamily="34" charset="0"/>
              </a:rPr>
              <a:t>	Operationalization</a:t>
            </a:r>
          </a:p>
          <a:p>
            <a:pPr marL="0" indent="0" fontAlgn="auto">
              <a:spcAft>
                <a:spcPts val="0"/>
              </a:spcAft>
              <a:buFont typeface="Arial" panose="020B0604020202020204" pitchFamily="34" charset="0"/>
              <a:buNone/>
            </a:pPr>
            <a:r>
              <a:rPr lang="en-GB" sz="2800" dirty="0">
                <a:solidFill>
                  <a:srgbClr val="FF0000"/>
                </a:solidFill>
                <a:latin typeface="Calibri" panose="020F0502020204030204" pitchFamily="34" charset="0"/>
                <a:cs typeface="Calibri" panose="020F0502020204030204" pitchFamily="34" charset="0"/>
              </a:rPr>
              <a:t>Results</a:t>
            </a:r>
            <a:r>
              <a:rPr lang="en-GB" sz="2800" dirty="0">
                <a:latin typeface="Calibri" panose="020F0502020204030204" pitchFamily="34" charset="0"/>
                <a:cs typeface="Calibri" panose="020F0502020204030204" pitchFamily="34" charset="0"/>
              </a:rPr>
              <a:t> (Data)</a:t>
            </a:r>
          </a:p>
          <a:p>
            <a:pPr marL="0" indent="0" fontAlgn="auto">
              <a:spcAft>
                <a:spcPts val="0"/>
              </a:spcAft>
              <a:buFont typeface="Arial" panose="020B0604020202020204" pitchFamily="34" charset="0"/>
              <a:buNone/>
            </a:pPr>
            <a:r>
              <a:rPr lang="en-GB" sz="2800" dirty="0">
                <a:solidFill>
                  <a:srgbClr val="FF0000"/>
                </a:solidFill>
                <a:latin typeface="Calibri" panose="020F0502020204030204" pitchFamily="34" charset="0"/>
                <a:cs typeface="Calibri" panose="020F0502020204030204" pitchFamily="34" charset="0"/>
              </a:rPr>
              <a:t>Discussion</a:t>
            </a:r>
            <a:r>
              <a:rPr lang="en-GB" sz="2800" dirty="0">
                <a:latin typeface="Calibri" panose="020F0502020204030204" pitchFamily="34" charset="0"/>
                <a:cs typeface="Calibri" panose="020F0502020204030204" pitchFamily="34" charset="0"/>
              </a:rPr>
              <a:t> (test hypotheses on data; relate findings to literature review) </a:t>
            </a:r>
          </a:p>
          <a:p>
            <a:pPr marL="0" indent="0" fontAlgn="auto">
              <a:spcAft>
                <a:spcPts val="0"/>
              </a:spcAft>
              <a:buFont typeface="Arial" panose="020B0604020202020204" pitchFamily="34" charset="0"/>
              <a:buNone/>
            </a:pPr>
            <a:r>
              <a:rPr lang="en-GB" sz="2800" dirty="0">
                <a:solidFill>
                  <a:srgbClr val="FF0000"/>
                </a:solidFill>
                <a:latin typeface="Calibri" panose="020F0502020204030204" pitchFamily="34" charset="0"/>
                <a:cs typeface="Calibri" panose="020F0502020204030204" pitchFamily="34" charset="0"/>
              </a:rPr>
              <a:t>Conclusion</a:t>
            </a:r>
            <a:r>
              <a:rPr lang="en-GB" sz="2800" dirty="0">
                <a:latin typeface="Calibri" panose="020F0502020204030204" pitchFamily="34" charset="0"/>
                <a:cs typeface="Calibri" panose="020F0502020204030204" pitchFamily="34" charset="0"/>
              </a:rPr>
              <a:t> (findings, limitations, new hypotheses)</a:t>
            </a:r>
          </a:p>
          <a:p>
            <a:pPr marL="0" indent="0" fontAlgn="auto">
              <a:spcAft>
                <a:spcPts val="0"/>
              </a:spcAft>
              <a:buFont typeface="Arial" panose="020B0604020202020204" pitchFamily="34" charset="0"/>
              <a:buNone/>
            </a:pPr>
            <a:endParaRPr lang="en-GB" sz="3200" dirty="0">
              <a:latin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n-GB" sz="3200" dirty="0">
              <a:latin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n-GB" sz="3200" dirty="0">
              <a:latin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n-GB" sz="3200" dirty="0">
              <a:latin typeface="Calibri" panose="020F0502020204030204" pitchFamily="34" charset="0"/>
              <a:cs typeface="Calibri" panose="020F0502020204030204" pitchFamily="34" charset="0"/>
            </a:endParaRPr>
          </a:p>
          <a:p>
            <a:pPr marL="0" indent="0" fontAlgn="auto">
              <a:spcAft>
                <a:spcPts val="0"/>
              </a:spcAft>
            </a:pP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9327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7488831" cy="6120680"/>
          </a:xfrm>
        </p:spPr>
        <p:txBody>
          <a:bodyPr>
            <a:normAutofit/>
          </a:bodyPr>
          <a:lstStyle/>
          <a:p>
            <a:pPr marL="0" indent="0">
              <a:buNone/>
            </a:pPr>
            <a:r>
              <a:rPr lang="en-US" sz="2800" dirty="0">
                <a:solidFill>
                  <a:srgbClr val="262626"/>
                </a:solidFill>
                <a:latin typeface="Calibri" panose="020F0502020204030204" pitchFamily="34" charset="0"/>
                <a:cs typeface="Calibri" panose="020F0502020204030204" pitchFamily="34" charset="0"/>
              </a:rPr>
              <a:t>You set out to show what your group thinks is ethical or true and yet concealed.</a:t>
            </a:r>
          </a:p>
          <a:p>
            <a:pPr marL="0" indent="0">
              <a:buNone/>
            </a:pPr>
            <a:r>
              <a:rPr lang="en-US" sz="2800" dirty="0">
                <a:solidFill>
                  <a:srgbClr val="262626"/>
                </a:solidFill>
                <a:latin typeface="Calibri" panose="020F0502020204030204" pitchFamily="34" charset="0"/>
                <a:cs typeface="Calibri" panose="020F0502020204030204" pitchFamily="34" charset="0"/>
              </a:rPr>
              <a:t>You gather illustrations of what you think is unethical or untrue. </a:t>
            </a:r>
          </a:p>
          <a:p>
            <a:pPr marL="0" indent="0">
              <a:buNone/>
            </a:pPr>
            <a:r>
              <a:rPr lang="en-US" sz="2800" dirty="0">
                <a:solidFill>
                  <a:srgbClr val="262626"/>
                </a:solidFill>
                <a:latin typeface="Calibri" panose="020F0502020204030204" pitchFamily="34" charset="0"/>
                <a:cs typeface="Calibri" panose="020F0502020204030204" pitchFamily="34" charset="0"/>
              </a:rPr>
              <a:t>You show how the unethical or untrue can be revealed and corrected. </a:t>
            </a:r>
          </a:p>
          <a:p>
            <a:pPr marL="0" indent="0">
              <a:buNone/>
            </a:pPr>
            <a:r>
              <a:rPr lang="en-US" sz="2800" dirty="0">
                <a:solidFill>
                  <a:srgbClr val="262626"/>
                </a:solidFill>
                <a:latin typeface="Calibri" panose="020F0502020204030204" pitchFamily="34" charset="0"/>
                <a:cs typeface="Calibri" panose="020F0502020204030204" pitchFamily="34" charset="0"/>
              </a:rPr>
              <a:t>You urge others to do the same.</a:t>
            </a:r>
          </a:p>
          <a:p>
            <a:pPr marL="0" indent="0">
              <a:buNone/>
            </a:pPr>
            <a:r>
              <a:rPr lang="en-US" sz="2800" dirty="0">
                <a:solidFill>
                  <a:srgbClr val="262626"/>
                </a:solidFill>
                <a:latin typeface="Calibri" panose="020F0502020204030204" pitchFamily="34" charset="0"/>
                <a:cs typeface="Calibri" panose="020F0502020204030204" pitchFamily="34" charset="0"/>
              </a:rPr>
              <a:t>Optional step: You formulate a call to action beyond research. </a:t>
            </a:r>
          </a:p>
          <a:p>
            <a:pPr marL="0" indent="0">
              <a:buNone/>
            </a:pPr>
            <a:r>
              <a:rPr lang="en-US" sz="2800" dirty="0">
                <a:solidFill>
                  <a:srgbClr val="262626"/>
                </a:solidFill>
                <a:latin typeface="Calibri" panose="020F0502020204030204" pitchFamily="34" charset="0"/>
                <a:cs typeface="Calibri" panose="020F0502020204030204" pitchFamily="34" charset="0"/>
              </a:rPr>
              <a:t>Knowledge comes when you try to change the world (“es </a:t>
            </a:r>
            <a:r>
              <a:rPr lang="en-US" sz="2800" dirty="0" err="1">
                <a:solidFill>
                  <a:srgbClr val="262626"/>
                </a:solidFill>
                <a:latin typeface="Calibri" panose="020F0502020204030204" pitchFamily="34" charset="0"/>
                <a:cs typeface="Calibri" panose="020F0502020204030204" pitchFamily="34" charset="0"/>
              </a:rPr>
              <a:t>kommt</a:t>
            </a:r>
            <a:r>
              <a:rPr lang="en-US" sz="2800" dirty="0">
                <a:solidFill>
                  <a:srgbClr val="262626"/>
                </a:solidFill>
                <a:latin typeface="Calibri" panose="020F0502020204030204" pitchFamily="34" charset="0"/>
                <a:cs typeface="Calibri" panose="020F0502020204030204" pitchFamily="34" charset="0"/>
              </a:rPr>
              <a:t> </a:t>
            </a:r>
            <a:r>
              <a:rPr lang="en-US" sz="2800" dirty="0" err="1">
                <a:solidFill>
                  <a:srgbClr val="262626"/>
                </a:solidFill>
                <a:latin typeface="Calibri" panose="020F0502020204030204" pitchFamily="34" charset="0"/>
                <a:cs typeface="Calibri" panose="020F0502020204030204" pitchFamily="34" charset="0"/>
              </a:rPr>
              <a:t>aber</a:t>
            </a:r>
            <a:r>
              <a:rPr lang="en-US" sz="2800" dirty="0">
                <a:solidFill>
                  <a:srgbClr val="262626"/>
                </a:solidFill>
                <a:latin typeface="Calibri" panose="020F0502020204030204" pitchFamily="34" charset="0"/>
                <a:cs typeface="Calibri" panose="020F0502020204030204" pitchFamily="34" charset="0"/>
              </a:rPr>
              <a:t> </a:t>
            </a:r>
            <a:r>
              <a:rPr lang="en-US" sz="2800" dirty="0" err="1">
                <a:solidFill>
                  <a:srgbClr val="262626"/>
                </a:solidFill>
                <a:latin typeface="Calibri" panose="020F0502020204030204" pitchFamily="34" charset="0"/>
                <a:cs typeface="Calibri" panose="020F0502020204030204" pitchFamily="34" charset="0"/>
              </a:rPr>
              <a:t>darauf</a:t>
            </a:r>
            <a:r>
              <a:rPr lang="en-US" sz="2800" dirty="0">
                <a:solidFill>
                  <a:srgbClr val="262626"/>
                </a:solidFill>
                <a:latin typeface="Calibri" panose="020F0502020204030204" pitchFamily="34" charset="0"/>
                <a:cs typeface="Calibri" panose="020F0502020204030204" pitchFamily="34" charset="0"/>
              </a:rPr>
              <a:t> an…”)</a:t>
            </a:r>
            <a:endParaRPr lang="en-US" sz="28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b="0" i="0" dirty="0">
                <a:solidFill>
                  <a:schemeClr val="bg1">
                    <a:lumMod val="75000"/>
                  </a:schemeClr>
                </a:solidFill>
                <a:effectLst/>
                <a:latin typeface="Google Sans"/>
              </a:rPr>
              <a:t>What is </a:t>
            </a:r>
            <a:r>
              <a:rPr lang="en-AU" dirty="0">
                <a:solidFill>
                  <a:schemeClr val="bg1">
                    <a:lumMod val="75000"/>
                  </a:schemeClr>
                </a:solidFill>
                <a:latin typeface="Google Sans"/>
              </a:rPr>
              <a:t>dialectical </a:t>
            </a:r>
            <a:r>
              <a:rPr lang="en-AU" b="0" i="0" dirty="0">
                <a:solidFill>
                  <a:schemeClr val="bg1">
                    <a:lumMod val="75000"/>
                  </a:schemeClr>
                </a:solidFill>
                <a:effectLst/>
                <a:latin typeface="Google Sans"/>
              </a:rPr>
              <a:t>empiricism (to risk a characterization)? </a:t>
            </a:r>
            <a:endParaRPr lang="en-US" dirty="0">
              <a:solidFill>
                <a:schemeClr val="bg1">
                  <a:lumMod val="75000"/>
                </a:schemeClr>
              </a:solidFill>
            </a:endParaRPr>
          </a:p>
        </p:txBody>
      </p:sp>
      <p:sp>
        <p:nvSpPr>
          <p:cNvPr id="4" name="TextBox 3">
            <a:extLst>
              <a:ext uri="{FF2B5EF4-FFF2-40B4-BE49-F238E27FC236}">
                <a16:creationId xmlns:a16="http://schemas.microsoft.com/office/drawing/2014/main" id="{D0FB1715-5472-FF48-99EB-117627B177FC}"/>
              </a:ext>
            </a:extLst>
          </p:cNvPr>
          <p:cNvSpPr txBox="1"/>
          <p:nvPr/>
        </p:nvSpPr>
        <p:spPr>
          <a:xfrm>
            <a:off x="9284110" y="2913681"/>
            <a:ext cx="184731" cy="646331"/>
          </a:xfrm>
          <a:prstGeom prst="rect">
            <a:avLst/>
          </a:prstGeom>
          <a:noFill/>
        </p:spPr>
        <p:txBody>
          <a:bodyPr wrap="none" rtlCol="0">
            <a:spAutoFit/>
          </a:bodyPr>
          <a:lstStyle/>
          <a:p>
            <a:endParaRPr lang="en-US" dirty="0"/>
          </a:p>
        </p:txBody>
      </p:sp>
      <p:pic>
        <p:nvPicPr>
          <p:cNvPr id="7" name="Picture 6" descr="A person with a beard sitting in a chair&#10;&#10;Description automatically generated">
            <a:extLst>
              <a:ext uri="{FF2B5EF4-FFF2-40B4-BE49-F238E27FC236}">
                <a16:creationId xmlns:a16="http://schemas.microsoft.com/office/drawing/2014/main" id="{747456A5-FDBB-ED40-8706-E75093415635}"/>
              </a:ext>
            </a:extLst>
          </p:cNvPr>
          <p:cNvPicPr>
            <a:picLocks noChangeAspect="1"/>
          </p:cNvPicPr>
          <p:nvPr/>
        </p:nvPicPr>
        <p:blipFill>
          <a:blip r:embed="rId3"/>
          <a:stretch>
            <a:fillRect/>
          </a:stretch>
        </p:blipFill>
        <p:spPr>
          <a:xfrm>
            <a:off x="10648280" y="2624927"/>
            <a:ext cx="4196184" cy="5308173"/>
          </a:xfrm>
          <a:prstGeom prst="rect">
            <a:avLst/>
          </a:prstGeom>
        </p:spPr>
      </p:pic>
    </p:spTree>
    <p:extLst>
      <p:ext uri="{BB962C8B-B14F-4D97-AF65-F5344CB8AC3E}">
        <p14:creationId xmlns:p14="http://schemas.microsoft.com/office/powerpoint/2010/main" val="2991394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5" y="2627784"/>
            <a:ext cx="7128791" cy="6120680"/>
          </a:xfrm>
        </p:spPr>
        <p:txBody>
          <a:bodyPr>
            <a:normAutofit/>
          </a:bodyPr>
          <a:lstStyle/>
          <a:p>
            <a:pPr marL="0" indent="0">
              <a:buNone/>
            </a:pPr>
            <a:r>
              <a:rPr lang="en-US" sz="2800" dirty="0">
                <a:solidFill>
                  <a:srgbClr val="262626"/>
                </a:solidFill>
                <a:latin typeface="Calibri" panose="020F0502020204030204" pitchFamily="34" charset="0"/>
                <a:cs typeface="Calibri" panose="020F0502020204030204" pitchFamily="34" charset="0"/>
              </a:rPr>
              <a:t>You set out to show what your group thinks is ethical or true and yet concealed.</a:t>
            </a:r>
          </a:p>
          <a:p>
            <a:pPr marL="0" indent="0">
              <a:buNone/>
            </a:pPr>
            <a:r>
              <a:rPr lang="en-US" sz="2800" dirty="0">
                <a:solidFill>
                  <a:srgbClr val="262626"/>
                </a:solidFill>
                <a:latin typeface="Calibri" panose="020F0502020204030204" pitchFamily="34" charset="0"/>
                <a:cs typeface="Calibri" panose="020F0502020204030204" pitchFamily="34" charset="0"/>
              </a:rPr>
              <a:t>You gather illustrations of what you think is unethical or untrue. </a:t>
            </a:r>
          </a:p>
          <a:p>
            <a:pPr marL="0" indent="0">
              <a:buNone/>
            </a:pPr>
            <a:r>
              <a:rPr lang="en-US" sz="2800" dirty="0">
                <a:solidFill>
                  <a:srgbClr val="262626"/>
                </a:solidFill>
                <a:latin typeface="Calibri" panose="020F0502020204030204" pitchFamily="34" charset="0"/>
                <a:cs typeface="Calibri" panose="020F0502020204030204" pitchFamily="34" charset="0"/>
              </a:rPr>
              <a:t>You show how the unethical or untrue can be revealed and corrected. </a:t>
            </a:r>
          </a:p>
          <a:p>
            <a:pPr marL="0" indent="0">
              <a:buNone/>
            </a:pPr>
            <a:r>
              <a:rPr lang="en-US" sz="2800" dirty="0">
                <a:solidFill>
                  <a:srgbClr val="262626"/>
                </a:solidFill>
                <a:latin typeface="Calibri" panose="020F0502020204030204" pitchFamily="34" charset="0"/>
                <a:cs typeface="Calibri" panose="020F0502020204030204" pitchFamily="34" charset="0"/>
              </a:rPr>
              <a:t>You urge others to do the same.</a:t>
            </a:r>
          </a:p>
          <a:p>
            <a:pPr marL="0" indent="0">
              <a:buNone/>
            </a:pPr>
            <a:r>
              <a:rPr lang="en-US" sz="2800" dirty="0">
                <a:solidFill>
                  <a:srgbClr val="262626"/>
                </a:solidFill>
                <a:latin typeface="Calibri" panose="020F0502020204030204" pitchFamily="34" charset="0"/>
                <a:cs typeface="Calibri" panose="020F0502020204030204" pitchFamily="34" charset="0"/>
              </a:rPr>
              <a:t>Optional step: You formulate a call to action beyond research. </a:t>
            </a:r>
          </a:p>
          <a:p>
            <a:pPr marL="0" indent="0">
              <a:buNone/>
            </a:pPr>
            <a:r>
              <a:rPr lang="en-US" sz="2800" dirty="0">
                <a:solidFill>
                  <a:srgbClr val="262626"/>
                </a:solidFill>
                <a:latin typeface="Calibri" panose="020F0502020204030204" pitchFamily="34" charset="0"/>
                <a:cs typeface="Calibri" panose="020F0502020204030204" pitchFamily="34" charset="0"/>
              </a:rPr>
              <a:t>Knowledge comes when you try to change the world (“es </a:t>
            </a:r>
            <a:r>
              <a:rPr lang="en-US" sz="2800" dirty="0" err="1">
                <a:solidFill>
                  <a:srgbClr val="262626"/>
                </a:solidFill>
                <a:latin typeface="Calibri" panose="020F0502020204030204" pitchFamily="34" charset="0"/>
                <a:cs typeface="Calibri" panose="020F0502020204030204" pitchFamily="34" charset="0"/>
              </a:rPr>
              <a:t>kommt</a:t>
            </a:r>
            <a:r>
              <a:rPr lang="en-US" sz="2800" dirty="0">
                <a:solidFill>
                  <a:srgbClr val="262626"/>
                </a:solidFill>
                <a:latin typeface="Calibri" panose="020F0502020204030204" pitchFamily="34" charset="0"/>
                <a:cs typeface="Calibri" panose="020F0502020204030204" pitchFamily="34" charset="0"/>
              </a:rPr>
              <a:t> </a:t>
            </a:r>
            <a:r>
              <a:rPr lang="en-US" sz="2800" dirty="0" err="1">
                <a:solidFill>
                  <a:srgbClr val="262626"/>
                </a:solidFill>
                <a:latin typeface="Calibri" panose="020F0502020204030204" pitchFamily="34" charset="0"/>
                <a:cs typeface="Calibri" panose="020F0502020204030204" pitchFamily="34" charset="0"/>
              </a:rPr>
              <a:t>aber</a:t>
            </a:r>
            <a:r>
              <a:rPr lang="en-US" sz="2800" dirty="0">
                <a:solidFill>
                  <a:srgbClr val="262626"/>
                </a:solidFill>
                <a:latin typeface="Calibri" panose="020F0502020204030204" pitchFamily="34" charset="0"/>
                <a:cs typeface="Calibri" panose="020F0502020204030204" pitchFamily="34" charset="0"/>
              </a:rPr>
              <a:t> </a:t>
            </a:r>
            <a:r>
              <a:rPr lang="en-US" sz="2800" dirty="0" err="1">
                <a:solidFill>
                  <a:srgbClr val="262626"/>
                </a:solidFill>
                <a:latin typeface="Calibri" panose="020F0502020204030204" pitchFamily="34" charset="0"/>
                <a:cs typeface="Calibri" panose="020F0502020204030204" pitchFamily="34" charset="0"/>
              </a:rPr>
              <a:t>darauf</a:t>
            </a:r>
            <a:r>
              <a:rPr lang="en-US" sz="2800" dirty="0">
                <a:solidFill>
                  <a:srgbClr val="262626"/>
                </a:solidFill>
                <a:latin typeface="Calibri" panose="020F0502020204030204" pitchFamily="34" charset="0"/>
                <a:cs typeface="Calibri" panose="020F0502020204030204" pitchFamily="34" charset="0"/>
              </a:rPr>
              <a:t> an…”)</a:t>
            </a:r>
            <a:endParaRPr lang="en-US" sz="28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AU" b="0" i="0" dirty="0">
                <a:solidFill>
                  <a:schemeClr val="bg1">
                    <a:lumMod val="75000"/>
                  </a:schemeClr>
                </a:solidFill>
                <a:effectLst/>
                <a:latin typeface="Google Sans"/>
              </a:rPr>
              <a:t>What is </a:t>
            </a:r>
            <a:r>
              <a:rPr lang="en-AU" dirty="0">
                <a:solidFill>
                  <a:schemeClr val="bg1">
                    <a:lumMod val="75000"/>
                  </a:schemeClr>
                </a:solidFill>
                <a:latin typeface="Google Sans"/>
              </a:rPr>
              <a:t>dialectical </a:t>
            </a:r>
            <a:r>
              <a:rPr lang="en-AU" b="0" i="0" dirty="0">
                <a:solidFill>
                  <a:schemeClr val="bg1">
                    <a:lumMod val="75000"/>
                  </a:schemeClr>
                </a:solidFill>
                <a:effectLst/>
                <a:latin typeface="Google Sans"/>
              </a:rPr>
              <a:t>empiricism (to risk a characterization)? </a:t>
            </a:r>
            <a:endParaRPr lang="en-US" dirty="0">
              <a:solidFill>
                <a:schemeClr val="bg1">
                  <a:lumMod val="75000"/>
                </a:schemeClr>
              </a:solidFill>
            </a:endParaRPr>
          </a:p>
        </p:txBody>
      </p:sp>
      <p:sp>
        <p:nvSpPr>
          <p:cNvPr id="4" name="TextBox 3">
            <a:extLst>
              <a:ext uri="{FF2B5EF4-FFF2-40B4-BE49-F238E27FC236}">
                <a16:creationId xmlns:a16="http://schemas.microsoft.com/office/drawing/2014/main" id="{D0FB1715-5472-FF48-99EB-117627B177FC}"/>
              </a:ext>
            </a:extLst>
          </p:cNvPr>
          <p:cNvSpPr txBox="1"/>
          <p:nvPr/>
        </p:nvSpPr>
        <p:spPr>
          <a:xfrm>
            <a:off x="9284110" y="2913681"/>
            <a:ext cx="184731" cy="646331"/>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F7C10B16-2C79-4143-A40B-3C07CD8FF62A}"/>
              </a:ext>
            </a:extLst>
          </p:cNvPr>
          <p:cNvSpPr txBox="1"/>
          <p:nvPr/>
        </p:nvSpPr>
        <p:spPr>
          <a:xfrm>
            <a:off x="8776072" y="2528960"/>
            <a:ext cx="7310942" cy="5693866"/>
          </a:xfrm>
          <a:prstGeom prst="rect">
            <a:avLst/>
          </a:prstGeom>
          <a:noFill/>
        </p:spPr>
        <p:txBody>
          <a:bodyPr wrap="square" rtlCol="0">
            <a:spAutoFit/>
          </a:bodyPr>
          <a:lstStyle/>
          <a:p>
            <a:pPr algn="l"/>
            <a:r>
              <a:rPr lang="en-US" sz="2800" dirty="0">
                <a:latin typeface="+mn-lt"/>
              </a:rPr>
              <a:t>Translators in the US try to be invisible.</a:t>
            </a:r>
          </a:p>
          <a:p>
            <a:pPr algn="l"/>
            <a:endParaRPr lang="en-US" sz="2800" dirty="0">
              <a:latin typeface="+mn-lt"/>
            </a:endParaRPr>
          </a:p>
          <a:p>
            <a:pPr algn="l"/>
            <a:r>
              <a:rPr lang="en-US" sz="2800" dirty="0">
                <a:latin typeface="+mn-lt"/>
              </a:rPr>
              <a:t>Invisibility leads to low pay, low social status, few translations and xenophobic culture.</a:t>
            </a:r>
          </a:p>
          <a:p>
            <a:pPr algn="l"/>
            <a:endParaRPr lang="en-US" sz="2800" dirty="0">
              <a:latin typeface="+mn-lt"/>
            </a:endParaRPr>
          </a:p>
          <a:p>
            <a:pPr algn="l"/>
            <a:r>
              <a:rPr lang="en-US" sz="2800" dirty="0">
                <a:latin typeface="+mn-lt"/>
              </a:rPr>
              <a:t>Visible translators can change all of that. </a:t>
            </a:r>
          </a:p>
          <a:p>
            <a:pPr algn="l"/>
            <a:endParaRPr lang="en-US" sz="2800" dirty="0">
              <a:latin typeface="+mn-lt"/>
            </a:endParaRPr>
          </a:p>
          <a:p>
            <a:pPr algn="l"/>
            <a:r>
              <a:rPr lang="en-US" sz="2800" dirty="0">
                <a:latin typeface="+mn-lt"/>
              </a:rPr>
              <a:t>Denounce invisibility!</a:t>
            </a:r>
          </a:p>
          <a:p>
            <a:pPr algn="l"/>
            <a:endParaRPr lang="en-US" sz="2800" dirty="0">
              <a:latin typeface="+mn-lt"/>
            </a:endParaRPr>
          </a:p>
          <a:p>
            <a:pPr algn="l"/>
            <a:r>
              <a:rPr lang="en-US" sz="2800" dirty="0">
                <a:latin typeface="+mn-lt"/>
              </a:rPr>
              <a:t>Translators of the world, be visible! </a:t>
            </a:r>
          </a:p>
          <a:p>
            <a:pPr algn="l"/>
            <a:endParaRPr lang="en-US" sz="2800" dirty="0">
              <a:latin typeface="+mn-lt"/>
            </a:endParaRPr>
          </a:p>
          <a:p>
            <a:pPr algn="l"/>
            <a:endParaRPr lang="en-US" sz="2800" dirty="0">
              <a:latin typeface="+mn-lt"/>
            </a:endParaRPr>
          </a:p>
          <a:p>
            <a:pPr algn="l"/>
            <a:endParaRPr lang="en-US" sz="2800" dirty="0">
              <a:latin typeface="+mn-lt"/>
            </a:endParaRPr>
          </a:p>
        </p:txBody>
      </p:sp>
    </p:spTree>
    <p:extLst>
      <p:ext uri="{BB962C8B-B14F-4D97-AF65-F5344CB8AC3E}">
        <p14:creationId xmlns:p14="http://schemas.microsoft.com/office/powerpoint/2010/main" val="3599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itle &amp; Subtitle">
  <a:themeElements>
    <a:clrScheme name="">
      <a:dk1>
        <a:srgbClr val="000000"/>
      </a:dk1>
      <a:lt1>
        <a:srgbClr val="FFFFFF"/>
      </a:lt1>
      <a:dk2>
        <a:srgbClr val="000000"/>
      </a:dk2>
      <a:lt2>
        <a:srgbClr val="808080"/>
      </a:lt2>
      <a:accent1>
        <a:srgbClr val="00BAFB"/>
      </a:accent1>
      <a:accent2>
        <a:srgbClr val="333399"/>
      </a:accent2>
      <a:accent3>
        <a:srgbClr val="FFFFFF"/>
      </a:accent3>
      <a:accent4>
        <a:srgbClr val="000000"/>
      </a:accent4>
      <a:accent5>
        <a:srgbClr val="AAD9FD"/>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ngle col - Small title">
  <a:themeElements>
    <a:clrScheme name="">
      <a:dk1>
        <a:srgbClr val="000000"/>
      </a:dk1>
      <a:lt1>
        <a:srgbClr val="FFFFFF"/>
      </a:lt1>
      <a:dk2>
        <a:srgbClr val="000000"/>
      </a:dk2>
      <a:lt2>
        <a:srgbClr val="000000"/>
      </a:lt2>
      <a:accent1>
        <a:srgbClr val="00BAFB"/>
      </a:accent1>
      <a:accent2>
        <a:srgbClr val="333399"/>
      </a:accent2>
      <a:accent3>
        <a:srgbClr val="FFFFFF"/>
      </a:accent3>
      <a:accent4>
        <a:srgbClr val="000000"/>
      </a:accent4>
      <a:accent5>
        <a:srgbClr val="AAD9FD"/>
      </a:accent5>
      <a:accent6>
        <a:srgbClr val="2D2D8A"/>
      </a:accent6>
      <a:hlink>
        <a:srgbClr val="009999"/>
      </a:hlink>
      <a:folHlink>
        <a:srgbClr val="99CC00"/>
      </a:folHlink>
    </a:clrScheme>
    <a:fontScheme name="Single col - Smaill 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ingle col - Smaill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28285</TotalTime>
  <Pages>0</Pages>
  <Words>1801</Words>
  <Characters>0</Characters>
  <Application>Microsoft Macintosh PowerPoint</Application>
  <PresentationFormat>Custom</PresentationFormat>
  <Lines>0</Lines>
  <Paragraphs>255</Paragraphs>
  <Slides>23</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Arial</vt:lpstr>
      <vt:lpstr>Calibri</vt:lpstr>
      <vt:lpstr>Calibri Light</vt:lpstr>
      <vt:lpstr>Gill Sans</vt:lpstr>
      <vt:lpstr>Google Sans</vt:lpstr>
      <vt:lpstr>Times New Roman</vt:lpstr>
      <vt:lpstr>Univers LT Std 45 Light</vt:lpstr>
      <vt:lpstr>Univers LT Std 55</vt:lpstr>
      <vt:lpstr>Univers LT Std 55 Roman</vt:lpstr>
      <vt:lpstr>Univers LT Std 65 Bold</vt:lpstr>
      <vt:lpstr>1_Title &amp; Subtitle</vt:lpstr>
      <vt:lpstr>Single col - Small title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Melbourne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video recording SITTING</dc:title>
  <dc:subject>Master of Ageing</dc:subject>
  <dc:creator>Learning Environments</dc:creator>
  <cp:keywords/>
  <dc:description/>
  <cp:lastModifiedBy>Anthony Pym</cp:lastModifiedBy>
  <cp:revision>336</cp:revision>
  <dcterms:modified xsi:type="dcterms:W3CDTF">2026-05-28T06:50:57Z</dcterms:modified>
  <cp:category/>
</cp:coreProperties>
</file>