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  <p:sldMasterId id="2147483670" r:id="rId2"/>
    <p:sldMasterId id="2147483699" r:id="rId3"/>
  </p:sldMasterIdLst>
  <p:notesMasterIdLst>
    <p:notesMasterId r:id="rId31"/>
  </p:notesMasterIdLst>
  <p:sldIdLst>
    <p:sldId id="258" r:id="rId4"/>
    <p:sldId id="703" r:id="rId5"/>
    <p:sldId id="711" r:id="rId6"/>
    <p:sldId id="708" r:id="rId7"/>
    <p:sldId id="710" r:id="rId8"/>
    <p:sldId id="577" r:id="rId9"/>
    <p:sldId id="739" r:id="rId10"/>
    <p:sldId id="733" r:id="rId11"/>
    <p:sldId id="801" r:id="rId12"/>
    <p:sldId id="655" r:id="rId13"/>
    <p:sldId id="747" r:id="rId14"/>
    <p:sldId id="802" r:id="rId15"/>
    <p:sldId id="745" r:id="rId16"/>
    <p:sldId id="519" r:id="rId17"/>
    <p:sldId id="557" r:id="rId18"/>
    <p:sldId id="562" r:id="rId19"/>
    <p:sldId id="779" r:id="rId20"/>
    <p:sldId id="766" r:id="rId21"/>
    <p:sldId id="756" r:id="rId22"/>
    <p:sldId id="752" r:id="rId23"/>
    <p:sldId id="753" r:id="rId24"/>
    <p:sldId id="649" r:id="rId25"/>
    <p:sldId id="758" r:id="rId26"/>
    <p:sldId id="612" r:id="rId27"/>
    <p:sldId id="615" r:id="rId28"/>
    <p:sldId id="697" r:id="rId29"/>
    <p:sldId id="722" r:id="rId30"/>
  </p:sldIdLst>
  <p:sldSz cx="16256000" cy="9144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BA"/>
    <a:srgbClr val="BD9758"/>
    <a:srgbClr val="8DA500"/>
    <a:srgbClr val="003366"/>
    <a:srgbClr val="C4E500"/>
    <a:srgbClr val="576500"/>
    <a:srgbClr val="334000"/>
    <a:srgbClr val="99BF00"/>
    <a:srgbClr val="0099BF"/>
    <a:srgbClr val="18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7"/>
    <p:restoredTop sz="94737"/>
  </p:normalViewPr>
  <p:slideViewPr>
    <p:cSldViewPr snapToGrid="0">
      <p:cViewPr varScale="1">
        <p:scale>
          <a:sx n="69" d="100"/>
          <a:sy n="69" d="100"/>
        </p:scale>
        <p:origin x="248" y="896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4T07:17:35.18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25 4,'53'-1,"-3"-2,-30 3,2 1,1 2,-3 1,4 3,-8-2,11 2,-10-2,3-1,-4 13,-27 5,6 3,-23 0,11-10,-5-2,0 1,0-4,-2 0,2-2,-4-2,2-3,-1-2,1-1,4 0,-1 0,2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4T07:17:36.33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4T07:17:38.52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206 125,'79'-23,"-11"3,-35 7,-2 2,-3-1,-7 6,-6 2,-70 30,29-15,-56 20,44-22,2-2,2-1,6 1,4-3,3-1,2-2,-2-1,1 0,-1 0,1-7,0-3,5-4,31-14,-3 15,31-8,-14 14,2 0,-2 1,2 0,2 0,-5 2,2 0,-5 2,0 1,-1-2,-5 2,1 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393B2-86DA-284E-BFC7-65483C9E73DD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B4C0F-4E6A-5242-AF93-FF56E28A3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CC90-AD3F-1F34-6A40-45F06EAC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C8C62-7B1A-8D3B-35B1-64D1F4A2A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68CE-D813-03CE-78B7-6960FE0CA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problem is not mind vs. machine </a:t>
            </a:r>
          </a:p>
          <a:p>
            <a:r>
              <a:rPr lang="en-US"/>
              <a:t>It is not about ethical control over automation vs. use of automation for profit. </a:t>
            </a:r>
          </a:p>
          <a:p>
            <a:r>
              <a:rPr lang="en-US"/>
              <a:t>It is about what trained professionals can do in an age where their basic skills are within reach of all.  </a:t>
            </a:r>
          </a:p>
          <a:p>
            <a:endParaRPr lang="en-US"/>
          </a:p>
          <a:p>
            <a:r>
              <a:rPr lang="en-US"/>
              <a:t>To ask that question properly, I will look at some bad ways of answering it, then at the history of translation automation.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04E-CB0C-DCC3-45B4-ECABD62E0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76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1D9A4-A137-CECA-7537-E6DE68BD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E51A0-71FF-D184-A21A-E402B5BCE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6BAB7-D81B-EBC0-6CF6-3AE5F9233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84909-7948-A8B5-3B2C-21C5ACE6D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60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D197-6EBB-7311-CA14-7230F818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55019-E069-4DD6-8C97-B10FFE4E9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AF76F-F3E6-55A4-E7D3-4FCD09F8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A2635-A22F-3E77-9701-F203491A4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44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ECE0-F3A5-ABBD-7967-A16A48ED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4C76A-E608-B0DF-E186-DF9B927B7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0DC2C-1C8D-EAF3-202C-D8A2E8F0D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E2D61-9D5C-A759-4A43-989854E35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40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79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69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7A33A-C34A-E3FD-4F99-725EE50D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8F3C1-3120-6507-B404-D0E3E6F59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F5173-D02D-F91E-B60A-C8B1060B1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2A450-5785-B0B0-44EE-080C1ADE3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8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430D5-C9F5-375C-1F52-86D5EBC76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D8017-C462-2BA1-6DCB-1D68C2A46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DE4C13-2D39-D7AF-45E0-08F2F74BE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FEC0C-0545-A14C-597D-BC5FDB8FD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73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5B0CC-F753-8CC4-8595-48FF1375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73DA74-35BB-898E-94EB-3D3B1A2FE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E6248-0395-D991-C820-31E6E4CA8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4A3CC-8E74-DA38-F697-55E6F08D3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93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E391F-34E1-3B89-246A-650936D32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41808-34BC-9E91-D009-308E66528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9141A-E0E4-F70D-9C77-3741C03BF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40AA8-5472-7D3B-932B-0047E662F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ECE0-F3A5-ABBD-7967-A16A48ED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4C76A-E608-B0DF-E186-DF9B927B7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0DC2C-1C8D-EAF3-202C-D8A2E8F0D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E2D61-9D5C-A759-4A43-989854E35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8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CC90-AD3F-1F34-6A40-45F06EAC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C8C62-7B1A-8D3B-35B1-64D1F4A2A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68CE-D813-03CE-78B7-6960FE0CA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04E-CB0C-DCC3-45B4-ECABD62E0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57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ECE0-F3A5-ABBD-7967-A16A48ED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4C76A-E608-B0DF-E186-DF9B927B7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0DC2C-1C8D-EAF3-202C-D8A2E8F0D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E2D61-9D5C-A759-4A43-989854E35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55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47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88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0027D-8F94-E07C-D7EA-A7AFADDEB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8E32A-9F82-15DC-53F9-CAAA135BA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1F997-361E-CE04-9194-DE9883704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is only for emergencies.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49ADA-841A-1EAB-BB03-4F200374A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5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37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1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75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3CC37-07CA-C1F7-E30C-09BB7E68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38F5F-66DF-F89B-5B54-827831500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15A8A-4CBA-34C8-4CEC-D2198CC5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898EA-D35C-31E1-C6F2-D236A31AD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CC90-AD3F-1F34-6A40-45F06EAC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C8C62-7B1A-8D3B-35B1-64D1F4A2A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68CE-D813-03CE-78B7-6960FE0CA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problem is not mind vs. machine </a:t>
            </a:r>
          </a:p>
          <a:p>
            <a:r>
              <a:rPr lang="en-US"/>
              <a:t>It is not about ethical control over automation vs. use of automation for profit. </a:t>
            </a:r>
          </a:p>
          <a:p>
            <a:r>
              <a:rPr lang="en-US"/>
              <a:t>It is about what trained professionals can do in an age where their basic skills are within reach of all.  </a:t>
            </a:r>
          </a:p>
          <a:p>
            <a:endParaRPr lang="en-US"/>
          </a:p>
          <a:p>
            <a:r>
              <a:rPr lang="en-US"/>
              <a:t>To ask that question properly, I will look at some bad ways of answering it, then at the history of translation automation.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04E-CB0C-DCC3-45B4-ECABD62E0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2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1CC90-AD3F-1F34-6A40-45F06EAC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C8C62-7B1A-8D3B-35B1-64D1F4A2A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68CE-D813-03CE-78B7-6960FE0CA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problem is not mind vs. machine </a:t>
            </a:r>
          </a:p>
          <a:p>
            <a:r>
              <a:rPr lang="en-US"/>
              <a:t>It is not about ethical control over automation vs. use of automation for profit. </a:t>
            </a:r>
          </a:p>
          <a:p>
            <a:r>
              <a:rPr lang="en-US"/>
              <a:t>It is about what trained professionals can do in an age where their basic skills are within reach of all.  </a:t>
            </a:r>
          </a:p>
          <a:p>
            <a:endParaRPr lang="en-US"/>
          </a:p>
          <a:p>
            <a:r>
              <a:rPr lang="en-US"/>
              <a:t>To ask that question properly, I will look at some bad ways of answering it, then at the history of translation automation.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04E-CB0C-DCC3-45B4-ECABD62E0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26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B4C0F-4E6A-5242-AF93-FF56E28A3A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546600"/>
            <a:ext cx="6654800" cy="4597400"/>
          </a:xfrm>
          <a:prstGeom prst="rect">
            <a:avLst/>
          </a:prstGeom>
        </p:spPr>
      </p:pic>
      <p:pic>
        <p:nvPicPr>
          <p:cNvPr id="31" name="Picture 2" descr="UOM-Pos3D_S_s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3" y="6126471"/>
            <a:ext cx="2375794" cy="24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83184" y="1547664"/>
            <a:ext cx="14761640" cy="2808312"/>
          </a:xfrm>
          <a:prstGeom prst="rect">
            <a:avLst/>
          </a:prstGeom>
        </p:spPr>
        <p:txBody>
          <a:bodyPr vert="horz" lIns="0" tIns="0" rIns="162503" bIns="81252" anchor="t" anchorCtr="0">
            <a:normAutofit/>
          </a:bodyPr>
          <a:lstStyle>
            <a:lvl1pPr marL="36000" indent="0" algn="l">
              <a:spcBef>
                <a:spcPts val="0"/>
              </a:spcBef>
              <a:buNone/>
              <a:defRPr sz="3200" b="0" i="0" baseline="0">
                <a:solidFill>
                  <a:srgbClr val="003366"/>
                </a:solidFill>
                <a:latin typeface="Univers LT Std 55"/>
                <a:cs typeface="Univers LT Std 55"/>
              </a:defRPr>
            </a:lvl1pPr>
            <a:lvl2pPr marL="812517" indent="0">
              <a:buNone/>
              <a:defRPr sz="3600" b="1"/>
            </a:lvl2pPr>
            <a:lvl3pPr marL="1625035" indent="0">
              <a:buNone/>
              <a:defRPr sz="3200" b="1"/>
            </a:lvl3pPr>
            <a:lvl4pPr marL="2437552" indent="0">
              <a:buNone/>
              <a:defRPr sz="2800" b="1"/>
            </a:lvl4pPr>
            <a:lvl5pPr marL="3250069" indent="0">
              <a:buNone/>
              <a:defRPr sz="2800" b="1"/>
            </a:lvl5pPr>
            <a:lvl6pPr marL="4062587" indent="0">
              <a:buNone/>
              <a:defRPr sz="2800" b="1"/>
            </a:lvl6pPr>
            <a:lvl7pPr marL="4875104" indent="0">
              <a:buNone/>
              <a:defRPr sz="2800" b="1"/>
            </a:lvl7pPr>
            <a:lvl8pPr marL="5687621" indent="0">
              <a:buNone/>
              <a:defRPr sz="2800" b="1"/>
            </a:lvl8pPr>
            <a:lvl9pPr marL="6500139" indent="0">
              <a:buNone/>
              <a:defRPr sz="2800" b="1"/>
            </a:lvl9pPr>
          </a:lstStyle>
          <a:p>
            <a:pPr lvl="0"/>
            <a:r>
              <a:rPr lang="en-US"/>
              <a:t>Translation knowledge </a:t>
            </a:r>
          </a:p>
        </p:txBody>
      </p:sp>
      <p:sp>
        <p:nvSpPr>
          <p:cNvPr id="7" name="Rectangle 4"/>
          <p:cNvSpPr>
            <a:spLocks/>
          </p:cNvSpPr>
          <p:nvPr userDrawn="1"/>
        </p:nvSpPr>
        <p:spPr bwMode="auto">
          <a:xfrm>
            <a:off x="783185" y="4499992"/>
            <a:ext cx="2088232" cy="5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76178" bIns="0" anchor="t" anchorCtr="0"/>
          <a:lstStyle/>
          <a:p>
            <a:pPr marL="36000" algn="l"/>
            <a:r>
              <a:rPr lang="en-US" sz="3200">
                <a:solidFill>
                  <a:srgbClr val="003366"/>
                </a:solidFill>
                <a:latin typeface="Univers LT Std 55"/>
                <a:ea typeface="ＭＳ Ｐゴシック" charset="0"/>
                <a:cs typeface="Univers LT Std 55"/>
                <a:sym typeface="Georgia" charset="0"/>
              </a:rPr>
              <a:t>Presenter: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871416" y="4535050"/>
            <a:ext cx="6768752" cy="541006"/>
          </a:xfrm>
          <a:prstGeom prst="rect">
            <a:avLst/>
          </a:prstGeom>
        </p:spPr>
        <p:txBody>
          <a:bodyPr vert="horz" lIns="0" tIns="0" rIns="91413" bIns="0"/>
          <a:lstStyle>
            <a:lvl1pPr algn="l">
              <a:defRPr sz="3000" baseline="0">
                <a:solidFill>
                  <a:schemeClr val="bg2">
                    <a:lumMod val="60000"/>
                    <a:lumOff val="40000"/>
                  </a:schemeClr>
                </a:solidFill>
                <a:latin typeface="Univers LT Std 55 Roman"/>
              </a:defRPr>
            </a:lvl1pPr>
          </a:lstStyle>
          <a:p>
            <a:pPr lvl="0"/>
            <a:r>
              <a:rPr lang="en-AU"/>
              <a:t>ANTNHONY PYM</a:t>
            </a:r>
          </a:p>
        </p:txBody>
      </p:sp>
    </p:spTree>
    <p:extLst>
      <p:ext uri="{BB962C8B-B14F-4D97-AF65-F5344CB8AC3E}">
        <p14:creationId xmlns:p14="http://schemas.microsoft.com/office/powerpoint/2010/main" val="42917558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96022-60CB-D64B-83FD-A629C093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AB950-83CF-FA4D-BEAD-F936AC093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80531-2B2D-9649-AD53-737516D52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2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74C7B-2343-F94E-9A52-CA967ABA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3CF0-15D8-C440-BB85-2BAAC5A4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EEDFD-4795-224D-A90B-F761EF54B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502D1-7E14-4D4F-A7AF-528593E9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44041-C390-FB46-99CC-9755F9E7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64F22-B523-5E4E-97B6-3D630CF3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43F5-C5E1-D540-AF7A-5A695416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F95F3D-0BD9-C344-BEF1-170523446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DB497-7AFC-9E46-B10F-FC4C47E14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3F95A-DC58-B144-8239-2A9FE4AA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B7661-57CB-E14B-A6B8-3030060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A2DE-28DB-D245-ACEB-E2161B88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13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7B94-D276-6549-89A5-08E5FE85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1DB83-3E35-7247-A679-D72E01D88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CF5CB-8D48-974F-9E48-F28C618F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47EC6-C296-244D-821B-F941E9B8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EEA9-C49C-CB42-9C45-0B62D519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504B0-6AFE-B542-AC02-CF53A7985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6DC64-E15D-C84D-B5B0-D43C2458C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5C23-30E2-2041-A6CF-4FEBA1C9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EDC6E-72E7-454D-8FD4-9F47B12B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0B45C-9644-0E48-BAA1-65DC5DBA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0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2801" y="2267744"/>
            <a:ext cx="14660015" cy="6120680"/>
          </a:xfrm>
          <a:prstGeom prst="rect">
            <a:avLst/>
          </a:prstGeom>
        </p:spPr>
        <p:txBody>
          <a:bodyPr vert="horz" lIns="0" tIns="0" rIns="108000" bIns="45706">
            <a:normAutofit/>
          </a:bodyPr>
          <a:lstStyle>
            <a:lvl1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1pPr>
            <a:lvl2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2pPr>
            <a:lvl3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3pPr>
            <a:lvl4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4pPr>
            <a:lvl5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-584968" y="2123728"/>
            <a:ext cx="727280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83184" y="1547664"/>
            <a:ext cx="14689632" cy="648072"/>
          </a:xfrm>
          <a:prstGeom prst="rect">
            <a:avLst/>
          </a:prstGeom>
        </p:spPr>
        <p:txBody>
          <a:bodyPr vert="horz" lIns="0" tIns="0" rIns="162503" bIns="81252" anchor="t" anchorCtr="0">
            <a:normAutofit/>
          </a:bodyPr>
          <a:lstStyle>
            <a:lvl1pPr marL="36000" indent="0" algn="l">
              <a:spcBef>
                <a:spcPts val="0"/>
              </a:spcBef>
              <a:buNone/>
              <a:defRPr sz="3200" b="0" i="0">
                <a:solidFill>
                  <a:schemeClr val="bg1">
                    <a:lumMod val="65000"/>
                  </a:schemeClr>
                </a:solidFill>
                <a:latin typeface="Univers LT Std 55"/>
                <a:cs typeface="Univers LT Std 55"/>
              </a:defRPr>
            </a:lvl1pPr>
            <a:lvl2pPr marL="812517" indent="0">
              <a:buNone/>
              <a:defRPr sz="3600" b="1"/>
            </a:lvl2pPr>
            <a:lvl3pPr marL="1625035" indent="0">
              <a:buNone/>
              <a:defRPr sz="3200" b="1"/>
            </a:lvl3pPr>
            <a:lvl4pPr marL="2437552" indent="0">
              <a:buNone/>
              <a:defRPr sz="2800" b="1"/>
            </a:lvl4pPr>
            <a:lvl5pPr marL="3250069" indent="0">
              <a:buNone/>
              <a:defRPr sz="2800" b="1"/>
            </a:lvl5pPr>
            <a:lvl6pPr marL="4062587" indent="0">
              <a:buNone/>
              <a:defRPr sz="2800" b="1"/>
            </a:lvl6pPr>
            <a:lvl7pPr marL="4875104" indent="0">
              <a:buNone/>
              <a:defRPr sz="2800" b="1"/>
            </a:lvl7pPr>
            <a:lvl8pPr marL="5687621" indent="0">
              <a:buNone/>
              <a:defRPr sz="2800" b="1"/>
            </a:lvl8pPr>
            <a:lvl9pPr marL="650013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83185" y="323528"/>
            <a:ext cx="11881319" cy="1200133"/>
          </a:xfrm>
          <a:prstGeom prst="rect">
            <a:avLst/>
          </a:prstGeom>
        </p:spPr>
        <p:txBody>
          <a:bodyPr vert="horz" lIns="0" tIns="45706" rIns="91409" bIns="45706">
            <a:normAutofit/>
          </a:bodyPr>
          <a:lstStyle>
            <a:lvl1pPr algn="l">
              <a:defRPr sz="4200" b="0" i="0">
                <a:solidFill>
                  <a:schemeClr val="bg1"/>
                </a:solidFill>
                <a:latin typeface="Univers LT Std 55"/>
                <a:cs typeface="Univers LT Std 55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1"/>
          <p:cNvSpPr>
            <a:spLocks/>
          </p:cNvSpPr>
          <p:nvPr userDrawn="1"/>
        </p:nvSpPr>
        <p:spPr bwMode="auto">
          <a:xfrm>
            <a:off x="0" y="8460512"/>
            <a:ext cx="16255999" cy="720000"/>
          </a:xfrm>
          <a:prstGeom prst="rect">
            <a:avLst/>
          </a:prstGeom>
          <a:solidFill>
            <a:schemeClr val="tx1">
              <a:alpha val="67000"/>
            </a:schemeClr>
          </a:solidFill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810000" algn="l">
              <a:defRPr/>
            </a:pPr>
            <a:endParaRPr lang="en-US" sz="2750" b="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LT Std 55"/>
              <a:ea typeface="ＭＳ Ｐゴシック" charset="0"/>
              <a:cs typeface="Univers LT Std 55"/>
            </a:endParaRPr>
          </a:p>
          <a:p>
            <a:pPr marL="810000" algn="l">
              <a:defRPr/>
            </a:pPr>
            <a:endParaRPr lang="en-US" sz="2750" b="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LT Std 55"/>
              <a:ea typeface="ＭＳ Ｐゴシック" charset="0"/>
              <a:cs typeface="Univers LT Std 55"/>
            </a:endParaRPr>
          </a:p>
        </p:txBody>
      </p:sp>
    </p:spTree>
    <p:extLst>
      <p:ext uri="{BB962C8B-B14F-4D97-AF65-F5344CB8AC3E}">
        <p14:creationId xmlns:p14="http://schemas.microsoft.com/office/powerpoint/2010/main" val="32276805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ith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2801" y="2267744"/>
            <a:ext cx="8755359" cy="6120680"/>
          </a:xfrm>
          <a:prstGeom prst="rect">
            <a:avLst/>
          </a:prstGeom>
        </p:spPr>
        <p:txBody>
          <a:bodyPr vert="horz" lIns="0" tIns="0" rIns="108000" bIns="45706">
            <a:normAutofit/>
          </a:bodyPr>
          <a:lstStyle>
            <a:lvl1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1pPr>
            <a:lvl2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2pPr>
            <a:lvl3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3pPr>
            <a:lvl4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4pPr>
            <a:lvl5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-584968" y="2123728"/>
            <a:ext cx="727280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83184" y="1547664"/>
            <a:ext cx="14689632" cy="648072"/>
          </a:xfrm>
          <a:prstGeom prst="rect">
            <a:avLst/>
          </a:prstGeom>
        </p:spPr>
        <p:txBody>
          <a:bodyPr vert="horz" lIns="0" tIns="0" rIns="162503" bIns="81252" anchor="t" anchorCtr="0">
            <a:normAutofit/>
          </a:bodyPr>
          <a:lstStyle>
            <a:lvl1pPr marL="36000" indent="0" algn="l">
              <a:spcBef>
                <a:spcPts val="0"/>
              </a:spcBef>
              <a:buNone/>
              <a:defRPr sz="3200" b="0" i="0">
                <a:solidFill>
                  <a:schemeClr val="bg1">
                    <a:lumMod val="65000"/>
                  </a:schemeClr>
                </a:solidFill>
                <a:latin typeface="Univers LT Std 55"/>
                <a:cs typeface="Univers LT Std 55"/>
              </a:defRPr>
            </a:lvl1pPr>
            <a:lvl2pPr marL="812517" indent="0">
              <a:buNone/>
              <a:defRPr sz="3600" b="1"/>
            </a:lvl2pPr>
            <a:lvl3pPr marL="1625035" indent="0">
              <a:buNone/>
              <a:defRPr sz="3200" b="1"/>
            </a:lvl3pPr>
            <a:lvl4pPr marL="2437552" indent="0">
              <a:buNone/>
              <a:defRPr sz="2800" b="1"/>
            </a:lvl4pPr>
            <a:lvl5pPr marL="3250069" indent="0">
              <a:buNone/>
              <a:defRPr sz="2800" b="1"/>
            </a:lvl5pPr>
            <a:lvl6pPr marL="4062587" indent="0">
              <a:buNone/>
              <a:defRPr sz="2800" b="1"/>
            </a:lvl6pPr>
            <a:lvl7pPr marL="4875104" indent="0">
              <a:buNone/>
              <a:defRPr sz="2800" b="1"/>
            </a:lvl7pPr>
            <a:lvl8pPr marL="5687621" indent="0">
              <a:buNone/>
              <a:defRPr sz="2800" b="1"/>
            </a:lvl8pPr>
            <a:lvl9pPr marL="650013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"/>
          <p:cNvSpPr>
            <a:spLocks/>
          </p:cNvSpPr>
          <p:nvPr userDrawn="1"/>
        </p:nvSpPr>
        <p:spPr bwMode="auto">
          <a:xfrm>
            <a:off x="0" y="8460512"/>
            <a:ext cx="16255999" cy="720000"/>
          </a:xfrm>
          <a:prstGeom prst="rect">
            <a:avLst/>
          </a:prstGeom>
          <a:solidFill>
            <a:schemeClr val="tx1">
              <a:alpha val="67000"/>
            </a:schemeClr>
          </a:solidFill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810000" algn="l">
              <a:defRPr/>
            </a:pPr>
            <a:r>
              <a:rPr lang="en-US" sz="2750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LT Std 55"/>
                <a:ea typeface="ＭＳ Ｐゴシック" charset="0"/>
                <a:cs typeface="Univers LT Std 55"/>
              </a:rPr>
              <a:t>SUBTITLES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546600"/>
            <a:ext cx="6654800" cy="459740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83185" y="323528"/>
            <a:ext cx="11881319" cy="1200133"/>
          </a:xfrm>
          <a:prstGeom prst="rect">
            <a:avLst/>
          </a:prstGeom>
        </p:spPr>
        <p:txBody>
          <a:bodyPr vert="horz" lIns="0" tIns="45706" rIns="91409" bIns="45706">
            <a:normAutofit/>
          </a:bodyPr>
          <a:lstStyle>
            <a:lvl1pPr algn="l">
              <a:defRPr sz="4200" b="0" i="0">
                <a:solidFill>
                  <a:schemeClr val="bg1"/>
                </a:solidFill>
                <a:latin typeface="Univers LT Std 55"/>
                <a:cs typeface="Univers LT Std 55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5601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2801" y="2267744"/>
            <a:ext cx="14660015" cy="6120680"/>
          </a:xfrm>
          <a:prstGeom prst="rect">
            <a:avLst/>
          </a:prstGeom>
        </p:spPr>
        <p:txBody>
          <a:bodyPr vert="horz" lIns="0" tIns="0" rIns="108000" bIns="45706">
            <a:normAutofit/>
          </a:bodyPr>
          <a:lstStyle>
            <a:lvl1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1pPr>
            <a:lvl2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2pPr>
            <a:lvl3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3pPr>
            <a:lvl4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4pPr>
            <a:lvl5pPr algn="l">
              <a:defRPr sz="2600" b="0" i="0">
                <a:solidFill>
                  <a:srgbClr val="334000"/>
                </a:solidFill>
                <a:latin typeface="Univers LT Std 45 Light"/>
                <a:cs typeface="Univers LT Std 45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-584968" y="2123728"/>
            <a:ext cx="7272808" cy="0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83184" y="1547664"/>
            <a:ext cx="14689632" cy="648072"/>
          </a:xfrm>
          <a:prstGeom prst="rect">
            <a:avLst/>
          </a:prstGeom>
        </p:spPr>
        <p:txBody>
          <a:bodyPr vert="horz" lIns="0" tIns="0" rIns="162503" bIns="81252" anchor="t" anchorCtr="0">
            <a:normAutofit/>
          </a:bodyPr>
          <a:lstStyle>
            <a:lvl1pPr marL="36000" indent="0" algn="l">
              <a:spcBef>
                <a:spcPts val="0"/>
              </a:spcBef>
              <a:buNone/>
              <a:defRPr sz="3200" b="0" i="0">
                <a:solidFill>
                  <a:schemeClr val="bg1">
                    <a:lumMod val="65000"/>
                  </a:schemeClr>
                </a:solidFill>
                <a:latin typeface="Univers LT Std 55"/>
                <a:cs typeface="Univers LT Std 55"/>
              </a:defRPr>
            </a:lvl1pPr>
            <a:lvl2pPr marL="812517" indent="0">
              <a:buNone/>
              <a:defRPr sz="3600" b="1"/>
            </a:lvl2pPr>
            <a:lvl3pPr marL="1625035" indent="0">
              <a:buNone/>
              <a:defRPr sz="3200" b="1"/>
            </a:lvl3pPr>
            <a:lvl4pPr marL="2437552" indent="0">
              <a:buNone/>
              <a:defRPr sz="2800" b="1"/>
            </a:lvl4pPr>
            <a:lvl5pPr marL="3250069" indent="0">
              <a:buNone/>
              <a:defRPr sz="2800" b="1"/>
            </a:lvl5pPr>
            <a:lvl6pPr marL="4062587" indent="0">
              <a:buNone/>
              <a:defRPr sz="2800" b="1"/>
            </a:lvl6pPr>
            <a:lvl7pPr marL="4875104" indent="0">
              <a:buNone/>
              <a:defRPr sz="2800" b="1"/>
            </a:lvl7pPr>
            <a:lvl8pPr marL="5687621" indent="0">
              <a:buNone/>
              <a:defRPr sz="2800" b="1"/>
            </a:lvl8pPr>
            <a:lvl9pPr marL="650013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83185" y="323528"/>
            <a:ext cx="11881319" cy="1200133"/>
          </a:xfrm>
          <a:prstGeom prst="rect">
            <a:avLst/>
          </a:prstGeom>
        </p:spPr>
        <p:txBody>
          <a:bodyPr vert="horz" lIns="0" tIns="45706" rIns="91409" bIns="45706">
            <a:normAutofit/>
          </a:bodyPr>
          <a:lstStyle>
            <a:lvl1pPr algn="l">
              <a:defRPr sz="4200" b="0" i="0">
                <a:solidFill>
                  <a:schemeClr val="bg1"/>
                </a:solidFill>
                <a:latin typeface="Univers LT Std 55"/>
                <a:cs typeface="Univers LT Std 55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1"/>
          <p:cNvSpPr>
            <a:spLocks/>
          </p:cNvSpPr>
          <p:nvPr userDrawn="1"/>
        </p:nvSpPr>
        <p:spPr bwMode="auto">
          <a:xfrm>
            <a:off x="0" y="8460512"/>
            <a:ext cx="16255999" cy="720000"/>
          </a:xfrm>
          <a:prstGeom prst="rect">
            <a:avLst/>
          </a:prstGeom>
          <a:solidFill>
            <a:schemeClr val="tx1">
              <a:alpha val="67000"/>
            </a:schemeClr>
          </a:solidFill>
          <a:ln w="127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marL="810000" algn="l">
              <a:defRPr/>
            </a:pPr>
            <a:endParaRPr lang="en-US" sz="2750" b="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LT Std 55"/>
              <a:ea typeface="ＭＳ Ｐゴシック" charset="0"/>
              <a:cs typeface="Univers LT Std 55"/>
            </a:endParaRPr>
          </a:p>
          <a:p>
            <a:pPr marL="810000" algn="l">
              <a:defRPr/>
            </a:pPr>
            <a:endParaRPr lang="en-US" sz="2750" b="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LT Std 55"/>
              <a:ea typeface="ＭＳ Ｐゴシック" charset="0"/>
              <a:cs typeface="Univers LT Std 55"/>
            </a:endParaRPr>
          </a:p>
        </p:txBody>
      </p:sp>
    </p:spTree>
    <p:extLst>
      <p:ext uri="{BB962C8B-B14F-4D97-AF65-F5344CB8AC3E}">
        <p14:creationId xmlns:p14="http://schemas.microsoft.com/office/powerpoint/2010/main" val="16536249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F731-6FF7-8748-8E5B-7CA3D6CB3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9CA0C-11D4-D047-BE9E-47F50E541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51F9-6296-7C41-B4E2-65FD39D1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EDA05-0C37-D540-8E99-514F9B2D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AD9FC-3DEC-C74D-BFEC-6088FEC4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9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6FB56-C8FB-D844-A267-90E4D62E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B1302-162B-3F47-ABCC-674190D33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CD174-C576-5A46-A859-39DBA5E4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D7E84-4AD7-DB42-AA52-DCE04EFF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9BAAB-07F2-4242-9A3D-F5C9A068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3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FB32-9A01-2E40-BE3D-88D19DD20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93F7B-6BBA-8947-9869-D7E78579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2CCA9-841D-2C44-96F7-C80D04D1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E403B-54DD-C041-AFED-C722D6D0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63485-A8C1-7743-87EF-407AF8A9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AF60E-EB30-8A47-BD0B-2DE506F3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44F6B-6FAD-5649-8117-92F1C175F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54765-9D0B-6745-A69E-9CFF8BA42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0200D-699D-254F-8170-1D1F74B6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0AC1A-8ECC-9D4B-8C88-58E2BD13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B4C33-10CF-E44D-BFC1-E7599E16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0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D013-3C81-C643-BDBB-BE6F38E64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EEB12-9FD5-FC48-8505-A3EE690E1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C75D7-21D4-074E-9930-8C6BB3DC6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DA253-07A1-8C46-8281-3336ED644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4ED16-63A3-9E47-983F-8A27EEE68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87A34-B422-374F-8244-5317243F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662183-75E6-004E-932B-86E4EA2F7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C1282B-8BF1-7642-810C-5B440318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E317-49FF-5844-8307-3C681AE9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0E742-8902-2445-89B2-BBE0F891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20010-A351-F14E-BC1F-E708F66C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11F9A-FE76-F64D-9588-B070705C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5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/>
          </p:cNvSpPr>
          <p:nvPr userDrawn="1"/>
        </p:nvSpPr>
        <p:spPr bwMode="auto">
          <a:xfrm>
            <a:off x="783184" y="1547664"/>
            <a:ext cx="1476164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087" tIns="38087" rIns="38087" bIns="38087" anchor="t" anchorCtr="0"/>
          <a:lstStyle/>
          <a:p>
            <a:pPr algn="l">
              <a:lnSpc>
                <a:spcPct val="90000"/>
              </a:lnSpc>
            </a:pPr>
            <a:r>
              <a:rPr lang="en-US" sz="4200" b="0" i="0" kern="1200">
                <a:solidFill>
                  <a:schemeClr val="bg1"/>
                </a:solidFill>
                <a:latin typeface="Univers LT Std 65 Bold"/>
                <a:ea typeface="ＭＳ Ｐゴシック" charset="0"/>
                <a:cs typeface="Univers LT Std 65 Bold"/>
                <a:sym typeface="Sofia Pro Light" charset="0"/>
              </a:rPr>
              <a:t>MASTER OF AGING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8256" y="0"/>
            <a:ext cx="16299352" cy="1494000"/>
            <a:chOff x="-18256" y="0"/>
            <a:chExt cx="16299352" cy="1494000"/>
          </a:xfrm>
        </p:grpSpPr>
        <p:sp>
          <p:nvSpPr>
            <p:cNvPr id="17" name="Rectangle 16"/>
            <p:cNvSpPr/>
            <p:nvPr userDrawn="1"/>
          </p:nvSpPr>
          <p:spPr bwMode="auto">
            <a:xfrm>
              <a:off x="-8904" y="0"/>
              <a:ext cx="16290000" cy="1494000"/>
            </a:xfrm>
            <a:prstGeom prst="rect">
              <a:avLst/>
            </a:prstGeom>
            <a:solidFill>
              <a:srgbClr val="003366">
                <a:alpha val="25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>
              <a:off x="-8904" y="0"/>
              <a:ext cx="16290000" cy="1386000"/>
            </a:xfrm>
            <a:prstGeom prst="rect">
              <a:avLst/>
            </a:prstGeom>
            <a:solidFill>
              <a:srgbClr val="003366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-18256" y="0"/>
              <a:ext cx="16290000" cy="1260000"/>
            </a:xfrm>
            <a:prstGeom prst="rect">
              <a:avLst/>
            </a:prstGeom>
            <a:solidFill>
              <a:srgbClr val="003366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-8028000" y="410400"/>
            <a:ext cx="16273808" cy="846667"/>
            <a:chOff x="-8001792" y="395536"/>
            <a:chExt cx="16273808" cy="846667"/>
          </a:xfrm>
        </p:grpSpPr>
        <p:pic>
          <p:nvPicPr>
            <p:cNvPr id="22" name="Picture 21" descr="PPT_Heading_background-bar.png"/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83984" y="395536"/>
              <a:ext cx="16256000" cy="846667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 userDrawn="1"/>
          </p:nvCxnSpPr>
          <p:spPr bwMode="auto">
            <a:xfrm>
              <a:off x="-8001792" y="1098187"/>
              <a:ext cx="14185576" cy="0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4" name="Rectangle 3"/>
          <p:cNvSpPr>
            <a:spLocks/>
          </p:cNvSpPr>
          <p:nvPr userDrawn="1"/>
        </p:nvSpPr>
        <p:spPr bwMode="auto">
          <a:xfrm>
            <a:off x="783184" y="450115"/>
            <a:ext cx="1476164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087" tIns="38087" rIns="38087" bIns="38087" anchor="t" anchorCtr="0"/>
          <a:lstStyle/>
          <a:p>
            <a:pPr algn="l">
              <a:lnSpc>
                <a:spcPct val="90000"/>
              </a:lnSpc>
            </a:pPr>
            <a:endParaRPr lang="en-US" sz="4200" b="0" i="0" kern="1200">
              <a:solidFill>
                <a:schemeClr val="bg1"/>
              </a:solidFill>
              <a:latin typeface="Univers LT Std 65 Bold"/>
              <a:ea typeface="ＭＳ Ｐゴシック" charset="0"/>
              <a:cs typeface="Univers LT Std 65 Bold"/>
              <a:sym typeface="Sofia Pro Light" charset="0"/>
            </a:endParaRPr>
          </a:p>
          <a:p>
            <a:pPr algn="l">
              <a:lnSpc>
                <a:spcPct val="90000"/>
              </a:lnSpc>
            </a:pPr>
            <a:endParaRPr lang="en-US" sz="4200" b="0" i="0" kern="1200">
              <a:solidFill>
                <a:schemeClr val="bg1"/>
              </a:solidFill>
              <a:latin typeface="Univers LT Std 65 Bold"/>
              <a:ea typeface="ＭＳ Ｐゴシック" charset="0"/>
              <a:cs typeface="Univers LT Std 65 Bold"/>
              <a:sym typeface="Sofia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3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80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63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243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32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810" indent="-34281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757" indent="-285675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04" indent="-228541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784" indent="-228541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865" indent="-228541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8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63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243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324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3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3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4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6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7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4570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8256" y="0"/>
            <a:ext cx="16299352" cy="1494000"/>
            <a:chOff x="-18256" y="0"/>
            <a:chExt cx="16299352" cy="1494000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-8904" y="0"/>
              <a:ext cx="16290000" cy="1494000"/>
            </a:xfrm>
            <a:prstGeom prst="rect">
              <a:avLst/>
            </a:prstGeom>
            <a:solidFill>
              <a:srgbClr val="003366">
                <a:alpha val="25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-8904" y="0"/>
              <a:ext cx="16290000" cy="1386000"/>
            </a:xfrm>
            <a:prstGeom prst="rect">
              <a:avLst/>
            </a:prstGeom>
            <a:solidFill>
              <a:srgbClr val="003366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-18256" y="0"/>
              <a:ext cx="16290000" cy="1260000"/>
            </a:xfrm>
            <a:prstGeom prst="rect">
              <a:avLst/>
            </a:prstGeom>
            <a:solidFill>
              <a:srgbClr val="003366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8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061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12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183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244" algn="ctr" rtl="0" fontAlgn="base">
        <a:spcBef>
          <a:spcPct val="0"/>
        </a:spcBef>
        <a:spcAft>
          <a:spcPct val="0"/>
        </a:spcAft>
        <a:defRPr sz="7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796" indent="-342796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725" indent="-285662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654" indent="-22853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715" indent="-22853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776" indent="-22853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061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124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183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244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4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3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44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04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5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26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87" algn="l" defTabSz="4570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B8A0F-D73A-CE40-AE5A-7D9832B9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A2A64-E5CC-1942-BBDB-00A8AA475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97DC-A7F9-2A42-A4F0-2D7A19B67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095DB-925E-6847-B109-A4325AE6241B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4E6F7-5B9C-4B47-A775-872073F73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607F5-A089-4A40-AE6D-6EE42C13C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5E9A8-B073-7849-836F-19EB9176AB9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386CE9-1AD3-E74D-8941-285BBADF834C}"/>
              </a:ext>
            </a:extLst>
          </p:cNvPr>
          <p:cNvGrpSpPr/>
          <p:nvPr userDrawn="1"/>
        </p:nvGrpSpPr>
        <p:grpSpPr>
          <a:xfrm>
            <a:off x="-18256" y="0"/>
            <a:ext cx="16299352" cy="1494000"/>
            <a:chOff x="-18256" y="0"/>
            <a:chExt cx="16299352" cy="149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7E5E02-04F4-8F48-9767-168626386182}"/>
                </a:ext>
              </a:extLst>
            </p:cNvPr>
            <p:cNvSpPr/>
            <p:nvPr userDrawn="1"/>
          </p:nvSpPr>
          <p:spPr bwMode="auto">
            <a:xfrm>
              <a:off x="-8904" y="0"/>
              <a:ext cx="16290000" cy="1494000"/>
            </a:xfrm>
            <a:prstGeom prst="rect">
              <a:avLst/>
            </a:prstGeom>
            <a:solidFill>
              <a:srgbClr val="003366">
                <a:alpha val="25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9284C0-96D2-8244-AF02-19DA995D6D85}"/>
                </a:ext>
              </a:extLst>
            </p:cNvPr>
            <p:cNvSpPr/>
            <p:nvPr userDrawn="1"/>
          </p:nvSpPr>
          <p:spPr bwMode="auto">
            <a:xfrm>
              <a:off x="-8904" y="0"/>
              <a:ext cx="16290000" cy="1386000"/>
            </a:xfrm>
            <a:prstGeom prst="rect">
              <a:avLst/>
            </a:prstGeom>
            <a:solidFill>
              <a:srgbClr val="003366">
                <a:alpha val="50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D461E2-723B-1F4E-AFE2-A5EEBB4E4FBF}"/>
                </a:ext>
              </a:extLst>
            </p:cNvPr>
            <p:cNvSpPr/>
            <p:nvPr userDrawn="1"/>
          </p:nvSpPr>
          <p:spPr bwMode="auto">
            <a:xfrm>
              <a:off x="-18256" y="0"/>
              <a:ext cx="16290000" cy="1260000"/>
            </a:xfrm>
            <a:prstGeom prst="rect">
              <a:avLst/>
            </a:prstGeom>
            <a:solidFill>
              <a:srgbClr val="003366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0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IZRGIL57C8?si=n3e6tryezPV890R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microsoft.com/office/2007/relationships/media" Target="../media/media5.mp3"/><Relationship Id="rId11" Type="http://schemas.openxmlformats.org/officeDocument/2006/relationships/image" Target="../media/image30.png"/><Relationship Id="rId5" Type="http://schemas.microsoft.com/office/2007/relationships/media" Target="../media/media4.wav"/><Relationship Id="rId10" Type="http://schemas.openxmlformats.org/officeDocument/2006/relationships/image" Target="../media/image29.png"/><Relationship Id="rId4" Type="http://schemas.openxmlformats.org/officeDocument/2006/relationships/audio" Target="NULL" TargetMode="External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31.png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0.png"/><Relationship Id="rId7" Type="http://schemas.openxmlformats.org/officeDocument/2006/relationships/image" Target="../media/image28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image" Target="../media/image270.png"/><Relationship Id="rId4" Type="http://schemas.openxmlformats.org/officeDocument/2006/relationships/customXml" Target="../ink/ink2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microsoft.com/office/2007/relationships/media" Target="../media/media8.m4a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10" Type="http://schemas.openxmlformats.org/officeDocument/2006/relationships/image" Target="../media/image8.png"/><Relationship Id="rId4" Type="http://schemas.openxmlformats.org/officeDocument/2006/relationships/audio" Target="../media/media8.m4a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2801" y="2267744"/>
            <a:ext cx="12195276" cy="612068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en-AU" sz="3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impact of genAI on (student) translators</a:t>
            </a:r>
            <a:endParaRPr lang="en-GB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8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Managing uncertainties</a:t>
            </a:r>
            <a:endParaRPr lang="en-AU" sz="2800" dirty="0">
              <a:latin typeface="+mn-lt"/>
            </a:endParaRPr>
          </a:p>
          <a:p>
            <a:pPr marL="0" indent="0">
              <a:buNone/>
            </a:pPr>
            <a:r>
              <a:rPr lang="en-ES" sz="2800">
                <a:latin typeface="+mn-lt"/>
              </a:rPr>
              <a:t> </a:t>
            </a:r>
            <a:endParaRPr lang="en-AU" sz="2800" dirty="0">
              <a:latin typeface="+mn-lt"/>
            </a:endParaRPr>
          </a:p>
          <a:p>
            <a:pPr marL="0" indent="0">
              <a:buNone/>
            </a:pP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Università per Stranieri di Siena, May 27, 2026</a:t>
            </a:r>
          </a:p>
          <a:p>
            <a:pPr marL="0" indent="0">
              <a:buNone/>
            </a:pPr>
            <a:endParaRPr lang="en-ES" sz="280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Research carried out as part of the project </a:t>
            </a:r>
            <a:r>
              <a:rPr lang="en-AU" sz="1800" i="1" kern="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Alfabetizaciones</a:t>
            </a:r>
            <a:r>
              <a:rPr lang="en-AU" sz="1800" i="1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y </a:t>
            </a:r>
            <a:r>
              <a:rPr lang="en-AU" sz="1800" i="1" kern="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ocupación</a:t>
            </a:r>
            <a:r>
              <a:rPr lang="en-AU" sz="1800" i="1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AU" sz="1800" i="1" kern="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en</a:t>
            </a:r>
            <a:r>
              <a:rPr lang="en-AU" sz="1800" i="1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la era digital</a:t>
            </a:r>
            <a:r>
              <a:rPr lang="en-AU" sz="1800" kern="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(Spanish Ministry of Science and innovation, </a:t>
            </a:r>
            <a:r>
              <a:rPr lang="en-US" sz="1800" kern="0" dirty="0">
                <a:solidFill>
                  <a:srgbClr val="363636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PID2021-122575NB-I00).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sk-SK" dirty="0">
              <a:latin typeface="+mn-lt"/>
            </a:endParaRPr>
          </a:p>
          <a:p>
            <a:pPr algn="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C9F6EF-AB8F-C417-095D-1BEBE5C2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5985352"/>
            <a:ext cx="5819021" cy="11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475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A book that you don’t have to buy </a:t>
            </a:r>
          </a:p>
        </p:txBody>
      </p:sp>
      <p:pic>
        <p:nvPicPr>
          <p:cNvPr id="2050" name="Picture 2" descr="How to Augment Language Skills: Generative AI and Machine Translation in Language Learning and Translator Training book cover">
            <a:extLst>
              <a:ext uri="{FF2B5EF4-FFF2-40B4-BE49-F238E27FC236}">
                <a16:creationId xmlns:a16="http://schemas.microsoft.com/office/drawing/2014/main" id="{29D6DEE8-6E56-B507-06A9-4D5173120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628" y="1547664"/>
            <a:ext cx="4445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 Yu Hao : Find an Expert : The ...">
            <a:extLst>
              <a:ext uri="{FF2B5EF4-FFF2-40B4-BE49-F238E27FC236}">
                <a16:creationId xmlns:a16="http://schemas.microsoft.com/office/drawing/2014/main" id="{2EBE3688-1A96-5690-568F-45A12E4B51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2" y="2619528"/>
            <a:ext cx="3634968" cy="54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DF396B-AA64-9B47-557F-DDD76636787D}"/>
              </a:ext>
            </a:extLst>
          </p:cNvPr>
          <p:cNvSpPr txBox="1"/>
          <p:nvPr/>
        </p:nvSpPr>
        <p:spPr>
          <a:xfrm>
            <a:off x="4895946" y="2619528"/>
            <a:ext cx="60219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1: What are language technologies and why should we know about them?</a:t>
            </a:r>
          </a:p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2: How do we know which skills to teach?</a:t>
            </a:r>
          </a:p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3: </a:t>
            </a:r>
            <a:r>
              <a:rPr lang="en-AU" sz="2400" dirty="0" err="1">
                <a:solidFill>
                  <a:srgbClr val="212529"/>
                </a:solidFill>
                <a:highlight>
                  <a:srgbClr val="FFFFFF"/>
                </a:highlight>
                <a:latin typeface="+mn-lt"/>
              </a:rPr>
              <a:t>W</a:t>
            </a:r>
            <a:r>
              <a:rPr lang="en-AU" sz="2400" dirty="0" err="1">
                <a:solidFill>
                  <a:srgbClr val="212529"/>
                </a:solidFill>
                <a:latin typeface="+mn-lt"/>
              </a:rPr>
              <a:t>them?</a:t>
            </a:r>
            <a:r>
              <a:rPr lang="en-AU" sz="2400" dirty="0" err="1">
                <a:solidFill>
                  <a:srgbClr val="212529"/>
                </a:solidFill>
                <a:highlight>
                  <a:srgbClr val="FFFFFF"/>
                </a:highlight>
                <a:latin typeface="+mn-lt"/>
              </a:rPr>
              <a:t>ill</a:t>
            </a:r>
            <a:r>
              <a:rPr lang="en-AU" sz="2400" dirty="0">
                <a:solidFill>
                  <a:srgbClr val="212529"/>
                </a:solidFill>
                <a:highlight>
                  <a:srgbClr val="FFFFFF"/>
                </a:highlight>
                <a:latin typeface="+mn-lt"/>
              </a:rPr>
              <a:t> </a:t>
            </a:r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all language professionals need translation technologies?</a:t>
            </a:r>
          </a:p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4: What methods do we use to teach translation technologies?</a:t>
            </a:r>
          </a:p>
          <a:p>
            <a:pPr algn="l"/>
            <a:r>
              <a:rPr lang="en-AU" sz="2400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n-lt"/>
              </a:rPr>
              <a:t>Chapter 5: What activities can help students use technologies better?</a:t>
            </a:r>
          </a:p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6: Who assesses what?</a:t>
            </a:r>
          </a:p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7: How do we answer students’ questions about language technologies?</a:t>
            </a:r>
          </a:p>
          <a:p>
            <a:pPr algn="l"/>
            <a:r>
              <a:rPr lang="en-AU" sz="2400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+mn-lt"/>
              </a:rPr>
              <a:t>Chapter 8: Ways forward</a:t>
            </a:r>
          </a:p>
        </p:txBody>
      </p:sp>
    </p:spTree>
    <p:extLst>
      <p:ext uri="{BB962C8B-B14F-4D97-AF65-F5344CB8AC3E}">
        <p14:creationId xmlns:p14="http://schemas.microsoft.com/office/powerpoint/2010/main" val="16575237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D0AAD-22CC-3B50-DEA2-16E50E8F8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38B98-868F-0176-AA1A-2585E32BA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547" y="2554042"/>
            <a:ext cx="7779773" cy="612068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08F2-C8FD-55AB-ED19-872458AF3A0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What is there to fear in automated literary translation?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B9704-6C54-0DD6-9644-2F68A6B8B6AF}"/>
              </a:ext>
            </a:extLst>
          </p:cNvPr>
          <p:cNvSpPr txBox="1"/>
          <p:nvPr/>
        </p:nvSpPr>
        <p:spPr>
          <a:xfrm>
            <a:off x="8128000" y="5614382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dirty="0">
              <a:latin typeface="+mn-lt"/>
            </a:endParaRPr>
          </a:p>
          <a:p>
            <a:pPr algn="l"/>
            <a:endParaRPr lang="en-US" sz="1800" dirty="0">
              <a:latin typeface="+mn-lt"/>
            </a:endParaRPr>
          </a:p>
          <a:p>
            <a:pPr algn="l"/>
            <a:r>
              <a:rPr lang="en-AU" sz="1800" dirty="0"/>
              <a:t>Miriam Espinosa-Giménez &amp; </a:t>
            </a:r>
            <a:r>
              <a:rPr lang="en-US" sz="1800" dirty="0">
                <a:solidFill>
                  <a:schemeClr val="tx1"/>
                </a:solidFill>
              </a:rPr>
              <a:t>Mikel L. </a:t>
            </a:r>
            <a:r>
              <a:rPr lang="en-US" sz="1800" dirty="0" err="1">
                <a:solidFill>
                  <a:schemeClr val="tx1"/>
                </a:solidFill>
              </a:rPr>
              <a:t>Forcada</a:t>
            </a:r>
            <a:r>
              <a:rPr lang="en-US" sz="1800" dirty="0">
                <a:solidFill>
                  <a:schemeClr val="tx1"/>
                </a:solidFill>
              </a:rPr>
              <a:t> (2024). </a:t>
            </a:r>
            <a:r>
              <a:rPr lang="en-AU" sz="1800" dirty="0">
                <a:solidFill>
                  <a:schemeClr val="tx1"/>
                </a:solidFill>
              </a:rPr>
              <a:t>Lexical impoverishment in neural machine translation: automatic and human study of Spanish-English noun translation. </a:t>
            </a:r>
            <a:r>
              <a:rPr lang="en-AU" sz="1800" i="1" dirty="0" err="1">
                <a:solidFill>
                  <a:schemeClr val="tx1"/>
                </a:solidFill>
              </a:rPr>
              <a:t>Tradumatica</a:t>
            </a:r>
            <a:r>
              <a:rPr lang="en-AU" sz="1800" dirty="0">
                <a:solidFill>
                  <a:schemeClr val="tx1"/>
                </a:solidFill>
              </a:rPr>
              <a:t> </a:t>
            </a:r>
            <a:r>
              <a:rPr lang="en-AU" sz="1800" dirty="0"/>
              <a:t>, 22, 162-180.</a:t>
            </a:r>
          </a:p>
          <a:p>
            <a:pPr algn="l"/>
            <a:endParaRPr lang="en-AU" sz="1800" dirty="0"/>
          </a:p>
          <a:p>
            <a:pPr algn="l"/>
            <a:r>
              <a:rPr lang="en-US" sz="1800" dirty="0"/>
              <a:t>Mikel L. </a:t>
            </a:r>
            <a:r>
              <a:rPr lang="en-US" sz="1800" dirty="0" err="1"/>
              <a:t>Forcada</a:t>
            </a:r>
            <a:r>
              <a:rPr lang="en-US" sz="1800" dirty="0"/>
              <a:t> (2025, Feb. 14). Harmful Effects of Machine Translation and  their Mitigation: A Preliminary Taxonomy. </a:t>
            </a:r>
            <a:r>
              <a:rPr lang="en-US" sz="1800" dirty="0">
                <a:hlinkClick r:id="rId3"/>
              </a:rPr>
              <a:t>https://youtu.be/JIZRGIL57C8?si=n3e6tryezPV890Rd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F3A41-293B-069B-6E3F-7DAC242B1486}"/>
              </a:ext>
            </a:extLst>
          </p:cNvPr>
          <p:cNvSpPr txBox="1"/>
          <p:nvPr/>
        </p:nvSpPr>
        <p:spPr>
          <a:xfrm>
            <a:off x="7615649" y="2554042"/>
            <a:ext cx="82992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Mikel </a:t>
            </a:r>
            <a:r>
              <a:rPr lang="en-A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Forcada</a:t>
            </a:r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: ”When AI language is copied and </a:t>
            </a:r>
          </a:p>
          <a:p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fed back into AI, </a:t>
            </a:r>
            <a:r>
              <a:rPr lang="en-A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happen to </a:t>
            </a:r>
          </a:p>
          <a:p>
            <a:r>
              <a:rPr lang="en-A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authentic speech?</a:t>
            </a:r>
            <a:r>
              <a:rPr lang="en-AU" sz="32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4B77CB-D166-3E03-9657-BC877EB9C9F5}"/>
              </a:ext>
            </a:extLst>
          </p:cNvPr>
          <p:cNvSpPr txBox="1">
            <a:spLocks/>
          </p:cNvSpPr>
          <p:nvPr/>
        </p:nvSpPr>
        <p:spPr>
          <a:xfrm>
            <a:off x="773040" y="2429352"/>
            <a:ext cx="6680705" cy="6120680"/>
          </a:xfrm>
          <a:prstGeom prst="rect">
            <a:avLst/>
          </a:prstGeom>
        </p:spPr>
        <p:txBody>
          <a:bodyPr vert="horz" lIns="0" tIns="0" rIns="108000" bIns="45706" numCol="1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The richness of the distribution of Spanish lexical equivalents of a set of 50 frequent English nouns is clearly impoverished in machine-translated output, as attested by comparing the Shannon entropy of that distribution in the corpus and that of the distribution in machine-translated versions of the same sentences. For all but a few words, there is </a:t>
            </a:r>
            <a:r>
              <a:rPr lang="en-A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reduction of entropy, that is, of richness</a:t>
            </a: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2038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30AFA-1505-B8E7-ECB0-4CADC0ECC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3D3CE-65CC-5610-C50D-B55E333C5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745" y="2642532"/>
            <a:ext cx="10038914" cy="612068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A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Creative shifts</a:t>
            </a: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: All translations that deviate from the ST in any of the following ways: </a:t>
            </a:r>
          </a:p>
          <a:p>
            <a:pPr marL="0" indent="0">
              <a:buNone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—“Abstraction” refers to instances when translators use more vague, general or abstract TT solutions. </a:t>
            </a:r>
          </a:p>
          <a:p>
            <a:pPr marL="0" indent="0">
              <a:buNone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—“Concretisation” refers to instances when the TT evokes a more explicit, more detailed and more precise idea or image.</a:t>
            </a:r>
          </a:p>
          <a:p>
            <a:pPr marL="0" indent="0">
              <a:buNone/>
            </a:pPr>
            <a:r>
              <a:rPr lang="en-AU" sz="2800" dirty="0">
                <a:latin typeface="Calibri" panose="020F0502020204030204" pitchFamily="34" charset="0"/>
                <a:cs typeface="Calibri" panose="020F0502020204030204" pitchFamily="34" charset="0"/>
              </a:rPr>
              <a:t>—“Modification” refers to instances when translators use a different solution in the TT (e.g. express a different metaphor without the image becoming more abstract or concrete). </a:t>
            </a:r>
          </a:p>
          <a:p>
            <a:pPr marL="0" indent="0">
              <a:buNone/>
            </a:pP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EB9B4-A9B0-E237-9F45-564BF75B85E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What is there to fear in automated literary translation?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DE68E-8767-491A-452E-5ED4D1CA1C94}"/>
              </a:ext>
            </a:extLst>
          </p:cNvPr>
          <p:cNvSpPr txBox="1"/>
          <p:nvPr/>
        </p:nvSpPr>
        <p:spPr>
          <a:xfrm>
            <a:off x="7391390" y="6996171"/>
            <a:ext cx="9013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 Guerberof Arenas and Antonio Toral. 2022. </a:t>
            </a:r>
            <a:r>
              <a:rPr lang="en-AU" sz="1800" b="0" i="0" u="none" strike="noStrike">
                <a:solidFill>
                  <a:srgbClr val="446E9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CREAMT: Creativity and narrative </a:t>
            </a:r>
          </a:p>
          <a:p>
            <a:pPr algn="l"/>
            <a:r>
              <a:rPr lang="en-AU" sz="1800" b="0" i="0" u="none" strike="noStrike">
                <a:solidFill>
                  <a:srgbClr val="446E9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engagement of literary texts translated by translators and NMT</a:t>
            </a:r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In </a:t>
            </a:r>
            <a:r>
              <a:rPr lang="en-AU" sz="1800" b="0" i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Proceedings of the </a:t>
            </a:r>
          </a:p>
          <a:p>
            <a:pPr algn="l"/>
            <a:r>
              <a:rPr lang="en-AU" sz="1800" b="0" i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23rd Annual Conference of the European Association for Machine Translation</a:t>
            </a:r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pages 357–358, </a:t>
            </a:r>
          </a:p>
          <a:p>
            <a:pPr algn="l"/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Ghent, Belgium. European Association for Machine Translation.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316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FD04-11AD-A9AE-8A47-EAB8490E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73683-5982-7D74-B7E9-5716A5E8A20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What is there to fear in automated literary translation?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624E1-9D8C-7067-73F8-4C8615560DD1}"/>
              </a:ext>
            </a:extLst>
          </p:cNvPr>
          <p:cNvSpPr txBox="1"/>
          <p:nvPr/>
        </p:nvSpPr>
        <p:spPr>
          <a:xfrm>
            <a:off x="7391390" y="6996171"/>
            <a:ext cx="9013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 Guerberof Arenas and Antonio Toral. 2022. </a:t>
            </a:r>
            <a:r>
              <a:rPr lang="en-AU" sz="1800" b="0" i="0" u="none" strike="noStrike">
                <a:solidFill>
                  <a:srgbClr val="446E9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CREAMT: Creativity and narrative </a:t>
            </a:r>
          </a:p>
          <a:p>
            <a:pPr algn="l"/>
            <a:r>
              <a:rPr lang="en-AU" sz="1800" b="0" i="0" u="none" strike="noStrike">
                <a:solidFill>
                  <a:srgbClr val="446E9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engagement of literary texts translated by translators and NMT</a:t>
            </a:r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In </a:t>
            </a:r>
            <a:r>
              <a:rPr lang="en-AU" sz="1800" b="0" i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Proceedings of the </a:t>
            </a:r>
          </a:p>
          <a:p>
            <a:pPr algn="l"/>
            <a:r>
              <a:rPr lang="en-AU" sz="1800" b="0" i="1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23rd Annual Conference of the European Association for Machine Translation</a:t>
            </a:r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pages 357–358, </a:t>
            </a:r>
          </a:p>
          <a:p>
            <a:pPr algn="l"/>
            <a:r>
              <a:rPr lang="en-AU" sz="1800" b="0" i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Ghent, Belgium. European Association for Machine Translation.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8ED86-CE80-5CAB-D79F-7079A7CE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9" y="2442239"/>
            <a:ext cx="6158149" cy="57716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A5F6B0-E322-A8D2-A318-1BC14C431AAC}"/>
              </a:ext>
            </a:extLst>
          </p:cNvPr>
          <p:cNvSpPr/>
          <p:nvPr/>
        </p:nvSpPr>
        <p:spPr>
          <a:xfrm>
            <a:off x="812798" y="6676768"/>
            <a:ext cx="6158149" cy="7746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52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What is there to fear in automated literary translation?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D684E-E8F5-5648-AED2-67537499DF60}"/>
              </a:ext>
            </a:extLst>
          </p:cNvPr>
          <p:cNvCxnSpPr/>
          <p:nvPr/>
        </p:nvCxnSpPr>
        <p:spPr>
          <a:xfrm>
            <a:off x="5690300" y="6473604"/>
            <a:ext cx="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B41438-4158-C740-8297-5C93D25E3903}"/>
              </a:ext>
            </a:extLst>
          </p:cNvPr>
          <p:cNvCxnSpPr/>
          <p:nvPr/>
        </p:nvCxnSpPr>
        <p:spPr>
          <a:xfrm>
            <a:off x="4766076" y="7092280"/>
            <a:ext cx="27381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9183F-F53A-5B9B-8881-C2579937F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29A9D-DA33-3E48-FCE3-71D2E7DA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48" y="2267744"/>
            <a:ext cx="1515670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20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3CC4B-336C-D046-9EA9-97B2B79F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2774950"/>
            <a:ext cx="16078200" cy="35941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Does automation change how we work? MT dependency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D684E-E8F5-5648-AED2-67537499DF60}"/>
              </a:ext>
            </a:extLst>
          </p:cNvPr>
          <p:cNvCxnSpPr/>
          <p:nvPr/>
        </p:nvCxnSpPr>
        <p:spPr>
          <a:xfrm>
            <a:off x="5690300" y="6473604"/>
            <a:ext cx="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25755F9-43EB-CC01-61E4-10400515F7D4}"/>
              </a:ext>
            </a:extLst>
          </p:cNvPr>
          <p:cNvSpPr/>
          <p:nvPr/>
        </p:nvSpPr>
        <p:spPr>
          <a:xfrm>
            <a:off x="11361907" y="5192459"/>
            <a:ext cx="2854087" cy="5929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41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A3B8D-EA19-F2BE-2C08-485585A9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1AA53-B480-64C9-B2BD-400DA135DC3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Does automation change how we work? MT dependency?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31AC91-7D90-1AD4-5B28-7A696B395BDF}"/>
              </a:ext>
            </a:extLst>
          </p:cNvPr>
          <p:cNvCxnSpPr/>
          <p:nvPr/>
        </p:nvCxnSpPr>
        <p:spPr>
          <a:xfrm>
            <a:off x="5690300" y="6473604"/>
            <a:ext cx="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93D77-32A3-8F66-0812-7A6992BD6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267744"/>
            <a:ext cx="14155959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ChatGPT5.2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(sat down) x 3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Gemini	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(sat down) x 3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Grok	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(sat down) x 3</a:t>
            </a:r>
          </a:p>
          <a:p>
            <a:pPr marL="0" indent="0"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GoogleTranslate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(sat down) x 3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Luz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estaba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(was sitting) x 1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DeepL		 	Luz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estaba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sentada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(was sitting)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(Option 3) (sat down)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Translator 1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Translator 2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Translator 3		Luz se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sentó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B40D7-9C9D-84F5-8112-54621DDA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368" y="2195736"/>
            <a:ext cx="3816424" cy="57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7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DBDD-76D1-DA3F-B5D4-147FA5EE4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11879E-4B05-3A0F-37EC-EDAB7572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62" y="2267744"/>
            <a:ext cx="1351723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noProof="1">
              <a:latin typeface="+mn-lt"/>
            </a:endParaRPr>
          </a:p>
          <a:p>
            <a:pPr marL="0" indent="0">
              <a:buNone/>
            </a:pPr>
            <a:r>
              <a:rPr lang="en-US" sz="2800" kern="100" noProof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 solution: Use the prompt “Suggest acceptable but creative alternatives for each sentence”:</a:t>
            </a:r>
          </a:p>
          <a:p>
            <a:pPr marL="0" indent="0">
              <a:buNone/>
            </a:pPr>
            <a:endParaRPr lang="en-US" sz="2800" kern="100" noProof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noProof="1">
              <a:latin typeface="+mn-lt"/>
            </a:endParaRPr>
          </a:p>
          <a:p>
            <a:pPr marL="0" indent="0">
              <a:buNone/>
            </a:pPr>
            <a:endParaRPr lang="en-US" sz="3200" noProof="1"/>
          </a:p>
          <a:p>
            <a:endParaRPr lang="en-US" sz="3200" noProof="1"/>
          </a:p>
          <a:p>
            <a:endParaRPr lang="en-US" sz="3200" noProof="1"/>
          </a:p>
          <a:p>
            <a:endParaRPr lang="en-US" sz="3200" noProof="1">
              <a:latin typeface="Univers" panose="020F050202020403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2FDAD38-BEA8-8FF8-72F3-65972354D80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83184" y="1547664"/>
            <a:ext cx="14689632" cy="648072"/>
          </a:xfrm>
        </p:spPr>
        <p:txBody>
          <a:bodyPr/>
          <a:lstStyle/>
          <a:p>
            <a:r>
              <a:rPr lang="en-US" dirty="0"/>
              <a:t>So, there is no creativity?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4CB30D-E264-9040-F7B4-9A1D7BFD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623" y="3984982"/>
            <a:ext cx="5249945" cy="289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739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43EC-8F0E-77C7-0F72-6F57956C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404788-FD66-FDE1-DDA6-65C4B3B6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2267744"/>
            <a:ext cx="6197481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</a:t>
            </a:r>
            <a:r>
              <a:rPr lang="en-US" sz="2800" b="1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does not have…</a:t>
            </a:r>
          </a:p>
          <a:p>
            <a:pPr marL="0" indent="0">
              <a:buNone/>
            </a:pPr>
            <a:endParaRPr lang="en-US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Authentic language</a:t>
            </a:r>
          </a:p>
          <a:p>
            <a:pPr marL="0" indent="0"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receivers</a:t>
            </a:r>
          </a:p>
          <a:p>
            <a:pPr marL="0" indent="0"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Creativity</a:t>
            </a:r>
          </a:p>
          <a:p>
            <a:pPr marL="0" indent="0"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understanding</a:t>
            </a:r>
          </a:p>
          <a:p>
            <a:pPr marL="0" indent="0">
              <a:buNone/>
            </a:pPr>
            <a:r>
              <a:rPr lang="en-US" sz="28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 nuances / e</a:t>
            </a:r>
            <a:r>
              <a:rPr lang="en-US" sz="2800" kern="100" noProof="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mpathy</a:t>
            </a: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emotions</a:t>
            </a:r>
          </a:p>
          <a:p>
            <a:pPr marL="0" indent="0"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Respect </a:t>
            </a:r>
            <a:r>
              <a:rPr lang="en-US" sz="28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intellectual property</a:t>
            </a:r>
            <a:endParaRPr lang="en-US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ES_tradnl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ES_tradnl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>
              <a:latin typeface="Univers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2462F-DFC8-D86B-A77C-9C80822D35E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wrong starting point: Justify a position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0BA3903-6597-F0E5-588F-8B8C2F9A68A2}"/>
              </a:ext>
            </a:extLst>
          </p:cNvPr>
          <p:cNvSpPr txBox="1">
            <a:spLocks/>
          </p:cNvSpPr>
          <p:nvPr/>
        </p:nvSpPr>
        <p:spPr>
          <a:xfrm>
            <a:off x="7690466" y="2195736"/>
            <a:ext cx="8565534" cy="6120680"/>
          </a:xfrm>
          <a:prstGeom prst="rect">
            <a:avLst/>
          </a:prstGeom>
        </p:spPr>
        <p:txBody>
          <a:bodyPr vert="horz" lIns="0" tIns="0" rIns="108000" bIns="45706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sz="28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To demonstrate this: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prompts or fresh data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isolated sentences and phrases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with a human gold standard, with no prompts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academic authorities</a:t>
            </a:r>
            <a:endParaRPr lang="en-US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kern="100" noProof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Forget how children learn to express empathy and emotions. 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Forget how languages change. </a:t>
            </a:r>
            <a:endParaRPr lang="en-US" sz="280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s-ES_tradnl" sz="28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s-ES_tradnl" sz="28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3200" dirty="0"/>
          </a:p>
          <a:p>
            <a:pPr fontAlgn="auto">
              <a:spcAft>
                <a:spcPts val="0"/>
              </a:spcAft>
            </a:pPr>
            <a:endParaRPr lang="en-US" sz="3200" dirty="0"/>
          </a:p>
          <a:p>
            <a:pPr fontAlgn="auto">
              <a:spcAft>
                <a:spcPts val="0"/>
              </a:spcAft>
            </a:pPr>
            <a:endParaRPr lang="en-US" sz="3200" dirty="0"/>
          </a:p>
          <a:p>
            <a:pPr fontAlgn="auto">
              <a:spcAft>
                <a:spcPts val="0"/>
              </a:spcAft>
            </a:pPr>
            <a:endParaRPr lang="en-US" sz="3200" dirty="0">
              <a:latin typeface="Univers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10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5C26C-4148-F2EE-D735-122FD3B78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60AA45-0F22-03AB-9A3B-3B9208E8D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84" y="2642532"/>
            <a:ext cx="4288095" cy="612068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s-ES" sz="2400" b="1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Romance de la luna, luna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luna vino a la fragua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su polisón de nardos.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niño la mira mira.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niño la está mirando.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el aire conmovido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mueve la luna sus brazos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 enseña, lúbrica y pura,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 senos de duro estaño.</a:t>
            </a:r>
            <a:endParaRPr lang="en-AU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000E-CF9A-B6A9-C592-9A38159EC5B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Let’s test this</a:t>
            </a:r>
          </a:p>
        </p:txBody>
      </p:sp>
      <p:pic>
        <p:nvPicPr>
          <p:cNvPr id="1026" name="Picture 2" descr="El romance de la luna, luna ...">
            <a:extLst>
              <a:ext uri="{FF2B5EF4-FFF2-40B4-BE49-F238E27FC236}">
                <a16:creationId xmlns:a16="http://schemas.microsoft.com/office/drawing/2014/main" id="{23B81855-A693-9F91-5B84-953BEB43B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1256" y="1547664"/>
            <a:ext cx="2752144" cy="278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FE754AF-746E-A060-80A8-351397163BA0}"/>
              </a:ext>
            </a:extLst>
          </p:cNvPr>
          <p:cNvSpPr txBox="1">
            <a:spLocks/>
          </p:cNvSpPr>
          <p:nvPr/>
        </p:nvSpPr>
        <p:spPr>
          <a:xfrm>
            <a:off x="4162000" y="2642532"/>
            <a:ext cx="4288095" cy="6120680"/>
          </a:xfrm>
          <a:prstGeom prst="rect">
            <a:avLst/>
          </a:prstGeom>
        </p:spPr>
        <p:txBody>
          <a:bodyPr vert="horz" lIns="0" tIns="0" rIns="108000" bIns="45706" numCol="1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400"/>
              </a:spcAft>
              <a:buNone/>
            </a:pPr>
            <a:r>
              <a:rPr lang="en-AU" sz="2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A.</a:t>
            </a:r>
            <a:r>
              <a:rPr lang="en-AU" sz="2400" b="1" kern="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Moon Romance, Moon</a:t>
            </a:r>
            <a:endParaRPr lang="en-AU" sz="2400" b="1" kern="0" dirty="0">
              <a:solidFill>
                <a:srgbClr val="0F476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moon came to the forge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its tuberose bustle.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boy looks at her.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boy is looking at her.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shaken air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moon moves its arms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teaches, lubricious and pure,</a:t>
            </a: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 breasts of hard tin.</a:t>
            </a:r>
            <a:br>
              <a:rPr lang="en-AU" sz="22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84380B4-E3DF-65B6-4BD5-2AB137E3372E}"/>
              </a:ext>
            </a:extLst>
          </p:cNvPr>
          <p:cNvSpPr txBox="1">
            <a:spLocks/>
          </p:cNvSpPr>
          <p:nvPr/>
        </p:nvSpPr>
        <p:spPr>
          <a:xfrm flipH="1">
            <a:off x="8768910" y="2448558"/>
            <a:ext cx="6537960" cy="5943600"/>
          </a:xfrm>
          <a:prstGeom prst="rect">
            <a:avLst/>
          </a:prstGeom>
        </p:spPr>
        <p:txBody>
          <a:bodyPr vert="horz" lIns="0" tIns="0" rIns="108000" bIns="45706" numCol="1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AU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B.</a:t>
            </a:r>
            <a:r>
              <a:rPr lang="en-AU" sz="24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Romance De La Luna, Luna</a:t>
            </a:r>
            <a:endParaRPr lang="en-AU" sz="24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moon came to the forge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her tub of nard.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boy is looking at her.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child is looking at her.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moving air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moon moves her arms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shows, lubricious and pure,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 breasts of hard pewter.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 dirty="0">
              <a:latin typeface="+mn-lt"/>
            </a:endParaRPr>
          </a:p>
        </p:txBody>
      </p:sp>
      <p:pic>
        <p:nvPicPr>
          <p:cNvPr id="10" name="Picture 2" descr="El estilo tapicero y el polisón (1868 ...">
            <a:extLst>
              <a:ext uri="{FF2B5EF4-FFF2-40B4-BE49-F238E27FC236}">
                <a16:creationId xmlns:a16="http://schemas.microsoft.com/office/drawing/2014/main" id="{8AF1DF3E-0444-C47D-844B-E3160BEAF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0069" y="1547664"/>
            <a:ext cx="2821561" cy="42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 origen del nardo en España">
            <a:extLst>
              <a:ext uri="{FF2B5EF4-FFF2-40B4-BE49-F238E27FC236}">
                <a16:creationId xmlns:a16="http://schemas.microsoft.com/office/drawing/2014/main" id="{F4C45F3E-8807-CECA-6C4A-7A8E3CAB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1256" y="4572000"/>
            <a:ext cx="2752144" cy="36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i0328.mp3">
            <a:hlinkClick r:id="" action="ppaction://media"/>
            <a:extLst>
              <a:ext uri="{FF2B5EF4-FFF2-40B4-BE49-F238E27FC236}">
                <a16:creationId xmlns:a16="http://schemas.microsoft.com/office/drawing/2014/main" id="{9B5F1DA3-D068-0AD6-7AFA-38DF66A6E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600" y="76037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72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514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598B-189B-06C0-B53E-E69D1299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8EC43-2F6C-29AA-C899-5FC3ED4D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267744"/>
            <a:ext cx="10735186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endParaRPr lang="en-GB" sz="2800" ker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>
              <a:latin typeface="+mn-lt"/>
            </a:endParaRPr>
          </a:p>
          <a:p>
            <a:pPr marL="0" indent="0">
              <a:buNone/>
            </a:pPr>
            <a:endParaRPr lang="en-US" sz="3200"/>
          </a:p>
          <a:p>
            <a:endParaRPr lang="en-US" sz="3200"/>
          </a:p>
          <a:p>
            <a:endParaRPr lang="en-US" sz="3200"/>
          </a:p>
          <a:p>
            <a:endParaRPr lang="en-US" sz="3200">
              <a:latin typeface="Univers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B019C-2853-EF95-8D53-9D819F86EBC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What is uncertainty? (And can we be sure about it?)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96958-BCAF-48DD-B4E1-6B6C105229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81" y="2535802"/>
            <a:ext cx="7772400" cy="5274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68D9C-5F17-CE20-CD94-874A7C413E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396" y="2535802"/>
            <a:ext cx="634180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540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FD04-11AD-A9AE-8A47-EAB8490E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88336E-468E-D290-55D3-1E84B6755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13" y="2642532"/>
            <a:ext cx="4288095" cy="6120680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2400" b="1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Romance de la luna, luna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luna vino a la fragua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su polisón de nardos.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niño la mira mira.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niño la está mirando.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el aire conmovido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mueve la luna sus brazos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 enseña, lúbrica y pura,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 senos de duro estaño.</a:t>
            </a:r>
            <a:br>
              <a:rPr lang="es-ES" sz="22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73683-5982-7D74-B7E9-5716A5E8A20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Let’s test this: Please avoid literal solutions </a:t>
            </a:r>
          </a:p>
        </p:txBody>
      </p:sp>
      <p:pic>
        <p:nvPicPr>
          <p:cNvPr id="1026" name="Picture 2" descr="El romance de la luna, luna ...">
            <a:extLst>
              <a:ext uri="{FF2B5EF4-FFF2-40B4-BE49-F238E27FC236}">
                <a16:creationId xmlns:a16="http://schemas.microsoft.com/office/drawing/2014/main" id="{7D3EB214-60C3-D605-979A-0E379A00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068" y="1547664"/>
            <a:ext cx="3066530" cy="31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1FA8975-490B-D85F-82CA-16B5274E723E}"/>
              </a:ext>
            </a:extLst>
          </p:cNvPr>
          <p:cNvSpPr txBox="1">
            <a:spLocks/>
          </p:cNvSpPr>
          <p:nvPr/>
        </p:nvSpPr>
        <p:spPr>
          <a:xfrm>
            <a:off x="4268702" y="2642532"/>
            <a:ext cx="5285845" cy="6120680"/>
          </a:xfrm>
          <a:prstGeom prst="rect">
            <a:avLst/>
          </a:prstGeom>
        </p:spPr>
        <p:txBody>
          <a:bodyPr vert="horz" lIns="0" tIns="0" rIns="108000" bIns="45706" numCol="1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Moon Ballad</a:t>
            </a:r>
            <a:endParaRPr lang="en-AU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moon drifted into the smithy,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 skirts woven from star-jasmine.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boy stares, transfixed—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 wide eyes never leaving her.</a:t>
            </a:r>
            <a:endParaRPr lang="en-AU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quivering air,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sways her silver limbs,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baring herself—</a:t>
            </a:r>
            <a:r>
              <a:rPr lang="en-AU" sz="2400">
                <a:solidFill>
                  <a:srgbClr val="40404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uminous, untouchable—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 body a sculpture of molten metal</a:t>
            </a:r>
            <a:r>
              <a:rPr lang="en-AU" sz="21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28BCB6D-1D67-5A56-C2DC-9F007B9DBF55}"/>
              </a:ext>
            </a:extLst>
          </p:cNvPr>
          <p:cNvSpPr txBox="1">
            <a:spLocks/>
          </p:cNvSpPr>
          <p:nvPr/>
        </p:nvSpPr>
        <p:spPr>
          <a:xfrm flipH="1">
            <a:off x="12545810" y="5098307"/>
            <a:ext cx="3537788" cy="3299244"/>
          </a:xfrm>
          <a:prstGeom prst="rect">
            <a:avLst/>
          </a:prstGeom>
        </p:spPr>
        <p:txBody>
          <a:bodyPr vert="horz" lIns="0" tIns="0" rIns="108000" bIns="45706" numCol="1" rtlCol="0">
            <a:normAutofit lnSpcReduction="1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spcAft>
                <a:spcPts val="400"/>
              </a:spcAft>
              <a:buNone/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Liberties:</a:t>
            </a:r>
            <a:endParaRPr lang="en-AU" sz="1800" b="1">
              <a:solidFill>
                <a:srgbClr val="0F476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Polisón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nardos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→ 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"skirts woven from star-jasmine"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(evokes both fabric and fragrance without "bustle").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"Senos de 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duro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estaño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→ 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"sculpture of molten metal"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(avoids "tin breasts" but keeps metallic sensuality).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Need more darkness/whimsy? Just say. </a:t>
            </a:r>
            <a:r>
              <a:rPr lang="en-AU" sz="1800">
                <a:solidFill>
                  <a:srgbClr val="404040"/>
                </a:solidFill>
                <a:effectLst/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🌒</a:t>
            </a: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34861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1FD04-11AD-A9AE-8A47-EAB8490E9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88336E-468E-D290-55D3-1E84B6755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90" y="2642532"/>
            <a:ext cx="4288095" cy="6120680"/>
          </a:xfrm>
        </p:spPr>
        <p:txBody>
          <a:bodyPr numCol="1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2400" b="1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Romance de la luna, luna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luna vino a la fragua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su polisón de nardos.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niño la mira mira.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niño la está mirando.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el aire conmovido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mueve la luna sus brazos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 enseña, lúbrica y pura,</a:t>
            </a:r>
            <a:b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s-ES" sz="24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 senos de duro estaño.</a:t>
            </a:r>
            <a:br>
              <a:rPr lang="es-ES" sz="2200">
                <a:solidFill>
                  <a:srgbClr val="14182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73683-5982-7D74-B7E9-5716A5E8A20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lang="en-US"/>
              <a:t>Let’s test this: Please come closer to the rhythm and rhymes</a:t>
            </a:r>
          </a:p>
        </p:txBody>
      </p:sp>
      <p:pic>
        <p:nvPicPr>
          <p:cNvPr id="1026" name="Picture 2" descr="El romance de la luna, luna ...">
            <a:extLst>
              <a:ext uri="{FF2B5EF4-FFF2-40B4-BE49-F238E27FC236}">
                <a16:creationId xmlns:a16="http://schemas.microsoft.com/office/drawing/2014/main" id="{7D3EB214-60C3-D605-979A-0E379A00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068" y="1547664"/>
            <a:ext cx="3066530" cy="31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1FA8975-490B-D85F-82CA-16B5274E723E}"/>
              </a:ext>
            </a:extLst>
          </p:cNvPr>
          <p:cNvSpPr txBox="1">
            <a:spLocks/>
          </p:cNvSpPr>
          <p:nvPr/>
        </p:nvSpPr>
        <p:spPr>
          <a:xfrm>
            <a:off x="3937519" y="2642532"/>
            <a:ext cx="5419842" cy="6120680"/>
          </a:xfrm>
          <a:prstGeom prst="rect">
            <a:avLst/>
          </a:prstGeom>
        </p:spPr>
        <p:txBody>
          <a:bodyPr vert="horz" lIns="0" tIns="0" rIns="108000" bIns="45706" numCol="1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Ballad of the Moon, Moon</a:t>
            </a:r>
            <a:endParaRPr lang="en-AU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moon stepped into the smithy,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 gown of spikenard flowing.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boy gazes, lingers, gazes—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his wide eyes ever-glowing.</a:t>
            </a:r>
            <a:endParaRPr lang="en-AU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Through the shivering air,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sways her silver light,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baring herself—bright and wanton—</a:t>
            </a:r>
            <a:b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24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 breasts of frozen white.</a:t>
            </a:r>
            <a:endParaRPr lang="en-AU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28BCB6D-1D67-5A56-C2DC-9F007B9DBF55}"/>
              </a:ext>
            </a:extLst>
          </p:cNvPr>
          <p:cNvSpPr txBox="1">
            <a:spLocks/>
          </p:cNvSpPr>
          <p:nvPr/>
        </p:nvSpPr>
        <p:spPr>
          <a:xfrm flipH="1">
            <a:off x="8728973" y="2642532"/>
            <a:ext cx="4288095" cy="5943600"/>
          </a:xfrm>
          <a:prstGeom prst="rect">
            <a:avLst/>
          </a:prstGeom>
        </p:spPr>
        <p:txBody>
          <a:bodyPr vert="horz" lIns="0" tIns="0" rIns="108000" bIns="45706" numCol="1" rtlCol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00" b="0" i="0" kern="1200">
                <a:solidFill>
                  <a:srgbClr val="334000"/>
                </a:solidFill>
                <a:latin typeface="Univers LT Std 45 Light"/>
                <a:ea typeface="+mn-ea"/>
                <a:cs typeface="Univers LT Std 45 Light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spcAft>
                <a:spcPts val="400"/>
              </a:spcAft>
              <a:buNone/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Rhyme &amp; Rhythm:</a:t>
            </a:r>
            <a:endParaRPr lang="en-AU" sz="1800" b="1">
              <a:solidFill>
                <a:srgbClr val="0F476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ABAB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scheme in stanzas 1–2 (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flowing/glowing, light/white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AABB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in warnings (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come/dumb, appear/dear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Trochaic 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trimeter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(e.g., "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moon stepped in-to the smith-y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") mirrors Lorca’s lullaby-like cadence.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l">
              <a:spcBef>
                <a:spcPts val="800"/>
              </a:spcBef>
              <a:spcAft>
                <a:spcPts val="400"/>
              </a:spcAft>
              <a:buNone/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Choices:</a:t>
            </a:r>
            <a:endParaRPr lang="en-AU" sz="1800" b="1">
              <a:solidFill>
                <a:srgbClr val="0F476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Polisón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 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nardos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→ 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"gown of spikenard flowing"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(keeps floral elegance + internal rhyme with 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"glowing"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AU" sz="1800" b="1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Lúbrica</a:t>
            </a:r>
            <a:r>
              <a:rPr lang="en-AU" sz="1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y pura"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→ 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"bright and wanton"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(balances purity/sensuality; rhymes with </a:t>
            </a:r>
            <a:r>
              <a:rPr lang="en-AU" sz="1800" i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"light"</a:t>
            </a:r>
            <a:r>
              <a:rPr lang="en-AU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  <a:endParaRPr lang="en-AU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800" kern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Closer to Lorca’s </a:t>
            </a:r>
            <a:r>
              <a:rPr lang="en-AU" sz="1800" b="1" kern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incantatory rhythm</a:t>
            </a:r>
            <a:r>
              <a:rPr lang="en-AU" sz="1800" kern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while avoiding clunkiness. Want more musicality? I’d tweak line lengths for stronger singsong. </a:t>
            </a:r>
            <a:r>
              <a:rPr lang="en-AU" sz="1800" kern="0">
                <a:solidFill>
                  <a:srgbClr val="404040"/>
                </a:solidFill>
                <a:effectLst/>
                <a:latin typeface="Apple Color Emoji" pitchFamily="2" charset="0"/>
                <a:ea typeface="Times New Roman" panose="02020603050405020304" pitchFamily="18" charset="0"/>
                <a:cs typeface="Apple Color Emoji" pitchFamily="2" charset="0"/>
              </a:rPr>
              <a:t>🔥</a:t>
            </a:r>
            <a:r>
              <a:rPr lang="en-AU" sz="1200">
                <a:effectLst/>
              </a:rPr>
              <a:t> </a:t>
            </a:r>
            <a:endParaRPr lang="en-AU" sz="4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AU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6778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184" y="2627784"/>
            <a:ext cx="7062958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Annotation heatmaps (research by Ke Hu)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C4A0B-244E-967C-22BF-9A88A8DE5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488" y="2195736"/>
            <a:ext cx="7425328" cy="282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310466-11E1-9418-A6F7-D673EAF50E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5119956"/>
            <a:ext cx="7344816" cy="2822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9B7DBF-17FA-03BD-F6E3-F4252BD849FC}"/>
              </a:ext>
            </a:extLst>
          </p:cNvPr>
          <p:cNvSpPr txBox="1"/>
          <p:nvPr/>
        </p:nvSpPr>
        <p:spPr>
          <a:xfrm>
            <a:off x="770399" y="2406419"/>
            <a:ext cx="6249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Instruction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altLang="zh-CN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text,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dislike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en-US" altLang="zh-CN" sz="24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(One of these is raw NMT, the other is unaided.)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5D379-48A0-D584-658C-4A74F7C0EAFF}"/>
              </a:ext>
            </a:extLst>
          </p:cNvPr>
          <p:cNvSpPr txBox="1"/>
          <p:nvPr/>
        </p:nvSpPr>
        <p:spPr>
          <a:xfrm>
            <a:off x="914813" y="7134671"/>
            <a:ext cx="5662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>
                <a:latin typeface="+mn-lt"/>
              </a:rPr>
              <a:t>Hu Ke (2022). Comparing the Quality of Machine and Human Translation of Literary Texts Using Reader-based Evaluation Methods. PhD thesis.  University of Melbourne</a:t>
            </a:r>
            <a:r>
              <a:rPr lang="en-AU" sz="1800">
                <a:latin typeface="+mn-lt"/>
              </a:rPr>
              <a:t> </a:t>
            </a:r>
            <a:endParaRPr 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390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184" y="2627784"/>
            <a:ext cx="12025336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Please watch this clip from Nirvana in Fire (research by Qiu Juerong)</a:t>
            </a:r>
          </a:p>
        </p:txBody>
      </p:sp>
      <p:pic>
        <p:nvPicPr>
          <p:cNvPr id="4" name="wen as word.mp4" descr="wen as word.mp4">
            <a:hlinkClick r:id="" action="ppaction://media"/>
            <a:extLst>
              <a:ext uri="{FF2B5EF4-FFF2-40B4-BE49-F238E27FC236}">
                <a16:creationId xmlns:a16="http://schemas.microsoft.com/office/drawing/2014/main" id="{D206FD04-241C-1F4B-B9A0-3919EAEB0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8352" y="2483768"/>
            <a:ext cx="9640168" cy="54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82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5" name="#sl-staticobject()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C74AFA9-ADA2-47D7-8C4A-7EBD62C4B81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8253" y="8453201"/>
            <a:ext cx="2160248" cy="432049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029" y="7710332"/>
            <a:ext cx="1625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8368895" y="7075860"/>
            <a:ext cx="6032216" cy="1239580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don’t know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940219" y="7075860"/>
            <a:ext cx="6032216" cy="1239580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unit of language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206045"/>
            <a:ext cx="1625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8365865" y="5571575"/>
            <a:ext cx="6032216" cy="1239579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4800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8718393" y="5850347"/>
            <a:ext cx="6621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733" b="1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9313127" y="5589382"/>
            <a:ext cx="4505091" cy="122177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unit of currency</a:t>
            </a:r>
            <a:endParaRPr lang="de-AT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8385483" y="5559647"/>
            <a:ext cx="6032216" cy="1239579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4800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937189" y="5571574"/>
            <a:ext cx="6032216" cy="1239580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 of day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60" y="5675"/>
            <a:ext cx="5802280" cy="409125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3814372"/>
            <a:ext cx="16256000" cy="1515209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GB" sz="3200">
                  <a:solidFill>
                    <a:schemeClr val="bg1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When Yan asks the girl how much a </a:t>
              </a:r>
              <a:r>
                <a:rPr lang="en-GB" sz="3200" i="1" err="1">
                  <a:solidFill>
                    <a:schemeClr val="bg1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guqin</a:t>
              </a:r>
              <a:r>
                <a:rPr lang="en-GB" sz="3200">
                  <a:solidFill>
                    <a:schemeClr val="bg1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is, she says “twelve wen”, so “wen” is…</a:t>
              </a:r>
              <a:r>
                <a:rPr lang="en-AU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11491157" y="3096474"/>
            <a:ext cx="4764840" cy="462868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77500" lnSpcReduction="20000"/>
            </a:bodyPr>
            <a:lstStyle/>
            <a:p>
              <a:pPr algn="ctr"/>
              <a:r>
                <a:rPr lang="de-DE" sz="2667" b="1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IMMERSION</a:t>
              </a:r>
              <a:endParaRPr lang="en-US" sz="2667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90867" y="363213"/>
            <a:ext cx="812800" cy="8128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93920" y="363213"/>
            <a:ext cx="812800" cy="8128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98867" y="18481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701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73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029" y="7710332"/>
            <a:ext cx="1625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8368895" y="7075860"/>
            <a:ext cx="6032216" cy="1239580"/>
            <a:chOff x="1452892" y="4172004"/>
            <a:chExt cx="4524162" cy="929685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don’t know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940219" y="7075860"/>
            <a:ext cx="6032216" cy="1239580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unit of language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206045"/>
            <a:ext cx="16256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2081445" y="5509946"/>
            <a:ext cx="6032216" cy="1239580"/>
            <a:chOff x="1452892" y="4172004"/>
            <a:chExt cx="4524162" cy="929685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A</a:t>
              </a:r>
            </a:p>
          </p:txBody>
        </p:sp>
        <p:sp>
          <p:nvSpPr>
            <p:cNvPr id="53" name="#sl-pollanswer(1)">
              <a:extLst>
                <a:ext uri="{FF2B5EF4-FFF2-40B4-BE49-F238E27FC236}">
                  <a16:creationId xmlns:a16="http://schemas.microsoft.com/office/drawing/2014/main" id="{86D18980-FBAC-44DB-AE96-DB042EF3060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 of day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8650897" y="5586255"/>
            <a:ext cx="6032216" cy="1239579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5000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733" b="1">
                  <a:solidFill>
                    <a:srgbClr val="FFC000"/>
                  </a:solidFill>
                  <a:latin typeface="Abadi Extra Light" panose="020B0204020104020204" pitchFamily="34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870109"/>
            </a:xfrm>
            <a:prstGeom prst="rect">
              <a:avLst/>
            </a:prstGeom>
            <a:grp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unit of currency</a:t>
              </a:r>
              <a:endParaRPr lang="de-AT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60" y="5675"/>
            <a:ext cx="5802280" cy="4091253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3814372"/>
            <a:ext cx="16256000" cy="1515209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GB" sz="3200">
                  <a:solidFill>
                    <a:schemeClr val="bg1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When Yan asks the girl how much a </a:t>
              </a:r>
              <a:r>
                <a:rPr lang="en-GB" sz="3200" i="1" err="1">
                  <a:solidFill>
                    <a:schemeClr val="bg1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guqin</a:t>
              </a:r>
              <a:r>
                <a:rPr lang="en-GB" sz="3200">
                  <a:solidFill>
                    <a:schemeClr val="bg1"/>
                  </a:solidFill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is, she says “twelve wen”, so “wen” is…</a:t>
              </a:r>
              <a:endParaRPr 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urrent Money Value">
            <a:extLst>
              <a:ext uri="{FF2B5EF4-FFF2-40B4-BE49-F238E27FC236}">
                <a16:creationId xmlns:a16="http://schemas.microsoft.com/office/drawing/2014/main" id="{F69BB7A5-CF27-44D2-A964-DF2E78088389}"/>
              </a:ext>
            </a:extLst>
          </p:cNvPr>
          <p:cNvGrpSpPr/>
          <p:nvPr/>
        </p:nvGrpSpPr>
        <p:grpSpPr>
          <a:xfrm>
            <a:off x="11491157" y="3096474"/>
            <a:ext cx="4764840" cy="462868"/>
            <a:chOff x="8618369" y="2322355"/>
            <a:chExt cx="3555791" cy="347151"/>
          </a:xfrm>
        </p:grpSpPr>
        <p:cxnSp>
          <p:nvCxnSpPr>
            <p:cNvPr id="49" name="Line">
              <a:extLst>
                <a:ext uri="{FF2B5EF4-FFF2-40B4-BE49-F238E27FC236}">
                  <a16:creationId xmlns:a16="http://schemas.microsoft.com/office/drawing/2014/main" id="{8E8A5C75-CFCA-4176-8EB0-4EB34F162D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>
              <a:off x="10595809" y="2501848"/>
              <a:ext cx="15783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12A54628-84A9-44CB-A81D-4C642051B35E}"/>
                </a:ext>
              </a:extLst>
            </p:cNvPr>
            <p:cNvSpPr/>
            <p:nvPr/>
          </p:nvSpPr>
          <p:spPr>
            <a:xfrm>
              <a:off x="8618369" y="2322355"/>
              <a:ext cx="1977440" cy="347151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4800"/>
            </a:p>
          </p:txBody>
        </p:sp>
        <p:sp>
          <p:nvSpPr>
            <p:cNvPr id="7" name="Text">
              <a:extLst>
                <a:ext uri="{FF2B5EF4-FFF2-40B4-BE49-F238E27FC236}">
                  <a16:creationId xmlns:a16="http://schemas.microsoft.com/office/drawing/2014/main" id="{DBB8417C-BFDC-4C68-A750-8B0478B37A21}"/>
                </a:ext>
              </a:extLst>
            </p:cNvPr>
            <p:cNvSpPr txBox="1"/>
            <p:nvPr/>
          </p:nvSpPr>
          <p:spPr>
            <a:xfrm>
              <a:off x="8793584" y="2338239"/>
              <a:ext cx="164263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 fontScale="77500" lnSpcReduction="20000"/>
            </a:bodyPr>
            <a:lstStyle/>
            <a:p>
              <a:pPr algn="ctr"/>
              <a:r>
                <a:rPr lang="de-DE" sz="2667" b="1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 IMMERSION</a:t>
              </a:r>
              <a:endParaRPr lang="en-US" sz="2667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81421" y="25702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8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D0835-6B0D-204C-CB97-91194A5E4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F1B9C8E-D7C1-680F-065B-3A4DBB4381C0}"/>
                  </a:ext>
                </a:extLst>
              </p14:cNvPr>
              <p14:cNvContentPartPr/>
              <p14:nvPr/>
            </p14:nvContentPartPr>
            <p14:xfrm>
              <a:off x="8655540" y="5013277"/>
              <a:ext cx="120000" cy="74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F1B9C8E-D7C1-680F-065B-3A4DBB4381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1486" y="4904927"/>
                <a:ext cx="227748" cy="290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C69BF8-1BBB-D532-CD0C-4D2094592B6C}"/>
                  </a:ext>
                </a:extLst>
              </p14:cNvPr>
              <p14:cNvContentPartPr/>
              <p14:nvPr/>
            </p14:nvContentPartPr>
            <p14:xfrm>
              <a:off x="8610900" y="5108317"/>
              <a:ext cx="480" cy="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C69BF8-1BBB-D532-CD0C-4D2094592B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38900" y="4964317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4E1D2B9-F655-2F04-5565-6A57951B462F}"/>
                  </a:ext>
                </a:extLst>
              </p14:cNvPr>
              <p14:cNvContentPartPr/>
              <p14:nvPr/>
            </p14:nvContentPartPr>
            <p14:xfrm>
              <a:off x="8586420" y="5061277"/>
              <a:ext cx="173280" cy="50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4E1D2B9-F655-2F04-5565-6A57951B46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32383" y="4953022"/>
                <a:ext cx="280995" cy="26703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453A57B-191D-CDEF-1B82-63AC1134964A}"/>
              </a:ext>
            </a:extLst>
          </p:cNvPr>
          <p:cNvSpPr txBox="1"/>
          <p:nvPr/>
        </p:nvSpPr>
        <p:spPr>
          <a:xfrm>
            <a:off x="8128000" y="2259061"/>
            <a:ext cx="449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2800" kern="10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Spanish: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71B533-88C7-A5E9-572A-52C577EAAD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2975274"/>
            <a:ext cx="7511347" cy="4597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103D0E-3113-92BA-ECA8-097F519F45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31" y="2915604"/>
            <a:ext cx="7511345" cy="4643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450977-7D3F-EC6F-50B9-7496373939AD}"/>
              </a:ext>
            </a:extLst>
          </p:cNvPr>
          <p:cNvSpPr txBox="1"/>
          <p:nvPr/>
        </p:nvSpPr>
        <p:spPr>
          <a:xfrm>
            <a:off x="9403138" y="8145153"/>
            <a:ext cx="644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Hao, Y., Ayvazyan, N., &amp; Pym, A. (2024).  Augmenting revision skills.</a:t>
            </a:r>
          </a:p>
          <a:p>
            <a:pPr algn="l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University of Melbourne,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Universitat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Rovira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Virgili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78C1E-32A6-D920-0656-4D5BD13D84A8}"/>
              </a:ext>
            </a:extLst>
          </p:cNvPr>
          <p:cNvSpPr txBox="1"/>
          <p:nvPr/>
        </p:nvSpPr>
        <p:spPr>
          <a:xfrm>
            <a:off x="555941" y="2317590"/>
            <a:ext cx="449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2800" kern="10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Chinese:</a:t>
            </a:r>
          </a:p>
        </p:txBody>
      </p:sp>
    </p:spTree>
    <p:extLst>
      <p:ext uri="{BB962C8B-B14F-4D97-AF65-F5344CB8AC3E}">
        <p14:creationId xmlns:p14="http://schemas.microsoft.com/office/powerpoint/2010/main" val="1427111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6491F-558D-7D17-BEC3-2608B8E5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3726F-346D-752F-3840-681AA497FBA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In the discussion (with Nune Ayvazyan) that followed…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B7111B-AADD-9376-FB80-8C9A4766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2267744"/>
            <a:ext cx="6909051" cy="6120680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GenAI is bad: </a:t>
            </a:r>
          </a:p>
          <a:p>
            <a:pPr marL="0" indent="0"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The perfect combo: </a:t>
            </a:r>
          </a:p>
          <a:p>
            <a:pPr marL="0" indent="0"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GenAI must be checked:</a:t>
            </a:r>
          </a:p>
          <a:p>
            <a:pPr marL="0" indent="0"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Most students moved from for/against to a “work with” attitude, with low, vigilant trust. </a:t>
            </a:r>
          </a:p>
          <a:p>
            <a:pPr marL="0" indent="0"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tudent against GPT.m4a">
            <a:hlinkClick r:id="" action="ppaction://media"/>
            <a:extLst>
              <a:ext uri="{FF2B5EF4-FFF2-40B4-BE49-F238E27FC236}">
                <a16:creationId xmlns:a16="http://schemas.microsoft.com/office/drawing/2014/main" id="{2360E530-93DB-AF11-D0D2-382D30B54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4129" y="2530825"/>
            <a:ext cx="812800" cy="812800"/>
          </a:xfrm>
          <a:prstGeom prst="rect">
            <a:avLst/>
          </a:prstGeom>
        </p:spPr>
      </p:pic>
      <p:pic>
        <p:nvPicPr>
          <p:cNvPr id="6" name="student not trusting.m4a">
            <a:hlinkClick r:id="" action="ppaction://media"/>
            <a:extLst>
              <a:ext uri="{FF2B5EF4-FFF2-40B4-BE49-F238E27FC236}">
                <a16:creationId xmlns:a16="http://schemas.microsoft.com/office/drawing/2014/main" id="{57A63796-0A9C-71D9-2F71-05BB3F5A69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2077" y="4816262"/>
            <a:ext cx="812800" cy="812800"/>
          </a:xfrm>
          <a:prstGeom prst="rect">
            <a:avLst/>
          </a:prstGeom>
        </p:spPr>
      </p:pic>
      <p:pic>
        <p:nvPicPr>
          <p:cNvPr id="10" name="perfect combo.m4a">
            <a:hlinkClick r:id="" action="ppaction://media"/>
            <a:extLst>
              <a:ext uri="{FF2B5EF4-FFF2-40B4-BE49-F238E27FC236}">
                <a16:creationId xmlns:a16="http://schemas.microsoft.com/office/drawing/2014/main" id="{36AF3F64-79DA-DA62-D516-C4AD98C45A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5677" y="3747776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FB4301-7CCF-2532-1CAD-84D58ABC7B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325" y="2635474"/>
            <a:ext cx="7772400" cy="4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9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598B-189B-06C0-B53E-E69D1299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8EC43-2F6C-29AA-C899-5FC3ED4D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267744"/>
            <a:ext cx="10735186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endParaRPr lang="en-GB" sz="2800" ker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>
              <a:latin typeface="+mn-lt"/>
            </a:endParaRPr>
          </a:p>
          <a:p>
            <a:pPr marL="0" indent="0">
              <a:buNone/>
            </a:pPr>
            <a:endParaRPr lang="en-US" sz="3200"/>
          </a:p>
          <a:p>
            <a:endParaRPr lang="en-US" sz="3200"/>
          </a:p>
          <a:p>
            <a:endParaRPr lang="en-US" sz="3200"/>
          </a:p>
          <a:p>
            <a:endParaRPr lang="en-US" sz="3200">
              <a:latin typeface="Univers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B019C-2853-EF95-8D53-9D819F86EBC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Bayes’ Theorem shifts uncertainty bands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44B2A-AB69-401D-2C5A-EE14E212E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587" y="2772015"/>
            <a:ext cx="7772400" cy="43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634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184" y="2627784"/>
            <a:ext cx="14660015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>
              <a:buNone/>
            </a:pPr>
            <a:endParaRPr lang="en-GB" sz="3200">
              <a:latin typeface="+mn-lt"/>
            </a:endParaRPr>
          </a:p>
          <a:p>
            <a:pPr marL="0" indent="0"/>
            <a:endParaRPr lang="en-GB" sz="3600"/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Cost-benefit analysis (Lynne Bowker at FIT Europe, May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726F-16B7-E542-930F-FC9F6C37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641" y="2217900"/>
            <a:ext cx="110871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112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184" y="2627784"/>
            <a:ext cx="14660015" cy="5760640"/>
          </a:xfrm>
        </p:spPr>
        <p:txBody>
          <a:bodyPr numCol="2">
            <a:noAutofit/>
          </a:bodyPr>
          <a:lstStyle/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Recall and revise your previous translations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Give alternative translations to choose between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 alternative proposals as you type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Adjust a translation when you make a change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Align your previous translations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Pre-edit the start text (for plain language)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Adapt the translation to specific readerships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Exchange notes with other translators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Speech to text: Speak your translations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Text to speech: Read your translation back to you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spelling and punctuation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grammar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readability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a specific reader or purpose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Evaluate translations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Extract and manage your terminology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Give notes on terms in context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 background information quickly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Propagate translation choices 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Record your translation preferences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Check for consistency in numbers, terms, and formatting</a:t>
            </a:r>
            <a:endParaRPr lang="en-AU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What did automation ever do for us?</a:t>
            </a:r>
          </a:p>
        </p:txBody>
      </p:sp>
    </p:spTree>
    <p:extLst>
      <p:ext uri="{BB962C8B-B14F-4D97-AF65-F5344CB8AC3E}">
        <p14:creationId xmlns:p14="http://schemas.microsoft.com/office/powerpoint/2010/main" val="266495955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3184" y="2627784"/>
            <a:ext cx="14660015" cy="5760640"/>
          </a:xfrm>
        </p:spPr>
        <p:txBody>
          <a:bodyPr numCol="2">
            <a:noAutofit/>
          </a:bodyPr>
          <a:lstStyle/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Recall and revise your previous translations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Give alternative translations to choose between 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 alternative proposals as you type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Adjust a translation when you make a change 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Align your previous translations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Pre-edit the start text (for plain language) 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Adapt the translation to specific readerships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Exchange notes with other translators 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Speech to text: Speak your translations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Text to speech: Read your translation back to you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spelling and punctuation 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grammar 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readability 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Revise your translation for a specific reader or purpose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Evaluate translations 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Extract and manage your terminology 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Give notes on terms in context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 background information quickly</a:t>
            </a:r>
            <a:endParaRPr lang="en-AU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Propagate translation choices 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Record your translation preferences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buFont typeface="Calibri" panose="020F0502020204030204" pitchFamily="34" charset="0"/>
              <a:buChar char="-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Check for consistency in numbers, terms, and formatting</a:t>
            </a:r>
            <a:endParaRPr lang="en-A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/>
              <a:t>What did automation ever do for us?</a:t>
            </a:r>
          </a:p>
        </p:txBody>
      </p:sp>
    </p:spTree>
    <p:extLst>
      <p:ext uri="{BB962C8B-B14F-4D97-AF65-F5344CB8AC3E}">
        <p14:creationId xmlns:p14="http://schemas.microsoft.com/office/powerpoint/2010/main" val="36089613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4DBBB-1EF5-1B05-1C84-D8C8DFC05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50351D-64E7-0136-512B-91AE40D20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267743"/>
            <a:ext cx="8651239" cy="60396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latin typeface="+mn-lt"/>
            </a:endParaRPr>
          </a:p>
          <a:p>
            <a:pPr marL="0" indent="0">
              <a:buNone/>
            </a:pPr>
            <a:endParaRPr lang="en-US" sz="2800" kern="0">
              <a:solidFill>
                <a:srgbClr val="FF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ker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2800" ker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endParaRPr lang="en-AU" sz="1900" i="0">
              <a:effectLst/>
              <a:latin typeface="+mn-lt"/>
            </a:endParaRPr>
          </a:p>
          <a:p>
            <a:pPr marL="0" indent="0">
              <a:buNone/>
            </a:pPr>
            <a:endParaRPr lang="en-GB" kern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kern="10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>
              <a:latin typeface="+mn-lt"/>
            </a:endParaRPr>
          </a:p>
          <a:p>
            <a:pPr marL="0" indent="0">
              <a:buNone/>
            </a:pPr>
            <a:endParaRPr lang="en-US" sz="3200"/>
          </a:p>
          <a:p>
            <a:endParaRPr lang="en-US" sz="3200"/>
          </a:p>
          <a:p>
            <a:endParaRPr lang="en-US" sz="3200"/>
          </a:p>
          <a:p>
            <a:endParaRPr lang="en-US" sz="3200">
              <a:latin typeface="Univers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AF75D-C1B0-BB46-B683-D55C1A7E486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 totalizing threat?</a:t>
            </a:r>
          </a:p>
        </p:txBody>
      </p:sp>
      <p:pic>
        <p:nvPicPr>
          <p:cNvPr id="1026" name="Picture 2" descr="AI pioneer Geoffrey Hinton believes ...">
            <a:extLst>
              <a:ext uri="{FF2B5EF4-FFF2-40B4-BE49-F238E27FC236}">
                <a16:creationId xmlns:a16="http://schemas.microsoft.com/office/drawing/2014/main" id="{E724A87F-72D2-AED0-D4F6-2DEC201B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083" y="2685257"/>
            <a:ext cx="748392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y Yuval Noah Harari Thinks AI Is ...">
            <a:extLst>
              <a:ext uri="{FF2B5EF4-FFF2-40B4-BE49-F238E27FC236}">
                <a16:creationId xmlns:a16="http://schemas.microsoft.com/office/drawing/2014/main" id="{05A95F95-B999-9487-40CB-506A684E4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0" y="2685257"/>
            <a:ext cx="748392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9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598B-189B-06C0-B53E-E69D1299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8EC43-2F6C-29AA-C899-5FC3ED4D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267744"/>
            <a:ext cx="9649464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GB" sz="2800" kern="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28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Just try to quantify the social impacts of generative AI in 25 years’ time. This has become known as ‘deep uncertainty’. </a:t>
            </a:r>
            <a:r>
              <a:rPr lang="en-GB" sz="2800" kern="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Of course, this assumes that people have the insight and humility to admit what they don’t know.”</a:t>
            </a:r>
          </a:p>
          <a:p>
            <a:pPr marL="0" indent="0">
              <a:buNone/>
            </a:pPr>
            <a:endParaRPr lang="en-GB" sz="2800" kern="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800" kern="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“[without humility] This arrogance has been termed </a:t>
            </a:r>
            <a:r>
              <a:rPr lang="en-GB" sz="2800" kern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meta-ignorance, when they don´t know what they don’t know</a:t>
            </a:r>
            <a:r>
              <a:rPr lang="en-GB" sz="2800" kern="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buNone/>
            </a:pPr>
            <a:endParaRPr lang="en-AU" sz="28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>
              <a:latin typeface="Univers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B019C-2853-EF95-8D53-9D819F86EBC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starting point: deep uncertainty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C341E-9B1B-8045-87BF-8CBB1D3B4927}"/>
              </a:ext>
            </a:extLst>
          </p:cNvPr>
          <p:cNvSpPr txBox="1"/>
          <p:nvPr/>
        </p:nvSpPr>
        <p:spPr>
          <a:xfrm>
            <a:off x="11430000" y="7273170"/>
            <a:ext cx="522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Spìegelhalter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, D. (2024). </a:t>
            </a:r>
            <a:r>
              <a:rPr lang="en-US" sz="1800" i="1">
                <a:latin typeface="Calibri" panose="020F0502020204030204" pitchFamily="34" charset="0"/>
                <a:cs typeface="Calibri" panose="020F0502020204030204" pitchFamily="34" charset="0"/>
              </a:rPr>
              <a:t>The Art of Uncertainty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. Pelican (audiobook).</a:t>
            </a:r>
          </a:p>
        </p:txBody>
      </p:sp>
      <p:pic>
        <p:nvPicPr>
          <p:cNvPr id="1026" name="Picture 2" descr="The Art of Uncertainty: How to Navigate Chance, Ignorance, Risk and Luck  (Pelican Books) : Spiegelhalter, David: Amazon.es: Libros">
            <a:extLst>
              <a:ext uri="{FF2B5EF4-FFF2-40B4-BE49-F238E27FC236}">
                <a16:creationId xmlns:a16="http://schemas.microsoft.com/office/drawing/2014/main" id="{1452521C-2BF3-7390-096F-40A9FA08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2881" y="2195735"/>
            <a:ext cx="2892200" cy="465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43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598B-189B-06C0-B53E-E69D1299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18EC43-2F6C-29AA-C899-5FC3ED4D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2267744"/>
            <a:ext cx="9649464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8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2800" dirty="0">
              <a:latin typeface="+mn-lt"/>
            </a:endParaRP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>
              <a:latin typeface="Univers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B019C-2853-EF95-8D53-9D819F86EBC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next step: empirical exploration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BD2FC-C3A9-DBC9-F8A7-991D1284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30" y="2256912"/>
            <a:ext cx="9128394" cy="61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048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None"/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A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9FD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ngle col - Small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BAF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9FD"/>
      </a:accent5>
      <a:accent6>
        <a:srgbClr val="2D2D8A"/>
      </a:accent6>
      <a:hlink>
        <a:srgbClr val="009999"/>
      </a:hlink>
      <a:folHlink>
        <a:srgbClr val="99CC00"/>
      </a:folHlink>
    </a:clrScheme>
    <a:fontScheme name="Single col - Smaill 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Single col - Smaill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2309</Words>
  <Application>Microsoft Macintosh PowerPoint</Application>
  <PresentationFormat>Custom</PresentationFormat>
  <Paragraphs>371</Paragraphs>
  <Slides>27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Abadi Extra Light</vt:lpstr>
      <vt:lpstr>Apple Color Emoji</vt:lpstr>
      <vt:lpstr>Aptos</vt:lpstr>
      <vt:lpstr>Arial</vt:lpstr>
      <vt:lpstr>Arial Black</vt:lpstr>
      <vt:lpstr>Calibri</vt:lpstr>
      <vt:lpstr>Calibri Light</vt:lpstr>
      <vt:lpstr>Gill Sans</vt:lpstr>
      <vt:lpstr>Times New Roman</vt:lpstr>
      <vt:lpstr>Univers</vt:lpstr>
      <vt:lpstr>Univers LT Std 45 Light</vt:lpstr>
      <vt:lpstr>Univers LT Std 55</vt:lpstr>
      <vt:lpstr>Univers LT Std 55 Roman</vt:lpstr>
      <vt:lpstr>Univers LT Std 65 Bold</vt:lpstr>
      <vt:lpstr>1_Title &amp; Subtitle</vt:lpstr>
      <vt:lpstr>Single col - Small title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The University of Melbourne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video recording SITTING</dc:title>
  <dc:subject>Master of Ageing</dc:subject>
  <dc:creator>Learning Environments</dc:creator>
  <cp:keywords/>
  <dc:description/>
  <cp:lastModifiedBy>Anthony Pym</cp:lastModifiedBy>
  <cp:revision>6</cp:revision>
  <dcterms:modified xsi:type="dcterms:W3CDTF">2026-05-26T21:27:29Z</dcterms:modified>
  <cp:category/>
</cp:coreProperties>
</file>