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70" r:id="rId2"/>
    <p:sldMasterId id="2147483699" r:id="rId3"/>
  </p:sldMasterIdLst>
  <p:notesMasterIdLst>
    <p:notesMasterId r:id="rId24"/>
  </p:notesMasterIdLst>
  <p:sldIdLst>
    <p:sldId id="258" r:id="rId4"/>
    <p:sldId id="739" r:id="rId5"/>
    <p:sldId id="498" r:id="rId6"/>
    <p:sldId id="710" r:id="rId7"/>
    <p:sldId id="799" r:id="rId8"/>
    <p:sldId id="800" r:id="rId9"/>
    <p:sldId id="801" r:id="rId10"/>
    <p:sldId id="802" r:id="rId11"/>
    <p:sldId id="804" r:id="rId12"/>
    <p:sldId id="803" r:id="rId13"/>
    <p:sldId id="805" r:id="rId14"/>
    <p:sldId id="806" r:id="rId15"/>
    <p:sldId id="807" r:id="rId16"/>
    <p:sldId id="810" r:id="rId17"/>
    <p:sldId id="811" r:id="rId18"/>
    <p:sldId id="808" r:id="rId19"/>
    <p:sldId id="809" r:id="rId20"/>
    <p:sldId id="731" r:id="rId21"/>
    <p:sldId id="730" r:id="rId22"/>
    <p:sldId id="812" r:id="rId23"/>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BA"/>
    <a:srgbClr val="BD9758"/>
    <a:srgbClr val="8DA500"/>
    <a:srgbClr val="003366"/>
    <a:srgbClr val="C4E500"/>
    <a:srgbClr val="576500"/>
    <a:srgbClr val="334000"/>
    <a:srgbClr val="99BF00"/>
    <a:srgbClr val="0099BF"/>
    <a:srgbClr val="18B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73"/>
    <p:restoredTop sz="94764"/>
  </p:normalViewPr>
  <p:slideViewPr>
    <p:cSldViewPr snapToGrid="0">
      <p:cViewPr varScale="1">
        <p:scale>
          <a:sx n="86" d="100"/>
          <a:sy n="86" d="100"/>
        </p:scale>
        <p:origin x="248" y="360"/>
      </p:cViewPr>
      <p:guideLst>
        <p:guide orient="horz" pos="2880"/>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393B2-86DA-284E-BFC7-65483C9E73DD}" type="datetimeFigureOut">
              <a:rPr lang="en-US" smtClean="0"/>
              <a:t>2/13/26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B4C0F-4E6A-5242-AF93-FF56E28A3A44}" type="slidenum">
              <a:rPr lang="en-US" smtClean="0"/>
              <a:t>‹#›</a:t>
            </a:fld>
            <a:endParaRPr lang="en-US"/>
          </a:p>
        </p:txBody>
      </p:sp>
    </p:spTree>
    <p:extLst>
      <p:ext uri="{BB962C8B-B14F-4D97-AF65-F5344CB8AC3E}">
        <p14:creationId xmlns:p14="http://schemas.microsoft.com/office/powerpoint/2010/main" val="2712595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CC37-07CA-C1F7-E30C-09BB7E68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38F5F-66DF-F89B-5B54-827831500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15A8A-4CBA-34C8-4CEC-D2198CC51D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898EA-D35C-31E1-C6F2-D236A31AD9BA}"/>
              </a:ext>
            </a:extLst>
          </p:cNvPr>
          <p:cNvSpPr>
            <a:spLocks noGrp="1"/>
          </p:cNvSpPr>
          <p:nvPr>
            <p:ph type="sldNum" sz="quarter" idx="5"/>
          </p:nvPr>
        </p:nvSpPr>
        <p:spPr/>
        <p:txBody>
          <a:bodyPr/>
          <a:lstStyle/>
          <a:p>
            <a:fld id="{D3AB4C0F-4E6A-5242-AF93-FF56E28A3A44}" type="slidenum">
              <a:rPr lang="en-US" smtClean="0"/>
              <a:t>2</a:t>
            </a:fld>
            <a:endParaRPr lang="en-US"/>
          </a:p>
        </p:txBody>
      </p:sp>
    </p:spTree>
    <p:extLst>
      <p:ext uri="{BB962C8B-B14F-4D97-AF65-F5344CB8AC3E}">
        <p14:creationId xmlns:p14="http://schemas.microsoft.com/office/powerpoint/2010/main" val="7243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514B0-0B1F-0D53-50FB-662B778B5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F3013-8F70-EDC4-D126-524470728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1245-60F5-339A-7CDF-146380A2C8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C0FFCF-00F2-327E-B7E5-BC314180D6AB}"/>
              </a:ext>
            </a:extLst>
          </p:cNvPr>
          <p:cNvSpPr>
            <a:spLocks noGrp="1"/>
          </p:cNvSpPr>
          <p:nvPr>
            <p:ph type="sldNum" sz="quarter" idx="5"/>
          </p:nvPr>
        </p:nvSpPr>
        <p:spPr/>
        <p:txBody>
          <a:bodyPr/>
          <a:lstStyle/>
          <a:p>
            <a:fld id="{D3AB4C0F-4E6A-5242-AF93-FF56E28A3A44}" type="slidenum">
              <a:rPr lang="en-US" smtClean="0"/>
              <a:t>12</a:t>
            </a:fld>
            <a:endParaRPr lang="en-US"/>
          </a:p>
        </p:txBody>
      </p:sp>
    </p:spTree>
    <p:extLst>
      <p:ext uri="{BB962C8B-B14F-4D97-AF65-F5344CB8AC3E}">
        <p14:creationId xmlns:p14="http://schemas.microsoft.com/office/powerpoint/2010/main" val="395847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9744-3636-5704-2A44-FAB995923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163DD-2514-FD61-C0E5-84B65818A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A3632-6F62-CFF7-A62C-B349A3EB10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662914-123A-C123-6B10-4E3632FC0F77}"/>
              </a:ext>
            </a:extLst>
          </p:cNvPr>
          <p:cNvSpPr>
            <a:spLocks noGrp="1"/>
          </p:cNvSpPr>
          <p:nvPr>
            <p:ph type="sldNum" sz="quarter" idx="5"/>
          </p:nvPr>
        </p:nvSpPr>
        <p:spPr/>
        <p:txBody>
          <a:bodyPr/>
          <a:lstStyle/>
          <a:p>
            <a:fld id="{D3AB4C0F-4E6A-5242-AF93-FF56E28A3A44}" type="slidenum">
              <a:rPr lang="en-US" smtClean="0"/>
              <a:t>13</a:t>
            </a:fld>
            <a:endParaRPr lang="en-US"/>
          </a:p>
        </p:txBody>
      </p:sp>
    </p:spTree>
    <p:extLst>
      <p:ext uri="{BB962C8B-B14F-4D97-AF65-F5344CB8AC3E}">
        <p14:creationId xmlns:p14="http://schemas.microsoft.com/office/powerpoint/2010/main" val="4160460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E2157-B1AC-5375-182D-F5BE6886E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1BCF5-B547-F0D4-71EF-7EDD292C9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9CAA3-3440-9DD1-F9DF-39DC1DD528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20F09F-49F8-B0B2-54D8-754857A32EC2}"/>
              </a:ext>
            </a:extLst>
          </p:cNvPr>
          <p:cNvSpPr>
            <a:spLocks noGrp="1"/>
          </p:cNvSpPr>
          <p:nvPr>
            <p:ph type="sldNum" sz="quarter" idx="5"/>
          </p:nvPr>
        </p:nvSpPr>
        <p:spPr/>
        <p:txBody>
          <a:bodyPr/>
          <a:lstStyle/>
          <a:p>
            <a:fld id="{D3AB4C0F-4E6A-5242-AF93-FF56E28A3A44}" type="slidenum">
              <a:rPr lang="en-US" smtClean="0"/>
              <a:t>14</a:t>
            </a:fld>
            <a:endParaRPr lang="en-US"/>
          </a:p>
        </p:txBody>
      </p:sp>
    </p:spTree>
    <p:extLst>
      <p:ext uri="{BB962C8B-B14F-4D97-AF65-F5344CB8AC3E}">
        <p14:creationId xmlns:p14="http://schemas.microsoft.com/office/powerpoint/2010/main" val="309902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53829-F7F9-ED13-F3AC-9D0EB01B9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2F0AF-FB89-9482-9391-0354DB079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4B1FD-EFAD-6978-7100-B5689E77A1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266D6E-6097-9406-9CAD-4475AC79328B}"/>
              </a:ext>
            </a:extLst>
          </p:cNvPr>
          <p:cNvSpPr>
            <a:spLocks noGrp="1"/>
          </p:cNvSpPr>
          <p:nvPr>
            <p:ph type="sldNum" sz="quarter" idx="5"/>
          </p:nvPr>
        </p:nvSpPr>
        <p:spPr/>
        <p:txBody>
          <a:bodyPr/>
          <a:lstStyle/>
          <a:p>
            <a:fld id="{D3AB4C0F-4E6A-5242-AF93-FF56E28A3A44}" type="slidenum">
              <a:rPr lang="en-US" smtClean="0"/>
              <a:t>15</a:t>
            </a:fld>
            <a:endParaRPr lang="en-US"/>
          </a:p>
        </p:txBody>
      </p:sp>
    </p:spTree>
    <p:extLst>
      <p:ext uri="{BB962C8B-B14F-4D97-AF65-F5344CB8AC3E}">
        <p14:creationId xmlns:p14="http://schemas.microsoft.com/office/powerpoint/2010/main" val="368253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B15A-8F81-6BD7-FE97-769C940BF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0E5C3-AD22-03AC-3D7B-1D2A39716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CE030-5299-455A-00B1-DC3872C5F1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56A91E-35D4-9982-D089-3C6741EC95AF}"/>
              </a:ext>
            </a:extLst>
          </p:cNvPr>
          <p:cNvSpPr>
            <a:spLocks noGrp="1"/>
          </p:cNvSpPr>
          <p:nvPr>
            <p:ph type="sldNum" sz="quarter" idx="5"/>
          </p:nvPr>
        </p:nvSpPr>
        <p:spPr/>
        <p:txBody>
          <a:bodyPr/>
          <a:lstStyle/>
          <a:p>
            <a:fld id="{D3AB4C0F-4E6A-5242-AF93-FF56E28A3A44}" type="slidenum">
              <a:rPr lang="en-US" smtClean="0"/>
              <a:t>16</a:t>
            </a:fld>
            <a:endParaRPr lang="en-US"/>
          </a:p>
        </p:txBody>
      </p:sp>
    </p:spTree>
    <p:extLst>
      <p:ext uri="{BB962C8B-B14F-4D97-AF65-F5344CB8AC3E}">
        <p14:creationId xmlns:p14="http://schemas.microsoft.com/office/powerpoint/2010/main" val="194923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F134-CED0-19EB-C4F1-4358A1A68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2FDEB-A0DE-12DE-9C0A-D3EA0EA25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8758A-0628-9C61-52BD-B63E06C727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548DC-1504-0044-4439-CFD25002C325}"/>
              </a:ext>
            </a:extLst>
          </p:cNvPr>
          <p:cNvSpPr>
            <a:spLocks noGrp="1"/>
          </p:cNvSpPr>
          <p:nvPr>
            <p:ph type="sldNum" sz="quarter" idx="5"/>
          </p:nvPr>
        </p:nvSpPr>
        <p:spPr/>
        <p:txBody>
          <a:bodyPr/>
          <a:lstStyle/>
          <a:p>
            <a:fld id="{D3AB4C0F-4E6A-5242-AF93-FF56E28A3A44}" type="slidenum">
              <a:rPr lang="en-US" smtClean="0"/>
              <a:t>17</a:t>
            </a:fld>
            <a:endParaRPr lang="en-US"/>
          </a:p>
        </p:txBody>
      </p:sp>
    </p:spTree>
    <p:extLst>
      <p:ext uri="{BB962C8B-B14F-4D97-AF65-F5344CB8AC3E}">
        <p14:creationId xmlns:p14="http://schemas.microsoft.com/office/powerpoint/2010/main" val="3237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A27C-15DB-6A6E-5445-BD9D4760C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E9DFD-5D92-BB3D-ED08-071662492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05CD1-BAA5-49E4-52FD-C34FC34072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9061A1-5AF4-F75E-E66B-28B956088791}"/>
              </a:ext>
            </a:extLst>
          </p:cNvPr>
          <p:cNvSpPr>
            <a:spLocks noGrp="1"/>
          </p:cNvSpPr>
          <p:nvPr>
            <p:ph type="sldNum" sz="quarter" idx="5"/>
          </p:nvPr>
        </p:nvSpPr>
        <p:spPr/>
        <p:txBody>
          <a:bodyPr/>
          <a:lstStyle/>
          <a:p>
            <a:fld id="{D3AB4C0F-4E6A-5242-AF93-FF56E28A3A44}" type="slidenum">
              <a:rPr lang="en-US" smtClean="0"/>
              <a:t>18</a:t>
            </a:fld>
            <a:endParaRPr lang="en-US"/>
          </a:p>
        </p:txBody>
      </p:sp>
    </p:spTree>
    <p:extLst>
      <p:ext uri="{BB962C8B-B14F-4D97-AF65-F5344CB8AC3E}">
        <p14:creationId xmlns:p14="http://schemas.microsoft.com/office/powerpoint/2010/main" val="308870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CC4E8-2C19-7FE0-4509-FEA302E19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376E2-D7A6-229F-B46E-0AEA6FEEE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6732A-C6AF-3148-11BD-84321E854D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DC8A8-F74C-B900-8753-41FD6A5600F8}"/>
              </a:ext>
            </a:extLst>
          </p:cNvPr>
          <p:cNvSpPr>
            <a:spLocks noGrp="1"/>
          </p:cNvSpPr>
          <p:nvPr>
            <p:ph type="sldNum" sz="quarter" idx="5"/>
          </p:nvPr>
        </p:nvSpPr>
        <p:spPr/>
        <p:txBody>
          <a:bodyPr/>
          <a:lstStyle/>
          <a:p>
            <a:fld id="{D3AB4C0F-4E6A-5242-AF93-FF56E28A3A44}" type="slidenum">
              <a:rPr lang="en-US" smtClean="0"/>
              <a:t>19</a:t>
            </a:fld>
            <a:endParaRPr lang="en-US"/>
          </a:p>
        </p:txBody>
      </p:sp>
    </p:spTree>
    <p:extLst>
      <p:ext uri="{BB962C8B-B14F-4D97-AF65-F5344CB8AC3E}">
        <p14:creationId xmlns:p14="http://schemas.microsoft.com/office/powerpoint/2010/main" val="349894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4</a:t>
            </a:fld>
            <a:endParaRPr lang="en-US"/>
          </a:p>
        </p:txBody>
      </p:sp>
    </p:spTree>
    <p:extLst>
      <p:ext uri="{BB962C8B-B14F-4D97-AF65-F5344CB8AC3E}">
        <p14:creationId xmlns:p14="http://schemas.microsoft.com/office/powerpoint/2010/main" val="305391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B3C4-FF9D-6F12-F911-183A968E3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75667-67F6-A471-4C60-645DE195F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E175A-CBFF-F210-BCDD-E7789B41CF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3D9E8F-04E8-C7F4-F947-D023BF8F2A11}"/>
              </a:ext>
            </a:extLst>
          </p:cNvPr>
          <p:cNvSpPr>
            <a:spLocks noGrp="1"/>
          </p:cNvSpPr>
          <p:nvPr>
            <p:ph type="sldNum" sz="quarter" idx="5"/>
          </p:nvPr>
        </p:nvSpPr>
        <p:spPr/>
        <p:txBody>
          <a:bodyPr/>
          <a:lstStyle/>
          <a:p>
            <a:fld id="{D3AB4C0F-4E6A-5242-AF93-FF56E28A3A44}" type="slidenum">
              <a:rPr lang="en-US" smtClean="0"/>
              <a:t>5</a:t>
            </a:fld>
            <a:endParaRPr lang="en-US"/>
          </a:p>
        </p:txBody>
      </p:sp>
    </p:spTree>
    <p:extLst>
      <p:ext uri="{BB962C8B-B14F-4D97-AF65-F5344CB8AC3E}">
        <p14:creationId xmlns:p14="http://schemas.microsoft.com/office/powerpoint/2010/main" val="307962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A7F1F-5453-9870-812E-0A889F50A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34188-A63C-A914-60C9-1AFEA9FFB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85DD3-3763-51C6-31D2-7149DA3E7D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18D1C5-5B48-CBD4-453D-CB5E967CEB50}"/>
              </a:ext>
            </a:extLst>
          </p:cNvPr>
          <p:cNvSpPr>
            <a:spLocks noGrp="1"/>
          </p:cNvSpPr>
          <p:nvPr>
            <p:ph type="sldNum" sz="quarter" idx="5"/>
          </p:nvPr>
        </p:nvSpPr>
        <p:spPr/>
        <p:txBody>
          <a:bodyPr/>
          <a:lstStyle/>
          <a:p>
            <a:fld id="{D3AB4C0F-4E6A-5242-AF93-FF56E28A3A44}" type="slidenum">
              <a:rPr lang="en-US" smtClean="0"/>
              <a:t>6</a:t>
            </a:fld>
            <a:endParaRPr lang="en-US"/>
          </a:p>
        </p:txBody>
      </p:sp>
    </p:spTree>
    <p:extLst>
      <p:ext uri="{BB962C8B-B14F-4D97-AF65-F5344CB8AC3E}">
        <p14:creationId xmlns:p14="http://schemas.microsoft.com/office/powerpoint/2010/main" val="421454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AF43-535B-5E77-4EB0-90D162B97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FF24A-2823-7131-D1E9-42989B3B1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0F969-3625-73BA-9A56-4E5E218913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D3702-1A85-74DE-FAFF-AEFF1BA8768A}"/>
              </a:ext>
            </a:extLst>
          </p:cNvPr>
          <p:cNvSpPr>
            <a:spLocks noGrp="1"/>
          </p:cNvSpPr>
          <p:nvPr>
            <p:ph type="sldNum" sz="quarter" idx="5"/>
          </p:nvPr>
        </p:nvSpPr>
        <p:spPr/>
        <p:txBody>
          <a:bodyPr/>
          <a:lstStyle/>
          <a:p>
            <a:fld id="{D3AB4C0F-4E6A-5242-AF93-FF56E28A3A44}" type="slidenum">
              <a:rPr lang="en-US" smtClean="0"/>
              <a:t>7</a:t>
            </a:fld>
            <a:endParaRPr lang="en-US"/>
          </a:p>
        </p:txBody>
      </p:sp>
    </p:spTree>
    <p:extLst>
      <p:ext uri="{BB962C8B-B14F-4D97-AF65-F5344CB8AC3E}">
        <p14:creationId xmlns:p14="http://schemas.microsoft.com/office/powerpoint/2010/main" val="180160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A534-A51D-0D65-39CC-A3CEE8863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24C9E-DC21-E61B-31E9-FA02CCD60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1499A-8BF2-1C85-BDA4-DE27609129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85AAB9-3D52-43E5-AE9C-32DA6A5F2BAA}"/>
              </a:ext>
            </a:extLst>
          </p:cNvPr>
          <p:cNvSpPr>
            <a:spLocks noGrp="1"/>
          </p:cNvSpPr>
          <p:nvPr>
            <p:ph type="sldNum" sz="quarter" idx="5"/>
          </p:nvPr>
        </p:nvSpPr>
        <p:spPr/>
        <p:txBody>
          <a:bodyPr/>
          <a:lstStyle/>
          <a:p>
            <a:fld id="{D3AB4C0F-4E6A-5242-AF93-FF56E28A3A44}" type="slidenum">
              <a:rPr lang="en-US" smtClean="0"/>
              <a:t>8</a:t>
            </a:fld>
            <a:endParaRPr lang="en-US"/>
          </a:p>
        </p:txBody>
      </p:sp>
    </p:spTree>
    <p:extLst>
      <p:ext uri="{BB962C8B-B14F-4D97-AF65-F5344CB8AC3E}">
        <p14:creationId xmlns:p14="http://schemas.microsoft.com/office/powerpoint/2010/main" val="390189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EE853-B4E0-22EC-6EF9-D35890998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2CD93-53BB-54E1-CBD7-C251795D8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3E68C-63E1-892F-1C01-091911FA1E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432E9-8A27-1A3E-2DEB-54BA1C03727A}"/>
              </a:ext>
            </a:extLst>
          </p:cNvPr>
          <p:cNvSpPr>
            <a:spLocks noGrp="1"/>
          </p:cNvSpPr>
          <p:nvPr>
            <p:ph type="sldNum" sz="quarter" idx="5"/>
          </p:nvPr>
        </p:nvSpPr>
        <p:spPr/>
        <p:txBody>
          <a:bodyPr/>
          <a:lstStyle/>
          <a:p>
            <a:fld id="{D3AB4C0F-4E6A-5242-AF93-FF56E28A3A44}" type="slidenum">
              <a:rPr lang="en-US" smtClean="0"/>
              <a:t>9</a:t>
            </a:fld>
            <a:endParaRPr lang="en-US"/>
          </a:p>
        </p:txBody>
      </p:sp>
    </p:spTree>
    <p:extLst>
      <p:ext uri="{BB962C8B-B14F-4D97-AF65-F5344CB8AC3E}">
        <p14:creationId xmlns:p14="http://schemas.microsoft.com/office/powerpoint/2010/main" val="76364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B361-AA80-601D-9396-72C3AFD87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ECB11-CE36-DC02-4C5B-9E50ECC1C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E0C14-EDC7-E88B-2799-D879B03467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30ABA0-9EF2-8E19-ECDC-26A018A3A343}"/>
              </a:ext>
            </a:extLst>
          </p:cNvPr>
          <p:cNvSpPr>
            <a:spLocks noGrp="1"/>
          </p:cNvSpPr>
          <p:nvPr>
            <p:ph type="sldNum" sz="quarter" idx="5"/>
          </p:nvPr>
        </p:nvSpPr>
        <p:spPr/>
        <p:txBody>
          <a:bodyPr/>
          <a:lstStyle/>
          <a:p>
            <a:fld id="{D3AB4C0F-4E6A-5242-AF93-FF56E28A3A44}" type="slidenum">
              <a:rPr lang="en-US" smtClean="0"/>
              <a:t>10</a:t>
            </a:fld>
            <a:endParaRPr lang="en-US"/>
          </a:p>
        </p:txBody>
      </p:sp>
    </p:spTree>
    <p:extLst>
      <p:ext uri="{BB962C8B-B14F-4D97-AF65-F5344CB8AC3E}">
        <p14:creationId xmlns:p14="http://schemas.microsoft.com/office/powerpoint/2010/main" val="220161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0BA4-C65B-2450-88C1-06831E4E7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37503-097D-7044-3ED3-06BE04894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340A4-0F9C-F154-805D-80B92FE251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BB0346-5DA8-58F9-1E7E-D9D12522E2D2}"/>
              </a:ext>
            </a:extLst>
          </p:cNvPr>
          <p:cNvSpPr>
            <a:spLocks noGrp="1"/>
          </p:cNvSpPr>
          <p:nvPr>
            <p:ph type="sldNum" sz="quarter" idx="5"/>
          </p:nvPr>
        </p:nvSpPr>
        <p:spPr/>
        <p:txBody>
          <a:bodyPr/>
          <a:lstStyle/>
          <a:p>
            <a:fld id="{D3AB4C0F-4E6A-5242-AF93-FF56E28A3A44}" type="slidenum">
              <a:rPr lang="en-US" smtClean="0"/>
              <a:t>11</a:t>
            </a:fld>
            <a:endParaRPr lang="en-US"/>
          </a:p>
        </p:txBody>
      </p:sp>
    </p:spTree>
    <p:extLst>
      <p:ext uri="{BB962C8B-B14F-4D97-AF65-F5344CB8AC3E}">
        <p14:creationId xmlns:p14="http://schemas.microsoft.com/office/powerpoint/2010/main" val="1037692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pic>
        <p:nvPicPr>
          <p:cNvPr id="31" name="Picture 2" descr="UOM-Pos3D_S_sm.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13" y="6126471"/>
            <a:ext cx="2375794" cy="2405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a:spLocks noGrp="1"/>
          </p:cNvSpPr>
          <p:nvPr>
            <p:ph type="body" idx="11" hasCustomPrompt="1"/>
          </p:nvPr>
        </p:nvSpPr>
        <p:spPr>
          <a:xfrm>
            <a:off x="783184" y="1547664"/>
            <a:ext cx="14761640" cy="2808312"/>
          </a:xfrm>
          <a:prstGeom prst="rect">
            <a:avLst/>
          </a:prstGeom>
        </p:spPr>
        <p:txBody>
          <a:bodyPr vert="horz" lIns="0" tIns="0" rIns="162503" bIns="81252" anchor="t" anchorCtr="0">
            <a:normAutofit/>
          </a:bodyPr>
          <a:lstStyle>
            <a:lvl1pPr marL="36000" indent="0" algn="l">
              <a:spcBef>
                <a:spcPts val="0"/>
              </a:spcBef>
              <a:buNone/>
              <a:defRPr sz="3200" b="0" i="0" baseline="0">
                <a:solidFill>
                  <a:srgbClr val="003366"/>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Translation knowledge </a:t>
            </a:r>
          </a:p>
        </p:txBody>
      </p:sp>
      <p:sp>
        <p:nvSpPr>
          <p:cNvPr id="7" name="Rectangle 4"/>
          <p:cNvSpPr>
            <a:spLocks/>
          </p:cNvSpPr>
          <p:nvPr userDrawn="1"/>
        </p:nvSpPr>
        <p:spPr bwMode="auto">
          <a:xfrm>
            <a:off x="783185" y="4499992"/>
            <a:ext cx="2088232" cy="54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76178" bIns="0" anchor="t" anchorCtr="0"/>
          <a:lstStyle/>
          <a:p>
            <a:pPr marL="36000" algn="l"/>
            <a:r>
              <a:rPr lang="en-US" sz="3200">
                <a:solidFill>
                  <a:srgbClr val="003366"/>
                </a:solidFill>
                <a:latin typeface="Univers LT Std 55"/>
                <a:ea typeface="ＭＳ Ｐゴシック" charset="0"/>
                <a:cs typeface="Univers LT Std 55"/>
                <a:sym typeface="Georgia" charset="0"/>
              </a:rPr>
              <a:t>Presenter:</a:t>
            </a:r>
          </a:p>
        </p:txBody>
      </p:sp>
      <p:sp>
        <p:nvSpPr>
          <p:cNvPr id="11" name="Text Placeholder 2"/>
          <p:cNvSpPr>
            <a:spLocks noGrp="1"/>
          </p:cNvSpPr>
          <p:nvPr>
            <p:ph type="body" sz="quarter" idx="10" hasCustomPrompt="1"/>
          </p:nvPr>
        </p:nvSpPr>
        <p:spPr>
          <a:xfrm>
            <a:off x="2871416" y="4535050"/>
            <a:ext cx="6768752" cy="541006"/>
          </a:xfrm>
          <a:prstGeom prst="rect">
            <a:avLst/>
          </a:prstGeom>
        </p:spPr>
        <p:txBody>
          <a:bodyPr vert="horz" lIns="0" tIns="0" rIns="91413" bIns="0"/>
          <a:lstStyle>
            <a:lvl1pPr algn="l">
              <a:defRPr sz="3000" baseline="0">
                <a:solidFill>
                  <a:schemeClr val="bg2">
                    <a:lumMod val="60000"/>
                    <a:lumOff val="40000"/>
                  </a:schemeClr>
                </a:solidFill>
                <a:latin typeface="Univers LT Std 55 Roman"/>
              </a:defRPr>
            </a:lvl1pPr>
          </a:lstStyle>
          <a:p>
            <a:pPr lvl="0"/>
            <a:r>
              <a:rPr lang="en-AU"/>
              <a:t>ANTNHONY PYM</a:t>
            </a:r>
          </a:p>
        </p:txBody>
      </p:sp>
    </p:spTree>
    <p:extLst>
      <p:ext uri="{BB962C8B-B14F-4D97-AF65-F5344CB8AC3E}">
        <p14:creationId xmlns:p14="http://schemas.microsoft.com/office/powerpoint/2010/main" val="42917558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96022-60CB-D64B-83FD-A629C093A780}"/>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3" name="Footer Placeholder 2">
            <a:extLst>
              <a:ext uri="{FF2B5EF4-FFF2-40B4-BE49-F238E27FC236}">
                <a16:creationId xmlns:a16="http://schemas.microsoft.com/office/drawing/2014/main" id="{CF5AB950-83CF-FA4D-BEAD-F936AC093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80531-2B2D-9649-AD53-737516D5294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062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4C7B-2343-F94E-9A52-CA967ABA6D24}"/>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D3C3CF0-15D8-C440-BB85-2BAAC5A46C8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EEDFD-4795-224D-A90B-F761EF54BE04}"/>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56502D1-7E14-4D4F-A7AF-528593E946F6}"/>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6" name="Footer Placeholder 5">
            <a:extLst>
              <a:ext uri="{FF2B5EF4-FFF2-40B4-BE49-F238E27FC236}">
                <a16:creationId xmlns:a16="http://schemas.microsoft.com/office/drawing/2014/main" id="{B9D44041-C390-FB46-99CC-9755F9E7D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64F22-B523-5E4E-97B6-3D630CF3A6C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2328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43F5-C5E1-D540-AF7A-5A695416A4F3}"/>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1F95F3D-0BD9-C344-BEF1-170523446A0B}"/>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B1DB497-7AFC-9E46-B10F-FC4C47E14076}"/>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DC3F95A-DC58-B144-8239-2A9FE4AA21D3}"/>
              </a:ext>
            </a:extLst>
          </p:cNvPr>
          <p:cNvSpPr>
            <a:spLocks noGrp="1"/>
          </p:cNvSpPr>
          <p:nvPr>
            <p:ph type="dt" sz="half" idx="10"/>
          </p:nvPr>
        </p:nvSpPr>
        <p:spPr/>
        <p:txBody>
          <a:bodyPr/>
          <a:lstStyle/>
          <a:p>
            <a:fld id="{48A87A34-81AB-432B-8DAE-1953F412C126}" type="datetimeFigureOut">
              <a:rPr lang="en-US" smtClean="0"/>
              <a:pPr/>
              <a:t>2/13/26</a:t>
            </a:fld>
            <a:endParaRPr lang="en-US"/>
          </a:p>
        </p:txBody>
      </p:sp>
      <p:sp>
        <p:nvSpPr>
          <p:cNvPr id="6" name="Footer Placeholder 5">
            <a:extLst>
              <a:ext uri="{FF2B5EF4-FFF2-40B4-BE49-F238E27FC236}">
                <a16:creationId xmlns:a16="http://schemas.microsoft.com/office/drawing/2014/main" id="{53DB7661-57CB-E14B-A6B8-30300600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2A2DE-28DB-D245-ACEB-E2161B886E7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6521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7B94-D276-6549-89A5-08E5FE858B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1DB83-3E35-7247-A679-D72E01D88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F5CB-8D48-974F-9E48-F28C618F03B9}"/>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5" name="Footer Placeholder 4">
            <a:extLst>
              <a:ext uri="{FF2B5EF4-FFF2-40B4-BE49-F238E27FC236}">
                <a16:creationId xmlns:a16="http://schemas.microsoft.com/office/drawing/2014/main" id="{6CE47EC6-C296-244D-821B-F941E9B8C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2EEA9-C49C-CB42-9C45-0B62D519E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99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504B0-6AFE-B542-AC02-CF53A798585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6DC64-E15D-C84D-B5B0-D43C2458CC67}"/>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35C23-30E2-2041-A6CF-4FEBA1C9D57B}"/>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5" name="Footer Placeholder 4">
            <a:extLst>
              <a:ext uri="{FF2B5EF4-FFF2-40B4-BE49-F238E27FC236}">
                <a16:creationId xmlns:a16="http://schemas.microsoft.com/office/drawing/2014/main" id="{909EDC6E-72E7-454D-8FD4-9F47B12BA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0B45C-9644-0E48-BAA1-65DC5DBADA3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1802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32276805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with_presenter">
    <p:spTree>
      <p:nvGrpSpPr>
        <p:cNvPr id="1" name=""/>
        <p:cNvGrpSpPr/>
        <p:nvPr/>
      </p:nvGrpSpPr>
      <p:grpSpPr>
        <a:xfrm>
          <a:off x="0" y="0"/>
          <a:ext cx="0" cy="0"/>
          <a:chOff x="0" y="0"/>
          <a:chExt cx="0" cy="0"/>
        </a:xfrm>
      </p:grpSpPr>
      <p:sp>
        <p:nvSpPr>
          <p:cNvPr id="10" name="Content Placeholder 2"/>
          <p:cNvSpPr>
            <a:spLocks noGrp="1"/>
          </p:cNvSpPr>
          <p:nvPr>
            <p:ph idx="1"/>
          </p:nvPr>
        </p:nvSpPr>
        <p:spPr>
          <a:xfrm>
            <a:off x="812801" y="2267744"/>
            <a:ext cx="8755359"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1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r>
              <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rPr>
              <a:t>SUBTITLES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sp>
        <p:nvSpPr>
          <p:cNvPr id="18"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078560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16536249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F731-6FF7-8748-8E5B-7CA3D6CB3224}"/>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EB9CA0C-11D4-D047-BE9E-47F50E541C9D}"/>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64051F9-6296-7C41-B4E2-65FD39D181B6}"/>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5" name="Footer Placeholder 4">
            <a:extLst>
              <a:ext uri="{FF2B5EF4-FFF2-40B4-BE49-F238E27FC236}">
                <a16:creationId xmlns:a16="http://schemas.microsoft.com/office/drawing/2014/main" id="{CADEDA05-0C37-D540-8E99-514F9B2DF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AD9FC-3DEC-C74D-BFEC-6088FEC44A7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17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FB56-C8FB-D844-A267-90E4D62E4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B1302-162B-3F47-ABCC-674190D334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CD174-C576-5A46-A859-39DBA5E4CDF6}"/>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5" name="Footer Placeholder 4">
            <a:extLst>
              <a:ext uri="{FF2B5EF4-FFF2-40B4-BE49-F238E27FC236}">
                <a16:creationId xmlns:a16="http://schemas.microsoft.com/office/drawing/2014/main" id="{F69D7E84-4AD7-DB42-AA52-DCE04EFF9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9BAAB-07F2-4242-9A3D-F5C9A0688C5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8413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FB32-9A01-2E40-BE3D-88D19DD20F0D}"/>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EE93F7B-6BBA-8947-9869-D7E78579A2BE}"/>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2CCA9-841D-2C44-96F7-C80D04D116C4}"/>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5" name="Footer Placeholder 4">
            <a:extLst>
              <a:ext uri="{FF2B5EF4-FFF2-40B4-BE49-F238E27FC236}">
                <a16:creationId xmlns:a16="http://schemas.microsoft.com/office/drawing/2014/main" id="{FD0E403B-54DD-C041-AFED-C722D6D0F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63485-A8C1-7743-87EF-407AF8A9CC6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137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F60E-EB30-8A47-BD0B-2DE506F3A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44F6B-6FAD-5649-8117-92F1C175F7D2}"/>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D54765-9D0B-6745-A69E-9CFF8BA42789}"/>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0200D-699D-254F-8170-1D1F74B69A25}"/>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6" name="Footer Placeholder 5">
            <a:extLst>
              <a:ext uri="{FF2B5EF4-FFF2-40B4-BE49-F238E27FC236}">
                <a16:creationId xmlns:a16="http://schemas.microsoft.com/office/drawing/2014/main" id="{7630AC1A-8ECC-9D4B-8C88-58E2BD130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4C33-10CF-E44D-BFC1-E7599E16BCA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9950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D013-3C81-C643-BDBB-BE6F38E645F2}"/>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EEB12-9FD5-FC48-8505-A3EE690E1333}"/>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DEC75D7-21D4-074E-9930-8C6BB3DC6004}"/>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3DA253-07A1-8C46-8281-3336ED6449FC}"/>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A44ED16-63A3-9E47-983F-8A27EEE6804A}"/>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87A34-B422-374F-8244-5317243F5B9E}"/>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8" name="Footer Placeholder 7">
            <a:extLst>
              <a:ext uri="{FF2B5EF4-FFF2-40B4-BE49-F238E27FC236}">
                <a16:creationId xmlns:a16="http://schemas.microsoft.com/office/drawing/2014/main" id="{F1662183-75E6-004E-932B-86E4EA2F7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1282B-8BF1-7642-810C-5B440318EF5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573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E317-49FF-5844-8307-3C681AE97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0E742-8902-2445-89B2-BBE0F891BA7B}"/>
              </a:ext>
            </a:extLst>
          </p:cNvPr>
          <p:cNvSpPr>
            <a:spLocks noGrp="1"/>
          </p:cNvSpPr>
          <p:nvPr>
            <p:ph type="dt" sz="half" idx="10"/>
          </p:nvPr>
        </p:nvSpPr>
        <p:spPr/>
        <p:txBody>
          <a:bodyPr/>
          <a:lstStyle/>
          <a:p>
            <a:fld id="{48A87A34-81AB-432B-8DAE-1953F412C126}" type="datetimeFigureOut">
              <a:rPr lang="en-US" smtClean="0"/>
              <a:t>2/13/26</a:t>
            </a:fld>
            <a:endParaRPr lang="en-US"/>
          </a:p>
        </p:txBody>
      </p:sp>
      <p:sp>
        <p:nvSpPr>
          <p:cNvPr id="4" name="Footer Placeholder 3">
            <a:extLst>
              <a:ext uri="{FF2B5EF4-FFF2-40B4-BE49-F238E27FC236}">
                <a16:creationId xmlns:a16="http://schemas.microsoft.com/office/drawing/2014/main" id="{7EA20010-A351-F14E-BC1F-E708F66C5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11F9A-FE76-F64D-9588-B070705C0F1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36659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Rectangle 3"/>
          <p:cNvSpPr>
            <a:spLocks/>
          </p:cNvSpPr>
          <p:nvPr userDrawn="1"/>
        </p:nvSpPr>
        <p:spPr bwMode="auto">
          <a:xfrm>
            <a:off x="783184" y="1547664"/>
            <a:ext cx="14761640"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8087" tIns="38087" rIns="38087" bIns="38087" anchor="t" anchorCtr="0"/>
          <a:lstStyle/>
          <a:p>
            <a:pPr algn="l">
              <a:lnSpc>
                <a:spcPct val="90000"/>
              </a:lnSpc>
            </a:pPr>
            <a:r>
              <a:rPr lang="en-US" sz="4200" b="0" i="0" kern="1200">
                <a:solidFill>
                  <a:schemeClr val="bg1"/>
                </a:solidFill>
                <a:latin typeface="Univers LT Std 65 Bold"/>
                <a:ea typeface="ＭＳ Ｐゴシック" charset="0"/>
                <a:cs typeface="Univers LT Std 65 Bold"/>
                <a:sym typeface="Sofia Pro Light" charset="0"/>
              </a:rPr>
              <a:t>MASTER OF AGING</a:t>
            </a:r>
          </a:p>
        </p:txBody>
      </p:sp>
      <p:grpSp>
        <p:nvGrpSpPr>
          <p:cNvPr id="16" name="Group 15"/>
          <p:cNvGrpSpPr/>
          <p:nvPr userDrawn="1"/>
        </p:nvGrpSpPr>
        <p:grpSpPr>
          <a:xfrm>
            <a:off x="-18256" y="0"/>
            <a:ext cx="16299352" cy="1494000"/>
            <a:chOff x="-18256" y="0"/>
            <a:chExt cx="16299352" cy="1494000"/>
          </a:xfrm>
        </p:grpSpPr>
        <p:sp>
          <p:nvSpPr>
            <p:cNvPr id="17" name="Rectangle 1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1" name="Group 20"/>
          <p:cNvGrpSpPr/>
          <p:nvPr userDrawn="1"/>
        </p:nvGrpSpPr>
        <p:grpSpPr>
          <a:xfrm>
            <a:off x="-8028000" y="410400"/>
            <a:ext cx="16273808" cy="846667"/>
            <a:chOff x="-8001792" y="395536"/>
            <a:chExt cx="16273808" cy="846667"/>
          </a:xfrm>
        </p:grpSpPr>
        <p:pic>
          <p:nvPicPr>
            <p:cNvPr id="22" name="Picture 21" descr="PPT_Heading_background-bar.png"/>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7983984" y="395536"/>
              <a:ext cx="16256000" cy="846667"/>
            </a:xfrm>
            <a:prstGeom prst="rect">
              <a:avLst/>
            </a:prstGeom>
          </p:spPr>
        </p:pic>
        <p:cxnSp>
          <p:nvCxnSpPr>
            <p:cNvPr id="23" name="Straight Connector 22"/>
            <p:cNvCxnSpPr/>
            <p:nvPr userDrawn="1"/>
          </p:nvCxnSpPr>
          <p:spPr bwMode="auto">
            <a:xfrm>
              <a:off x="-8001792" y="1098187"/>
              <a:ext cx="14185576" cy="0"/>
            </a:xfrm>
            <a:prstGeom prst="line">
              <a:avLst/>
            </a:prstGeom>
            <a:blipFill dpi="0" rotWithShape="0">
              <a:blip r:embed="rId4"/>
              <a:srcRect/>
              <a:tile tx="0" ty="0" sx="100000" sy="100000" flip="none" algn="tl"/>
            </a:blip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4" name="Rectangle 3"/>
          <p:cNvSpPr>
            <a:spLocks/>
          </p:cNvSpPr>
          <p:nvPr userDrawn="1"/>
        </p:nvSpPr>
        <p:spPr bwMode="auto">
          <a:xfrm>
            <a:off x="783184" y="450115"/>
            <a:ext cx="1476164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8087" tIns="38087" rIns="38087" bIns="38087" anchor="t" anchorCtr="0"/>
          <a:lstStyle/>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p:txBody>
      </p:sp>
    </p:spTree>
    <p:extLst>
      <p:ext uri="{BB962C8B-B14F-4D97-AF65-F5344CB8AC3E}">
        <p14:creationId xmlns:p14="http://schemas.microsoft.com/office/powerpoint/2010/main" val="996736456"/>
      </p:ext>
    </p:extLst>
  </p:cSld>
  <p:clrMap bg1="lt1" tx1="dk1" bg2="lt2" tx2="dk2" accent1="accent1" accent2="accent2" accent3="accent3" accent4="accent4" accent5="accent5" accent6="accent6" hlink="hlink" folHlink="folHlink"/>
  <p:sldLayoutIdLst>
    <p:sldLayoutId id="2147483669" r:id="rId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8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6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24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3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810" indent="-342810"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57" indent="-285675"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704" indent="-228541"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84" indent="-228541"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865" indent="-228541"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80" algn="ctr" rtl="0" fontAlgn="base">
        <a:spcBef>
          <a:spcPct val="0"/>
        </a:spcBef>
        <a:spcAft>
          <a:spcPct val="0"/>
        </a:spcAft>
        <a:defRPr sz="3200">
          <a:solidFill>
            <a:schemeClr val="tx1"/>
          </a:solidFill>
          <a:latin typeface="+mn-lt"/>
          <a:ea typeface="+mn-ea"/>
          <a:cs typeface="+mn-cs"/>
          <a:sym typeface="Gill Sans" charset="0"/>
        </a:defRPr>
      </a:lvl6pPr>
      <a:lvl7pPr marL="914163" algn="ctr" rtl="0" fontAlgn="base">
        <a:spcBef>
          <a:spcPct val="0"/>
        </a:spcBef>
        <a:spcAft>
          <a:spcPct val="0"/>
        </a:spcAft>
        <a:defRPr sz="3200">
          <a:solidFill>
            <a:schemeClr val="tx1"/>
          </a:solidFill>
          <a:latin typeface="+mn-lt"/>
          <a:ea typeface="+mn-ea"/>
          <a:cs typeface="+mn-cs"/>
          <a:sym typeface="Gill Sans" charset="0"/>
        </a:defRPr>
      </a:lvl7pPr>
      <a:lvl8pPr marL="1371243" algn="ctr" rtl="0" fontAlgn="base">
        <a:spcBef>
          <a:spcPct val="0"/>
        </a:spcBef>
        <a:spcAft>
          <a:spcPct val="0"/>
        </a:spcAft>
        <a:defRPr sz="3200">
          <a:solidFill>
            <a:schemeClr val="tx1"/>
          </a:solidFill>
          <a:latin typeface="+mn-lt"/>
          <a:ea typeface="+mn-ea"/>
          <a:cs typeface="+mn-cs"/>
          <a:sym typeface="Gill Sans" charset="0"/>
        </a:defRPr>
      </a:lvl8pPr>
      <a:lvl9pPr marL="182832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80" rtl="0" eaLnBrk="1" latinLnBrk="0" hangingPunct="1">
        <a:defRPr sz="1800" kern="1200">
          <a:solidFill>
            <a:schemeClr val="tx1"/>
          </a:solidFill>
          <a:latin typeface="+mn-lt"/>
          <a:ea typeface="+mn-ea"/>
          <a:cs typeface="+mn-cs"/>
        </a:defRPr>
      </a:lvl1pPr>
      <a:lvl2pPr marL="457080" algn="l" defTabSz="457080" rtl="0" eaLnBrk="1" latinLnBrk="0" hangingPunct="1">
        <a:defRPr sz="1800" kern="1200">
          <a:solidFill>
            <a:schemeClr val="tx1"/>
          </a:solidFill>
          <a:latin typeface="+mn-lt"/>
          <a:ea typeface="+mn-ea"/>
          <a:cs typeface="+mn-cs"/>
        </a:defRPr>
      </a:lvl2pPr>
      <a:lvl3pPr marL="914163" algn="l" defTabSz="457080" rtl="0" eaLnBrk="1" latinLnBrk="0" hangingPunct="1">
        <a:defRPr sz="1800" kern="1200">
          <a:solidFill>
            <a:schemeClr val="tx1"/>
          </a:solidFill>
          <a:latin typeface="+mn-lt"/>
          <a:ea typeface="+mn-ea"/>
          <a:cs typeface="+mn-cs"/>
        </a:defRPr>
      </a:lvl3pPr>
      <a:lvl4pPr marL="1371243" algn="l" defTabSz="457080" rtl="0" eaLnBrk="1" latinLnBrk="0" hangingPunct="1">
        <a:defRPr sz="1800" kern="1200">
          <a:solidFill>
            <a:schemeClr val="tx1"/>
          </a:solidFill>
          <a:latin typeface="+mn-lt"/>
          <a:ea typeface="+mn-ea"/>
          <a:cs typeface="+mn-cs"/>
        </a:defRPr>
      </a:lvl4pPr>
      <a:lvl5pPr marL="1828324" algn="l" defTabSz="457080" rtl="0" eaLnBrk="1" latinLnBrk="0" hangingPunct="1">
        <a:defRPr sz="1800" kern="1200">
          <a:solidFill>
            <a:schemeClr val="tx1"/>
          </a:solidFill>
          <a:latin typeface="+mn-lt"/>
          <a:ea typeface="+mn-ea"/>
          <a:cs typeface="+mn-cs"/>
        </a:defRPr>
      </a:lvl5pPr>
      <a:lvl6pPr marL="2285404" algn="l" defTabSz="457080" rtl="0" eaLnBrk="1" latinLnBrk="0" hangingPunct="1">
        <a:defRPr sz="1800" kern="1200">
          <a:solidFill>
            <a:schemeClr val="tx1"/>
          </a:solidFill>
          <a:latin typeface="+mn-lt"/>
          <a:ea typeface="+mn-ea"/>
          <a:cs typeface="+mn-cs"/>
        </a:defRPr>
      </a:lvl6pPr>
      <a:lvl7pPr marL="2742486" algn="l" defTabSz="457080" rtl="0" eaLnBrk="1" latinLnBrk="0" hangingPunct="1">
        <a:defRPr sz="1800" kern="1200">
          <a:solidFill>
            <a:schemeClr val="tx1"/>
          </a:solidFill>
          <a:latin typeface="+mn-lt"/>
          <a:ea typeface="+mn-ea"/>
          <a:cs typeface="+mn-cs"/>
        </a:defRPr>
      </a:lvl7pPr>
      <a:lvl8pPr marL="3199567" algn="l" defTabSz="457080" rtl="0" eaLnBrk="1" latinLnBrk="0" hangingPunct="1">
        <a:defRPr sz="1800" kern="1200">
          <a:solidFill>
            <a:schemeClr val="tx1"/>
          </a:solidFill>
          <a:latin typeface="+mn-lt"/>
          <a:ea typeface="+mn-ea"/>
          <a:cs typeface="+mn-cs"/>
        </a:defRPr>
      </a:lvl8pPr>
      <a:lvl9pPr marL="3656647" algn="l" defTabSz="4570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18256" y="0"/>
            <a:ext cx="16299352" cy="1494000"/>
            <a:chOff x="-18256" y="0"/>
            <a:chExt cx="16299352" cy="1494000"/>
          </a:xfrm>
        </p:grpSpPr>
        <p:sp>
          <p:nvSpPr>
            <p:cNvPr id="7" name="Rectangle 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94384376"/>
      </p:ext>
    </p:extLst>
  </p:cSld>
  <p:clrMap bg1="lt1" tx1="dk1" bg2="lt2" tx2="dk2" accent1="accent1" accent2="accent2" accent3="accent3" accent4="accent4" accent5="accent5" accent6="accent6" hlink="hlink" folHlink="folHlink"/>
  <p:sldLayoutIdLst>
    <p:sldLayoutId id="2147483671" r:id="rId1"/>
    <p:sldLayoutId id="2147483672" r:id="rId2"/>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61"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18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24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796" indent="-342796"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25" indent="-285662"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654" indent="-228530"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15" indent="-228530"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776" indent="-228530"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61" algn="ctr" rtl="0" fontAlgn="base">
        <a:spcBef>
          <a:spcPct val="0"/>
        </a:spcBef>
        <a:spcAft>
          <a:spcPct val="0"/>
        </a:spcAft>
        <a:defRPr sz="3200">
          <a:solidFill>
            <a:schemeClr val="tx1"/>
          </a:solidFill>
          <a:latin typeface="+mn-lt"/>
          <a:ea typeface="+mn-ea"/>
          <a:cs typeface="+mn-cs"/>
          <a:sym typeface="Gill Sans" charset="0"/>
        </a:defRPr>
      </a:lvl6pPr>
      <a:lvl7pPr marL="914124" algn="ctr" rtl="0" fontAlgn="base">
        <a:spcBef>
          <a:spcPct val="0"/>
        </a:spcBef>
        <a:spcAft>
          <a:spcPct val="0"/>
        </a:spcAft>
        <a:defRPr sz="3200">
          <a:solidFill>
            <a:schemeClr val="tx1"/>
          </a:solidFill>
          <a:latin typeface="+mn-lt"/>
          <a:ea typeface="+mn-ea"/>
          <a:cs typeface="+mn-cs"/>
          <a:sym typeface="Gill Sans" charset="0"/>
        </a:defRPr>
      </a:lvl7pPr>
      <a:lvl8pPr marL="1371183" algn="ctr" rtl="0" fontAlgn="base">
        <a:spcBef>
          <a:spcPct val="0"/>
        </a:spcBef>
        <a:spcAft>
          <a:spcPct val="0"/>
        </a:spcAft>
        <a:defRPr sz="3200">
          <a:solidFill>
            <a:schemeClr val="tx1"/>
          </a:solidFill>
          <a:latin typeface="+mn-lt"/>
          <a:ea typeface="+mn-ea"/>
          <a:cs typeface="+mn-cs"/>
          <a:sym typeface="Gill Sans" charset="0"/>
        </a:defRPr>
      </a:lvl8pPr>
      <a:lvl9pPr marL="182824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61" rtl="0" eaLnBrk="1" latinLnBrk="0" hangingPunct="1">
        <a:defRPr sz="1800" kern="1200">
          <a:solidFill>
            <a:schemeClr val="tx1"/>
          </a:solidFill>
          <a:latin typeface="+mn-lt"/>
          <a:ea typeface="+mn-ea"/>
          <a:cs typeface="+mn-cs"/>
        </a:defRPr>
      </a:lvl1pPr>
      <a:lvl2pPr marL="457061" algn="l" defTabSz="457061" rtl="0" eaLnBrk="1" latinLnBrk="0" hangingPunct="1">
        <a:defRPr sz="1800" kern="1200">
          <a:solidFill>
            <a:schemeClr val="tx1"/>
          </a:solidFill>
          <a:latin typeface="+mn-lt"/>
          <a:ea typeface="+mn-ea"/>
          <a:cs typeface="+mn-cs"/>
        </a:defRPr>
      </a:lvl2pPr>
      <a:lvl3pPr marL="914124" algn="l" defTabSz="457061" rtl="0" eaLnBrk="1" latinLnBrk="0" hangingPunct="1">
        <a:defRPr sz="1800" kern="1200">
          <a:solidFill>
            <a:schemeClr val="tx1"/>
          </a:solidFill>
          <a:latin typeface="+mn-lt"/>
          <a:ea typeface="+mn-ea"/>
          <a:cs typeface="+mn-cs"/>
        </a:defRPr>
      </a:lvl3pPr>
      <a:lvl4pPr marL="1371183" algn="l" defTabSz="457061" rtl="0" eaLnBrk="1" latinLnBrk="0" hangingPunct="1">
        <a:defRPr sz="1800" kern="1200">
          <a:solidFill>
            <a:schemeClr val="tx1"/>
          </a:solidFill>
          <a:latin typeface="+mn-lt"/>
          <a:ea typeface="+mn-ea"/>
          <a:cs typeface="+mn-cs"/>
        </a:defRPr>
      </a:lvl4pPr>
      <a:lvl5pPr marL="1828244" algn="l" defTabSz="457061" rtl="0" eaLnBrk="1" latinLnBrk="0" hangingPunct="1">
        <a:defRPr sz="1800" kern="1200">
          <a:solidFill>
            <a:schemeClr val="tx1"/>
          </a:solidFill>
          <a:latin typeface="+mn-lt"/>
          <a:ea typeface="+mn-ea"/>
          <a:cs typeface="+mn-cs"/>
        </a:defRPr>
      </a:lvl5pPr>
      <a:lvl6pPr marL="2285304" algn="l" defTabSz="457061" rtl="0" eaLnBrk="1" latinLnBrk="0" hangingPunct="1">
        <a:defRPr sz="1800" kern="1200">
          <a:solidFill>
            <a:schemeClr val="tx1"/>
          </a:solidFill>
          <a:latin typeface="+mn-lt"/>
          <a:ea typeface="+mn-ea"/>
          <a:cs typeface="+mn-cs"/>
        </a:defRPr>
      </a:lvl6pPr>
      <a:lvl7pPr marL="2742365" algn="l" defTabSz="457061" rtl="0" eaLnBrk="1" latinLnBrk="0" hangingPunct="1">
        <a:defRPr sz="1800" kern="1200">
          <a:solidFill>
            <a:schemeClr val="tx1"/>
          </a:solidFill>
          <a:latin typeface="+mn-lt"/>
          <a:ea typeface="+mn-ea"/>
          <a:cs typeface="+mn-cs"/>
        </a:defRPr>
      </a:lvl7pPr>
      <a:lvl8pPr marL="3199426" algn="l" defTabSz="457061" rtl="0" eaLnBrk="1" latinLnBrk="0" hangingPunct="1">
        <a:defRPr sz="1800" kern="1200">
          <a:solidFill>
            <a:schemeClr val="tx1"/>
          </a:solidFill>
          <a:latin typeface="+mn-lt"/>
          <a:ea typeface="+mn-ea"/>
          <a:cs typeface="+mn-cs"/>
        </a:defRPr>
      </a:lvl8pPr>
      <a:lvl9pPr marL="3656487" algn="l" defTabSz="4570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B8A0F-D73A-CE40-AE5A-7D9832B93B88}"/>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A2A64-E5CC-1942-BBDB-00A8AA475EAF}"/>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97DC-A7F9-2A42-A4F0-2D7A19B6733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4C4095DB-925E-6847-B109-A4325AE6241B}" type="datetimeFigureOut">
              <a:rPr lang="en-US" smtClean="0"/>
              <a:t>2/13/26</a:t>
            </a:fld>
            <a:endParaRPr lang="en-US"/>
          </a:p>
        </p:txBody>
      </p:sp>
      <p:sp>
        <p:nvSpPr>
          <p:cNvPr id="5" name="Footer Placeholder 4">
            <a:extLst>
              <a:ext uri="{FF2B5EF4-FFF2-40B4-BE49-F238E27FC236}">
                <a16:creationId xmlns:a16="http://schemas.microsoft.com/office/drawing/2014/main" id="{9C94E6F7-5B9C-4B47-A775-872073F73288}"/>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607F5-A089-4A40-AE6D-6EE42C13CB00}"/>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A935E9A8-B073-7849-836F-19EB9176AB96}" type="slidenum">
              <a:rPr lang="en-US" smtClean="0"/>
              <a:t>‹#›</a:t>
            </a:fld>
            <a:endParaRPr lang="en-US"/>
          </a:p>
        </p:txBody>
      </p:sp>
      <p:grpSp>
        <p:nvGrpSpPr>
          <p:cNvPr id="7" name="Group 6">
            <a:extLst>
              <a:ext uri="{FF2B5EF4-FFF2-40B4-BE49-F238E27FC236}">
                <a16:creationId xmlns:a16="http://schemas.microsoft.com/office/drawing/2014/main" id="{4C386CE9-1AD3-E74D-8941-285BBADF834C}"/>
              </a:ext>
            </a:extLst>
          </p:cNvPr>
          <p:cNvGrpSpPr/>
          <p:nvPr userDrawn="1"/>
        </p:nvGrpSpPr>
        <p:grpSpPr>
          <a:xfrm>
            <a:off x="-18256" y="0"/>
            <a:ext cx="16299352" cy="1494000"/>
            <a:chOff x="-18256" y="0"/>
            <a:chExt cx="16299352" cy="1494000"/>
          </a:xfrm>
        </p:grpSpPr>
        <p:sp>
          <p:nvSpPr>
            <p:cNvPr id="8" name="Rectangle 7">
              <a:extLst>
                <a:ext uri="{FF2B5EF4-FFF2-40B4-BE49-F238E27FC236}">
                  <a16:creationId xmlns:a16="http://schemas.microsoft.com/office/drawing/2014/main" id="{E57E5E02-04F4-8F48-9767-168626386182}"/>
                </a:ext>
              </a:extLst>
            </p:cNvPr>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a:extLst>
                <a:ext uri="{FF2B5EF4-FFF2-40B4-BE49-F238E27FC236}">
                  <a16:creationId xmlns:a16="http://schemas.microsoft.com/office/drawing/2014/main" id="{B09284C0-96D2-8244-AF02-19DA995D6D85}"/>
                </a:ext>
              </a:extLst>
            </p:cNvPr>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a:extLst>
                <a:ext uri="{FF2B5EF4-FFF2-40B4-BE49-F238E27FC236}">
                  <a16:creationId xmlns:a16="http://schemas.microsoft.com/office/drawing/2014/main" id="{B0D461E2-723B-1F4E-AFE2-A5EEBB4E4FBF}"/>
                </a:ext>
              </a:extLst>
            </p:cNvPr>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222800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2801" y="2267744"/>
            <a:ext cx="7575825" cy="6120680"/>
          </a:xfrm>
        </p:spPr>
        <p:txBody>
          <a:bodyPr>
            <a:normAutofit/>
          </a:bodyPr>
          <a:lstStyle/>
          <a:p>
            <a:pPr marL="0" indent="0">
              <a:lnSpc>
                <a:spcPct val="115000"/>
              </a:lnSpc>
              <a:spcAft>
                <a:spcPts val="800"/>
              </a:spcAft>
              <a:buNone/>
            </a:pPr>
            <a:endParaRPr lang="en-US" sz="4400" kern="100" dirty="0">
              <a:solidFill>
                <a:srgbClr val="FF0000"/>
              </a:solidFill>
              <a:latin typeface="Calibri" panose="020F0502020204030204" pitchFamily="34" charset="0"/>
              <a:cs typeface="Calibri" panose="020F0502020204030204" pitchFamily="34" charset="0"/>
            </a:endParaRPr>
          </a:p>
          <a:p>
            <a:pPr marL="0" indent="0">
              <a:lnSpc>
                <a:spcPct val="115000"/>
              </a:lnSpc>
              <a:spcAft>
                <a:spcPts val="800"/>
              </a:spcAft>
              <a:buNone/>
            </a:pPr>
            <a:r>
              <a:rPr lang="en-AU" sz="3600" dirty="0">
                <a:solidFill>
                  <a:srgbClr val="FF0000"/>
                </a:solidFill>
                <a:latin typeface="+mn-lt"/>
              </a:rPr>
              <a:t>On cyclical models of retranslation </a:t>
            </a:r>
          </a:p>
          <a:p>
            <a:pPr marL="0" indent="0">
              <a:lnSpc>
                <a:spcPct val="115000"/>
              </a:lnSpc>
              <a:spcAft>
                <a:spcPts val="800"/>
              </a:spcAft>
              <a:buNone/>
            </a:pPr>
            <a:endParaRPr lang="en-AU" sz="3200" dirty="0">
              <a:solidFill>
                <a:schemeClr val="tx1"/>
              </a:solidFill>
              <a:latin typeface="Calibri" panose="020F0502020204030204" pitchFamily="34" charset="0"/>
              <a:cs typeface="Calibri" panose="020F0502020204030204" pitchFamily="34" charset="0"/>
            </a:endParaRPr>
          </a:p>
          <a:p>
            <a:pPr marL="0" indent="0">
              <a:buNone/>
            </a:pPr>
            <a:r>
              <a:rPr lang="en-ES" sz="2800">
                <a:latin typeface="Calibri" panose="020F0502020204030204" pitchFamily="34" charset="0"/>
                <a:cs typeface="Calibri" panose="020F0502020204030204" pitchFamily="34" charset="0"/>
              </a:rPr>
              <a:t>Anthony Pym</a:t>
            </a:r>
            <a:endParaRPr lang="en-AU" sz="2800" dirty="0">
              <a:latin typeface="Calibri" panose="020F0502020204030204" pitchFamily="34" charset="0"/>
              <a:cs typeface="Calibri" panose="020F0502020204030204" pitchFamily="34" charset="0"/>
            </a:endParaRPr>
          </a:p>
          <a:p>
            <a:pPr marL="0" indent="0">
              <a:buNone/>
            </a:pPr>
            <a:endParaRPr lang="en-AU" sz="2800" dirty="0">
              <a:latin typeface="Calibri" panose="020F0502020204030204" pitchFamily="34" charset="0"/>
              <a:cs typeface="Calibri" panose="020F0502020204030204" pitchFamily="34" charset="0"/>
            </a:endParaRPr>
          </a:p>
          <a:p>
            <a:pPr marL="0" indent="0">
              <a:buNone/>
            </a:pPr>
            <a:endParaRPr lang="en-ES" sz="2800">
              <a:latin typeface="Calibri" panose="020F0502020204030204" pitchFamily="34" charset="0"/>
              <a:cs typeface="Calibri" panose="020F0502020204030204" pitchFamily="34" charset="0"/>
            </a:endParaRPr>
          </a:p>
          <a:p>
            <a:pPr marL="0" indent="0">
              <a:buNone/>
            </a:pPr>
            <a:endParaRPr lang="en-US" dirty="0">
              <a:latin typeface="+mn-lt"/>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k-SK" dirty="0">
              <a:latin typeface="+mn-lt"/>
            </a:endParaRPr>
          </a:p>
          <a:p>
            <a:pPr algn="r"/>
            <a:endParaRPr lang="en-US" dirty="0"/>
          </a:p>
        </p:txBody>
      </p:sp>
      <p:pic>
        <p:nvPicPr>
          <p:cNvPr id="4" name="Picture 2" descr="Antoine Berman">
            <a:extLst>
              <a:ext uri="{FF2B5EF4-FFF2-40B4-BE49-F238E27FC236}">
                <a16:creationId xmlns:a16="http://schemas.microsoft.com/office/drawing/2014/main" id="{6068C2FA-8E86-2475-A3A6-4732C7A83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17874" y="2384655"/>
            <a:ext cx="2463800" cy="3250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hann Wolfgang von Goethe - Biografía ...">
            <a:extLst>
              <a:ext uri="{FF2B5EF4-FFF2-40B4-BE49-F238E27FC236}">
                <a16:creationId xmlns:a16="http://schemas.microsoft.com/office/drawing/2014/main" id="{1D7F168A-0D4C-9566-B1CF-E754D125E5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77839" y="2327379"/>
            <a:ext cx="2463800" cy="328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475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16B0D-1EA7-B3B6-7735-EBF271F215F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148F1FA-5E9F-7C4C-21CE-D7848765F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893" y="2381155"/>
            <a:ext cx="7795581" cy="2190845"/>
          </a:xfrm>
          <a:prstGeom prst="rect">
            <a:avLst/>
          </a:prstGeom>
        </p:spPr>
      </p:pic>
      <p:sp>
        <p:nvSpPr>
          <p:cNvPr id="3" name="Text Placeholder 2">
            <a:extLst>
              <a:ext uri="{FF2B5EF4-FFF2-40B4-BE49-F238E27FC236}">
                <a16:creationId xmlns:a16="http://schemas.microsoft.com/office/drawing/2014/main" id="{88096E9E-A469-CD1C-DAF7-4119470EF53B}"/>
              </a:ext>
            </a:extLst>
          </p:cNvPr>
          <p:cNvSpPr>
            <a:spLocks noGrp="1"/>
          </p:cNvSpPr>
          <p:nvPr>
            <p:ph type="body" idx="11"/>
          </p:nvPr>
        </p:nvSpPr>
        <p:spPr/>
        <p:txBody>
          <a:bodyPr/>
          <a:lstStyle/>
          <a:p>
            <a:r>
              <a:rPr lang="en-US" dirty="0"/>
              <a:t>Goethe on retranslation: entropy</a:t>
            </a:r>
          </a:p>
        </p:txBody>
      </p:sp>
      <p:sp>
        <p:nvSpPr>
          <p:cNvPr id="7" name="TextBox 6">
            <a:extLst>
              <a:ext uri="{FF2B5EF4-FFF2-40B4-BE49-F238E27FC236}">
                <a16:creationId xmlns:a16="http://schemas.microsoft.com/office/drawing/2014/main" id="{FA19E50A-F2EE-25CB-2C94-3559F9CFC505}"/>
              </a:ext>
            </a:extLst>
          </p:cNvPr>
          <p:cNvSpPr txBox="1"/>
          <p:nvPr/>
        </p:nvSpPr>
        <p:spPr>
          <a:xfrm>
            <a:off x="7653246" y="7457836"/>
            <a:ext cx="8602754" cy="646331"/>
          </a:xfrm>
          <a:prstGeom prst="rect">
            <a:avLst/>
          </a:prstGeom>
          <a:noFill/>
        </p:spPr>
        <p:txBody>
          <a:bodyPr wrap="square" rtlCol="0">
            <a:spAutoFit/>
          </a:bodyPr>
          <a:lstStyle/>
          <a:p>
            <a:pPr algn="l"/>
            <a:r>
              <a:rPr lang="en-US" sz="1800" dirty="0">
                <a:latin typeface="+mn-lt"/>
              </a:rPr>
              <a:t>Goethe, Johann Wolfgang von (1819/1827) </a:t>
            </a:r>
            <a:r>
              <a:rPr lang="de-DE" sz="1800" i="1" dirty="0">
                <a:latin typeface="+mn-lt"/>
              </a:rPr>
              <a:t>Noten und Abhandlungen zu besserem Verständnis des West-östlichen Divans</a:t>
            </a:r>
            <a:r>
              <a:rPr lang="en-US" sz="1800" dirty="0">
                <a:latin typeface="+mn-lt"/>
              </a:rPr>
              <a:t>. Vol. 6 of </a:t>
            </a:r>
            <a:r>
              <a:rPr lang="en-US" sz="1800" i="1" dirty="0">
                <a:latin typeface="+mn-lt"/>
              </a:rPr>
              <a:t>Goethe’s Werke</a:t>
            </a:r>
            <a:r>
              <a:rPr lang="en-US" sz="1800" dirty="0">
                <a:latin typeface="+mn-lt"/>
              </a:rPr>
              <a:t>, Stuttgart: Cotta, 237-239. </a:t>
            </a:r>
            <a:endParaRPr lang="en-AU" sz="1800" dirty="0">
              <a:latin typeface="+mn-lt"/>
            </a:endParaRPr>
          </a:p>
        </p:txBody>
      </p:sp>
      <p:sp>
        <p:nvSpPr>
          <p:cNvPr id="8" name="TextBox 7">
            <a:extLst>
              <a:ext uri="{FF2B5EF4-FFF2-40B4-BE49-F238E27FC236}">
                <a16:creationId xmlns:a16="http://schemas.microsoft.com/office/drawing/2014/main" id="{DD38069B-6E2A-A085-A8B4-1261CD76DA34}"/>
              </a:ext>
            </a:extLst>
          </p:cNvPr>
          <p:cNvSpPr txBox="1"/>
          <p:nvPr/>
        </p:nvSpPr>
        <p:spPr>
          <a:xfrm>
            <a:off x="475312" y="7457836"/>
            <a:ext cx="6989542" cy="923330"/>
          </a:xfrm>
          <a:prstGeom prst="rect">
            <a:avLst/>
          </a:prstGeom>
          <a:noFill/>
        </p:spPr>
        <p:txBody>
          <a:bodyPr wrap="none" rtlCol="0">
            <a:spAutoFit/>
          </a:bodyPr>
          <a:lstStyle/>
          <a:p>
            <a:pPr algn="l"/>
            <a:r>
              <a:rPr lang="en-US" sz="1800" dirty="0">
                <a:latin typeface="+mn-lt"/>
              </a:rPr>
              <a:t>Lefevere, A. (1977). </a:t>
            </a:r>
            <a:r>
              <a:rPr lang="en-AU" sz="1800" dirty="0">
                <a:latin typeface="+mn-lt"/>
              </a:rPr>
              <a:t>Johann Wolfgang Goethe, 1749–1832. In </a:t>
            </a:r>
            <a:r>
              <a:rPr lang="en-US" sz="1800" dirty="0">
                <a:latin typeface="+mn-lt"/>
              </a:rPr>
              <a:t>Translating </a:t>
            </a:r>
          </a:p>
          <a:p>
            <a:pPr algn="l"/>
            <a:r>
              <a:rPr lang="en-US" sz="1800" dirty="0">
                <a:latin typeface="+mn-lt"/>
              </a:rPr>
              <a:t>Literature: the German Tradition from Luther to Rosenzweig, pp. 35-39. </a:t>
            </a:r>
          </a:p>
          <a:p>
            <a:pPr algn="l"/>
            <a:r>
              <a:rPr lang="en-US" sz="1800" dirty="0">
                <a:latin typeface="+mn-lt"/>
              </a:rPr>
              <a:t>Van </a:t>
            </a:r>
            <a:r>
              <a:rPr lang="en-US" sz="1800" dirty="0" err="1">
                <a:latin typeface="+mn-lt"/>
              </a:rPr>
              <a:t>Gorcum</a:t>
            </a:r>
            <a:r>
              <a:rPr lang="en-US" sz="1800" dirty="0">
                <a:latin typeface="+mn-lt"/>
              </a:rPr>
              <a:t>. </a:t>
            </a:r>
            <a:endParaRPr lang="en-AU" sz="1800" dirty="0">
              <a:latin typeface="+mn-lt"/>
            </a:endParaRPr>
          </a:p>
        </p:txBody>
      </p:sp>
      <p:cxnSp>
        <p:nvCxnSpPr>
          <p:cNvPr id="10" name="Straight Connector 9">
            <a:extLst>
              <a:ext uri="{FF2B5EF4-FFF2-40B4-BE49-F238E27FC236}">
                <a16:creationId xmlns:a16="http://schemas.microsoft.com/office/drawing/2014/main" id="{CAE7588E-AEAC-F284-3137-5AA8827D5B08}"/>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DBB62B-F2C4-FA75-7798-10CB9E1DFEB4}"/>
              </a:ext>
            </a:extLst>
          </p:cNvPr>
          <p:cNvSpPr txBox="1"/>
          <p:nvPr/>
        </p:nvSpPr>
        <p:spPr>
          <a:xfrm>
            <a:off x="1955096" y="6023113"/>
            <a:ext cx="184731" cy="646331"/>
          </a:xfrm>
          <a:prstGeom prst="rect">
            <a:avLst/>
          </a:prstGeom>
          <a:noFill/>
        </p:spPr>
        <p:txBody>
          <a:bodyPr wrap="none" rtlCol="0">
            <a:spAutoFit/>
          </a:bodyPr>
          <a:lstStyle/>
          <a:p>
            <a:endParaRPr lang="en-US"/>
          </a:p>
        </p:txBody>
      </p:sp>
      <p:sp>
        <p:nvSpPr>
          <p:cNvPr id="24" name="TextBox 23">
            <a:extLst>
              <a:ext uri="{FF2B5EF4-FFF2-40B4-BE49-F238E27FC236}">
                <a16:creationId xmlns:a16="http://schemas.microsoft.com/office/drawing/2014/main" id="{574BE78C-50EA-9D29-1B11-055330738620}"/>
              </a:ext>
            </a:extLst>
          </p:cNvPr>
          <p:cNvSpPr txBox="1"/>
          <p:nvPr/>
        </p:nvSpPr>
        <p:spPr>
          <a:xfrm>
            <a:off x="3624870" y="5685183"/>
            <a:ext cx="184731" cy="646331"/>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44857F02-FB28-A578-DA37-1C8BF65D918A}"/>
              </a:ext>
            </a:extLst>
          </p:cNvPr>
          <p:cNvPicPr>
            <a:picLocks noChangeAspect="1"/>
          </p:cNvPicPr>
          <p:nvPr/>
        </p:nvPicPr>
        <p:blipFill>
          <a:blip r:embed="rId4"/>
          <a:stretch>
            <a:fillRect/>
          </a:stretch>
        </p:blipFill>
        <p:spPr>
          <a:xfrm>
            <a:off x="8950788" y="2054197"/>
            <a:ext cx="6988926" cy="4362697"/>
          </a:xfrm>
          <a:prstGeom prst="rect">
            <a:avLst/>
          </a:prstGeom>
        </p:spPr>
      </p:pic>
      <p:cxnSp>
        <p:nvCxnSpPr>
          <p:cNvPr id="11" name="Straight Connector 10">
            <a:extLst>
              <a:ext uri="{FF2B5EF4-FFF2-40B4-BE49-F238E27FC236}">
                <a16:creationId xmlns:a16="http://schemas.microsoft.com/office/drawing/2014/main" id="{E5FE93A2-159E-C4B2-7A5E-C431F1EC5A6D}"/>
              </a:ext>
            </a:extLst>
          </p:cNvPr>
          <p:cNvCxnSpPr>
            <a:cxnSpLocks/>
          </p:cNvCxnSpPr>
          <p:nvPr/>
        </p:nvCxnSpPr>
        <p:spPr>
          <a:xfrm>
            <a:off x="4651513" y="2634442"/>
            <a:ext cx="36729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FE08E2-B60D-204A-5701-0B675E3B1354}"/>
              </a:ext>
            </a:extLst>
          </p:cNvPr>
          <p:cNvCxnSpPr>
            <a:cxnSpLocks/>
          </p:cNvCxnSpPr>
          <p:nvPr/>
        </p:nvCxnSpPr>
        <p:spPr>
          <a:xfrm>
            <a:off x="417524" y="2952493"/>
            <a:ext cx="3207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6B6965-1B39-1C86-1571-282A62D5EE1F}"/>
              </a:ext>
            </a:extLst>
          </p:cNvPr>
          <p:cNvCxnSpPr>
            <a:cxnSpLocks/>
          </p:cNvCxnSpPr>
          <p:nvPr/>
        </p:nvCxnSpPr>
        <p:spPr>
          <a:xfrm>
            <a:off x="8950788" y="2952493"/>
            <a:ext cx="3207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85446D-7605-2C8C-0990-555EC41FCA81}"/>
              </a:ext>
            </a:extLst>
          </p:cNvPr>
          <p:cNvCxnSpPr>
            <a:cxnSpLocks/>
          </p:cNvCxnSpPr>
          <p:nvPr/>
        </p:nvCxnSpPr>
        <p:spPr>
          <a:xfrm>
            <a:off x="13079896" y="2605197"/>
            <a:ext cx="27103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F27E85-7C4C-E26D-6485-69576A6B0015}"/>
              </a:ext>
            </a:extLst>
          </p:cNvPr>
          <p:cNvCxnSpPr>
            <a:cxnSpLocks/>
          </p:cNvCxnSpPr>
          <p:nvPr/>
        </p:nvCxnSpPr>
        <p:spPr>
          <a:xfrm>
            <a:off x="8950788" y="3369936"/>
            <a:ext cx="14057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950486-02B4-180F-6A4C-7B18167639D8}"/>
              </a:ext>
            </a:extLst>
          </p:cNvPr>
          <p:cNvCxnSpPr>
            <a:cxnSpLocks/>
          </p:cNvCxnSpPr>
          <p:nvPr/>
        </p:nvCxnSpPr>
        <p:spPr>
          <a:xfrm>
            <a:off x="528893" y="3205778"/>
            <a:ext cx="15107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778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E3B1-53B9-027D-7276-BBA50D9B59F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C6A6CF3-342E-4E06-DC3A-6B412A7F7494}"/>
              </a:ext>
            </a:extLst>
          </p:cNvPr>
          <p:cNvSpPr>
            <a:spLocks noGrp="1"/>
          </p:cNvSpPr>
          <p:nvPr>
            <p:ph idx="1"/>
          </p:nvPr>
        </p:nvSpPr>
        <p:spPr>
          <a:xfrm>
            <a:off x="812801" y="2267744"/>
            <a:ext cx="7085462" cy="6120680"/>
          </a:xfrm>
        </p:spPr>
        <p:txBody>
          <a:bodyPr>
            <a:normAutofit/>
          </a:bodyPr>
          <a:lstStyle/>
          <a:p>
            <a:pPr marL="0" indent="0">
              <a:buNone/>
            </a:pPr>
            <a:endParaRPr lang="en-US" sz="2400" dirty="0">
              <a:latin typeface="+mn-lt"/>
            </a:endParaRPr>
          </a:p>
          <a:p>
            <a:pPr marL="0" indent="0">
              <a:buNone/>
            </a:pPr>
            <a:r>
              <a:rPr lang="en-US" sz="2800" noProof="1">
                <a:latin typeface="+mn-lt"/>
              </a:rPr>
              <a:t>Retranslation is necessary because translations age, and because no translation is </a:t>
            </a:r>
            <a:r>
              <a:rPr lang="en-US" sz="2800" i="1" noProof="1">
                <a:latin typeface="+mn-lt"/>
              </a:rPr>
              <a:t>the</a:t>
            </a:r>
            <a:r>
              <a:rPr lang="en-US" sz="2800" noProof="1">
                <a:latin typeface="+mn-lt"/>
              </a:rPr>
              <a:t> translation, hence we see that translation is an activity that is subservient to time, and an activity that has its own temporality: that of expiration and incompletion.  </a:t>
            </a:r>
          </a:p>
        </p:txBody>
      </p:sp>
      <p:sp>
        <p:nvSpPr>
          <p:cNvPr id="3" name="Text Placeholder 2">
            <a:extLst>
              <a:ext uri="{FF2B5EF4-FFF2-40B4-BE49-F238E27FC236}">
                <a16:creationId xmlns:a16="http://schemas.microsoft.com/office/drawing/2014/main" id="{F7D06E30-6B71-1EA6-A318-0D656F8A5F04}"/>
              </a:ext>
            </a:extLst>
          </p:cNvPr>
          <p:cNvSpPr>
            <a:spLocks noGrp="1"/>
          </p:cNvSpPr>
          <p:nvPr>
            <p:ph type="body" idx="11"/>
          </p:nvPr>
        </p:nvSpPr>
        <p:spPr/>
        <p:txBody>
          <a:bodyPr/>
          <a:lstStyle/>
          <a:p>
            <a:r>
              <a:rPr lang="en-US" dirty="0">
                <a:latin typeface="+mn-lt"/>
              </a:rPr>
              <a:t>Berman on retranslation </a:t>
            </a:r>
          </a:p>
        </p:txBody>
      </p:sp>
      <p:sp>
        <p:nvSpPr>
          <p:cNvPr id="2" name="TextBox 1">
            <a:extLst>
              <a:ext uri="{FF2B5EF4-FFF2-40B4-BE49-F238E27FC236}">
                <a16:creationId xmlns:a16="http://schemas.microsoft.com/office/drawing/2014/main" id="{24398BB5-9BDA-0F7A-4A40-F386903F80E8}"/>
              </a:ext>
            </a:extLst>
          </p:cNvPr>
          <p:cNvSpPr txBox="1"/>
          <p:nvPr/>
        </p:nvSpPr>
        <p:spPr>
          <a:xfrm>
            <a:off x="7629303" y="7742093"/>
            <a:ext cx="8436284" cy="646331"/>
          </a:xfrm>
          <a:prstGeom prst="rect">
            <a:avLst/>
          </a:prstGeom>
          <a:noFill/>
        </p:spPr>
        <p:txBody>
          <a:bodyPr wrap="none" rtlCol="0">
            <a:spAutoFit/>
          </a:bodyPr>
          <a:lstStyle/>
          <a:p>
            <a:r>
              <a:rPr lang="en-US" sz="1800" dirty="0">
                <a:latin typeface="+mn-lt"/>
              </a:rPr>
              <a:t>Berman, A. (1990). </a:t>
            </a:r>
            <a:r>
              <a:rPr lang="fr-FR" sz="1800" dirty="0">
                <a:latin typeface="+mn-lt"/>
              </a:rPr>
              <a:t>La retraduction comme espace de la traduction. </a:t>
            </a:r>
            <a:r>
              <a:rPr lang="fr-FR" sz="1800" i="1" dirty="0">
                <a:latin typeface="+mn-lt"/>
              </a:rPr>
              <a:t>Palimpsestes</a:t>
            </a:r>
            <a:r>
              <a:rPr lang="en-US" sz="1800" i="1" dirty="0">
                <a:latin typeface="+mn-lt"/>
              </a:rPr>
              <a:t>, 4</a:t>
            </a:r>
            <a:r>
              <a:rPr lang="en-US" sz="1800" dirty="0">
                <a:latin typeface="+mn-lt"/>
              </a:rPr>
              <a:t>, 1-7.</a:t>
            </a:r>
            <a:endParaRPr lang="en-AU" sz="1800" dirty="0">
              <a:latin typeface="+mn-lt"/>
            </a:endParaRPr>
          </a:p>
          <a:p>
            <a:endParaRPr lang="en-US" sz="1800" dirty="0">
              <a:latin typeface="+mn-lt"/>
            </a:endParaRPr>
          </a:p>
        </p:txBody>
      </p:sp>
      <p:pic>
        <p:nvPicPr>
          <p:cNvPr id="4" name="Picture 3">
            <a:extLst>
              <a:ext uri="{FF2B5EF4-FFF2-40B4-BE49-F238E27FC236}">
                <a16:creationId xmlns:a16="http://schemas.microsoft.com/office/drawing/2014/main" id="{03944910-8D1C-C0D4-3C03-D06C80D5D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7878" y="2647996"/>
            <a:ext cx="7544938" cy="1389856"/>
          </a:xfrm>
          <a:prstGeom prst="rect">
            <a:avLst/>
          </a:prstGeom>
        </p:spPr>
      </p:pic>
      <p:cxnSp>
        <p:nvCxnSpPr>
          <p:cNvPr id="6" name="Straight Connector 5">
            <a:extLst>
              <a:ext uri="{FF2B5EF4-FFF2-40B4-BE49-F238E27FC236}">
                <a16:creationId xmlns:a16="http://schemas.microsoft.com/office/drawing/2014/main" id="{225DD09D-DA15-0479-AA3F-85D8FE8E277D}"/>
              </a:ext>
            </a:extLst>
          </p:cNvPr>
          <p:cNvCxnSpPr>
            <a:cxnSpLocks/>
          </p:cNvCxnSpPr>
          <p:nvPr/>
        </p:nvCxnSpPr>
        <p:spPr>
          <a:xfrm>
            <a:off x="783184" y="5135254"/>
            <a:ext cx="40542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5C89ED-E955-055C-65D0-D8D1A5D86D70}"/>
              </a:ext>
            </a:extLst>
          </p:cNvPr>
          <p:cNvCxnSpPr>
            <a:cxnSpLocks/>
          </p:cNvCxnSpPr>
          <p:nvPr/>
        </p:nvCxnSpPr>
        <p:spPr>
          <a:xfrm>
            <a:off x="8883098" y="4070164"/>
            <a:ext cx="4478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866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4450-0D52-6BE0-1B43-55F127C6037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887B48-C1AD-9146-AF8E-C9F32BED6720}"/>
              </a:ext>
            </a:extLst>
          </p:cNvPr>
          <p:cNvSpPr>
            <a:spLocks noGrp="1"/>
          </p:cNvSpPr>
          <p:nvPr>
            <p:ph idx="1"/>
          </p:nvPr>
        </p:nvSpPr>
        <p:spPr>
          <a:xfrm>
            <a:off x="783184" y="2267744"/>
            <a:ext cx="6664751" cy="6120680"/>
          </a:xfrm>
        </p:spPr>
        <p:txBody>
          <a:bodyPr>
            <a:normAutofit/>
          </a:bodyPr>
          <a:lstStyle/>
          <a:p>
            <a:pPr marL="0" indent="0">
              <a:buNone/>
            </a:pPr>
            <a:endParaRPr lang="en-US" sz="2400" dirty="0">
              <a:latin typeface="+mn-lt"/>
            </a:endParaRPr>
          </a:p>
          <a:p>
            <a:pPr marL="0" indent="0">
              <a:buNone/>
            </a:pPr>
            <a:r>
              <a:rPr lang="en-US" sz="2800" noProof="1">
                <a:latin typeface="+mn-lt"/>
              </a:rPr>
              <a:t>History shows that there exist translations that last just like originals and that, sometimes, shine more brightly than them. These are the translations that are to be called [il est convenu d’apeller] </a:t>
            </a:r>
            <a:r>
              <a:rPr lang="en-US" sz="2800" i="1" noProof="1">
                <a:latin typeface="+mn-lt"/>
              </a:rPr>
              <a:t>great translations</a:t>
            </a:r>
            <a:r>
              <a:rPr lang="en-US" sz="2800" noProof="1">
                <a:latin typeface="+mn-lt"/>
              </a:rPr>
              <a:t>.   </a:t>
            </a:r>
          </a:p>
        </p:txBody>
      </p:sp>
      <p:sp>
        <p:nvSpPr>
          <p:cNvPr id="3" name="Text Placeholder 2">
            <a:extLst>
              <a:ext uri="{FF2B5EF4-FFF2-40B4-BE49-F238E27FC236}">
                <a16:creationId xmlns:a16="http://schemas.microsoft.com/office/drawing/2014/main" id="{8232930F-2A21-83EC-D7BC-ADA7FE99B443}"/>
              </a:ext>
            </a:extLst>
          </p:cNvPr>
          <p:cNvSpPr>
            <a:spLocks noGrp="1"/>
          </p:cNvSpPr>
          <p:nvPr>
            <p:ph type="body" idx="11"/>
          </p:nvPr>
        </p:nvSpPr>
        <p:spPr/>
        <p:txBody>
          <a:bodyPr/>
          <a:lstStyle/>
          <a:p>
            <a:r>
              <a:rPr lang="en-US" dirty="0">
                <a:latin typeface="+mn-lt"/>
              </a:rPr>
              <a:t>Berman on retranslation </a:t>
            </a:r>
          </a:p>
        </p:txBody>
      </p:sp>
      <p:sp>
        <p:nvSpPr>
          <p:cNvPr id="2" name="TextBox 1">
            <a:extLst>
              <a:ext uri="{FF2B5EF4-FFF2-40B4-BE49-F238E27FC236}">
                <a16:creationId xmlns:a16="http://schemas.microsoft.com/office/drawing/2014/main" id="{7750EE51-0277-5EE9-82C0-DD12EDC403E5}"/>
              </a:ext>
            </a:extLst>
          </p:cNvPr>
          <p:cNvSpPr txBox="1"/>
          <p:nvPr/>
        </p:nvSpPr>
        <p:spPr>
          <a:xfrm>
            <a:off x="7629303" y="7742093"/>
            <a:ext cx="8436284" cy="646331"/>
          </a:xfrm>
          <a:prstGeom prst="rect">
            <a:avLst/>
          </a:prstGeom>
          <a:noFill/>
        </p:spPr>
        <p:txBody>
          <a:bodyPr wrap="none" rtlCol="0">
            <a:spAutoFit/>
          </a:bodyPr>
          <a:lstStyle/>
          <a:p>
            <a:r>
              <a:rPr lang="en-US" sz="1800" dirty="0">
                <a:latin typeface="+mn-lt"/>
              </a:rPr>
              <a:t>Berman, A. (1990). </a:t>
            </a:r>
            <a:r>
              <a:rPr lang="fr-FR" sz="1800" dirty="0">
                <a:latin typeface="+mn-lt"/>
              </a:rPr>
              <a:t>La retraduction comme espace de la traduction. </a:t>
            </a:r>
            <a:r>
              <a:rPr lang="fr-FR" sz="1800" i="1" dirty="0">
                <a:latin typeface="+mn-lt"/>
              </a:rPr>
              <a:t>Palimpsestes</a:t>
            </a:r>
            <a:r>
              <a:rPr lang="en-US" sz="1800" i="1" dirty="0">
                <a:latin typeface="+mn-lt"/>
              </a:rPr>
              <a:t>, 4</a:t>
            </a:r>
            <a:r>
              <a:rPr lang="en-US" sz="1800" dirty="0">
                <a:latin typeface="+mn-lt"/>
              </a:rPr>
              <a:t>, 1-7.</a:t>
            </a:r>
            <a:endParaRPr lang="en-AU" sz="1800" dirty="0">
              <a:latin typeface="+mn-lt"/>
            </a:endParaRPr>
          </a:p>
          <a:p>
            <a:endParaRPr lang="en-US" sz="1800" dirty="0">
              <a:latin typeface="+mn-lt"/>
            </a:endParaRPr>
          </a:p>
        </p:txBody>
      </p:sp>
      <p:pic>
        <p:nvPicPr>
          <p:cNvPr id="6" name="Picture 5">
            <a:extLst>
              <a:ext uri="{FF2B5EF4-FFF2-40B4-BE49-F238E27FC236}">
                <a16:creationId xmlns:a16="http://schemas.microsoft.com/office/drawing/2014/main" id="{19B2ACE6-709A-37AE-0178-723B84C36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0416" y="2813435"/>
            <a:ext cx="7772400" cy="3760838"/>
          </a:xfrm>
          <a:prstGeom prst="rect">
            <a:avLst/>
          </a:prstGeom>
        </p:spPr>
      </p:pic>
      <p:cxnSp>
        <p:nvCxnSpPr>
          <p:cNvPr id="8" name="Straight Connector 7">
            <a:extLst>
              <a:ext uri="{FF2B5EF4-FFF2-40B4-BE49-F238E27FC236}">
                <a16:creationId xmlns:a16="http://schemas.microsoft.com/office/drawing/2014/main" id="{FB438C6B-DD0F-D513-3CB2-988D6DA8C281}"/>
              </a:ext>
            </a:extLst>
          </p:cNvPr>
          <p:cNvCxnSpPr>
            <a:cxnSpLocks/>
          </p:cNvCxnSpPr>
          <p:nvPr/>
        </p:nvCxnSpPr>
        <p:spPr>
          <a:xfrm>
            <a:off x="7700416" y="4141341"/>
            <a:ext cx="5419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70F51B-717E-C354-C2D5-185855A22780}"/>
              </a:ext>
            </a:extLst>
          </p:cNvPr>
          <p:cNvCxnSpPr>
            <a:cxnSpLocks/>
          </p:cNvCxnSpPr>
          <p:nvPr/>
        </p:nvCxnSpPr>
        <p:spPr>
          <a:xfrm>
            <a:off x="1637949" y="4638298"/>
            <a:ext cx="3629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949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C491-B273-9356-1956-52C1DA34275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CC7EE2-A150-983B-5E67-4D1D2FB669BC}"/>
              </a:ext>
            </a:extLst>
          </p:cNvPr>
          <p:cNvSpPr>
            <a:spLocks noGrp="1"/>
          </p:cNvSpPr>
          <p:nvPr>
            <p:ph idx="1"/>
          </p:nvPr>
        </p:nvSpPr>
        <p:spPr>
          <a:xfrm>
            <a:off x="783184" y="2267744"/>
            <a:ext cx="6664751" cy="6120680"/>
          </a:xfrm>
        </p:spPr>
        <p:txBody>
          <a:bodyPr>
            <a:normAutofit/>
          </a:bodyPr>
          <a:lstStyle/>
          <a:p>
            <a:pPr marL="0" indent="0">
              <a:buNone/>
            </a:pPr>
            <a:endParaRPr lang="en-US" sz="2400" dirty="0">
              <a:latin typeface="+mn-lt"/>
            </a:endParaRPr>
          </a:p>
          <a:p>
            <a:pPr marL="0" indent="0">
              <a:buNone/>
            </a:pPr>
            <a:r>
              <a:rPr lang="en-US" sz="2800" noProof="1">
                <a:latin typeface="+mn-lt"/>
              </a:rPr>
              <a:t>Sometimes, in this multiplicity, there arises a great translation that, for a time, suspends the succession of retranslations or reduces the need for them. […]</a:t>
            </a:r>
          </a:p>
          <a:p>
            <a:pPr marL="0" indent="0">
              <a:buNone/>
            </a:pPr>
            <a:r>
              <a:rPr lang="en-US" sz="2800" noProof="1">
                <a:latin typeface="+mn-lt"/>
              </a:rPr>
              <a:t>The accomplished retranslation is ruled by a specific abundance: richness of the language, extensive or intensive, richness of the relation with the language of the original, textual richness, expressive richness, etc. </a:t>
            </a:r>
          </a:p>
          <a:p>
            <a:pPr marL="0" indent="0">
              <a:buNone/>
            </a:pPr>
            <a:r>
              <a:rPr lang="en-US" sz="2800" noProof="1">
                <a:latin typeface="+mn-lt"/>
              </a:rPr>
              <a:t>And it needs something else: </a:t>
            </a:r>
            <a:r>
              <a:rPr lang="en-US" sz="2800" i="1" noProof="1">
                <a:latin typeface="+mn-lt"/>
              </a:rPr>
              <a:t>kairos</a:t>
            </a:r>
            <a:r>
              <a:rPr lang="en-US" sz="2800" noProof="1">
                <a:latin typeface="+mn-lt"/>
              </a:rPr>
              <a:t>, the favorable moment. </a:t>
            </a:r>
          </a:p>
          <a:p>
            <a:pPr marL="0" indent="0">
              <a:buNone/>
            </a:pPr>
            <a:endParaRPr lang="en-US" sz="2800" noProof="1">
              <a:latin typeface="+mn-lt"/>
            </a:endParaRPr>
          </a:p>
        </p:txBody>
      </p:sp>
      <p:sp>
        <p:nvSpPr>
          <p:cNvPr id="3" name="Text Placeholder 2">
            <a:extLst>
              <a:ext uri="{FF2B5EF4-FFF2-40B4-BE49-F238E27FC236}">
                <a16:creationId xmlns:a16="http://schemas.microsoft.com/office/drawing/2014/main" id="{50C75765-C3EC-9CBF-5165-03C00B100CEA}"/>
              </a:ext>
            </a:extLst>
          </p:cNvPr>
          <p:cNvSpPr>
            <a:spLocks noGrp="1"/>
          </p:cNvSpPr>
          <p:nvPr>
            <p:ph type="body" idx="11"/>
          </p:nvPr>
        </p:nvSpPr>
        <p:spPr/>
        <p:txBody>
          <a:bodyPr/>
          <a:lstStyle/>
          <a:p>
            <a:r>
              <a:rPr lang="en-US" dirty="0">
                <a:latin typeface="+mn-lt"/>
              </a:rPr>
              <a:t>Berman on retranslation </a:t>
            </a:r>
          </a:p>
        </p:txBody>
      </p:sp>
      <p:sp>
        <p:nvSpPr>
          <p:cNvPr id="2" name="TextBox 1">
            <a:extLst>
              <a:ext uri="{FF2B5EF4-FFF2-40B4-BE49-F238E27FC236}">
                <a16:creationId xmlns:a16="http://schemas.microsoft.com/office/drawing/2014/main" id="{E6FEFCC6-6AD8-8FB9-8738-59C60CDC978E}"/>
              </a:ext>
            </a:extLst>
          </p:cNvPr>
          <p:cNvSpPr txBox="1"/>
          <p:nvPr/>
        </p:nvSpPr>
        <p:spPr>
          <a:xfrm>
            <a:off x="7629303" y="7742093"/>
            <a:ext cx="8436284" cy="646331"/>
          </a:xfrm>
          <a:prstGeom prst="rect">
            <a:avLst/>
          </a:prstGeom>
          <a:noFill/>
        </p:spPr>
        <p:txBody>
          <a:bodyPr wrap="none" rtlCol="0">
            <a:spAutoFit/>
          </a:bodyPr>
          <a:lstStyle/>
          <a:p>
            <a:r>
              <a:rPr lang="en-US" sz="1800" dirty="0">
                <a:latin typeface="+mn-lt"/>
              </a:rPr>
              <a:t>Berman, A. (1990). </a:t>
            </a:r>
            <a:r>
              <a:rPr lang="fr-FR" sz="1800" dirty="0">
                <a:latin typeface="+mn-lt"/>
              </a:rPr>
              <a:t>La retraduction comme espace de la traduction. </a:t>
            </a:r>
            <a:r>
              <a:rPr lang="fr-FR" sz="1800" i="1" dirty="0">
                <a:latin typeface="+mn-lt"/>
              </a:rPr>
              <a:t>Palimpsestes</a:t>
            </a:r>
            <a:r>
              <a:rPr lang="en-US" sz="1800" i="1" dirty="0">
                <a:latin typeface="+mn-lt"/>
              </a:rPr>
              <a:t>, 4</a:t>
            </a:r>
            <a:r>
              <a:rPr lang="en-US" sz="1800" dirty="0">
                <a:latin typeface="+mn-lt"/>
              </a:rPr>
              <a:t>, 1-7.</a:t>
            </a:r>
            <a:endParaRPr lang="en-AU" sz="1800" dirty="0">
              <a:latin typeface="+mn-lt"/>
            </a:endParaRPr>
          </a:p>
          <a:p>
            <a:endParaRPr lang="en-US" sz="1800" dirty="0">
              <a:latin typeface="+mn-lt"/>
            </a:endParaRPr>
          </a:p>
        </p:txBody>
      </p:sp>
      <p:pic>
        <p:nvPicPr>
          <p:cNvPr id="4" name="Picture 3">
            <a:extLst>
              <a:ext uri="{FF2B5EF4-FFF2-40B4-BE49-F238E27FC236}">
                <a16:creationId xmlns:a16="http://schemas.microsoft.com/office/drawing/2014/main" id="{1E6B2780-74EB-0F5A-DA5A-0B1D94A31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7935" y="5328084"/>
            <a:ext cx="7772400" cy="1993841"/>
          </a:xfrm>
          <a:prstGeom prst="rect">
            <a:avLst/>
          </a:prstGeom>
        </p:spPr>
      </p:pic>
      <p:pic>
        <p:nvPicPr>
          <p:cNvPr id="7" name="Picture 6">
            <a:extLst>
              <a:ext uri="{FF2B5EF4-FFF2-40B4-BE49-F238E27FC236}">
                <a16:creationId xmlns:a16="http://schemas.microsoft.com/office/drawing/2014/main" id="{34C393EB-AF3B-601D-1C92-64525C8986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9303" y="2016846"/>
            <a:ext cx="7591032" cy="2952068"/>
          </a:xfrm>
          <a:prstGeom prst="rect">
            <a:avLst/>
          </a:prstGeom>
        </p:spPr>
      </p:pic>
    </p:spTree>
    <p:extLst>
      <p:ext uri="{BB962C8B-B14F-4D97-AF65-F5344CB8AC3E}">
        <p14:creationId xmlns:p14="http://schemas.microsoft.com/office/powerpoint/2010/main" val="18450946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3404C-8DE5-8E39-A813-E505341832E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2E31C0-A60F-0E97-D64B-16D8705B0697}"/>
              </a:ext>
            </a:extLst>
          </p:cNvPr>
          <p:cNvSpPr>
            <a:spLocks noGrp="1"/>
          </p:cNvSpPr>
          <p:nvPr>
            <p:ph idx="1"/>
          </p:nvPr>
        </p:nvSpPr>
        <p:spPr>
          <a:xfrm>
            <a:off x="783184" y="2267744"/>
            <a:ext cx="6664751" cy="6120680"/>
          </a:xfrm>
        </p:spPr>
        <p:txBody>
          <a:bodyPr>
            <a:normAutofit/>
          </a:bodyPr>
          <a:lstStyle/>
          <a:p>
            <a:pPr marL="0" indent="0">
              <a:buNone/>
            </a:pPr>
            <a:endParaRPr lang="en-US" sz="2400" dirty="0">
              <a:latin typeface="+mn-lt"/>
            </a:endParaRPr>
          </a:p>
          <a:p>
            <a:pPr marL="0" indent="0">
              <a:buNone/>
            </a:pPr>
            <a:r>
              <a:rPr lang="en-US" sz="2800" noProof="1">
                <a:latin typeface="+mn-lt"/>
              </a:rPr>
              <a:t>A great translation is “first and foremost an event in the target language, both written and spoken. </a:t>
            </a:r>
          </a:p>
          <a:p>
            <a:pPr marL="0" indent="0">
              <a:buNone/>
            </a:pPr>
            <a:endParaRPr lang="en-US" sz="2800" noProof="1">
              <a:latin typeface="+mn-lt"/>
            </a:endParaRPr>
          </a:p>
        </p:txBody>
      </p:sp>
      <p:sp>
        <p:nvSpPr>
          <p:cNvPr id="3" name="Text Placeholder 2">
            <a:extLst>
              <a:ext uri="{FF2B5EF4-FFF2-40B4-BE49-F238E27FC236}">
                <a16:creationId xmlns:a16="http://schemas.microsoft.com/office/drawing/2014/main" id="{8FEE15D5-C4C3-33E9-253E-98F1EF65F154}"/>
              </a:ext>
            </a:extLst>
          </p:cNvPr>
          <p:cNvSpPr>
            <a:spLocks noGrp="1"/>
          </p:cNvSpPr>
          <p:nvPr>
            <p:ph type="body" idx="11"/>
          </p:nvPr>
        </p:nvSpPr>
        <p:spPr/>
        <p:txBody>
          <a:bodyPr/>
          <a:lstStyle/>
          <a:p>
            <a:r>
              <a:rPr lang="en-US" dirty="0">
                <a:latin typeface="+mn-lt"/>
              </a:rPr>
              <a:t>Berman on retranslation </a:t>
            </a:r>
          </a:p>
        </p:txBody>
      </p:sp>
      <p:sp>
        <p:nvSpPr>
          <p:cNvPr id="2" name="TextBox 1">
            <a:extLst>
              <a:ext uri="{FF2B5EF4-FFF2-40B4-BE49-F238E27FC236}">
                <a16:creationId xmlns:a16="http://schemas.microsoft.com/office/drawing/2014/main" id="{96E84710-59A5-C022-181B-A7A903D5F634}"/>
              </a:ext>
            </a:extLst>
          </p:cNvPr>
          <p:cNvSpPr txBox="1"/>
          <p:nvPr/>
        </p:nvSpPr>
        <p:spPr>
          <a:xfrm>
            <a:off x="7629303" y="7742093"/>
            <a:ext cx="8436284" cy="646331"/>
          </a:xfrm>
          <a:prstGeom prst="rect">
            <a:avLst/>
          </a:prstGeom>
          <a:noFill/>
        </p:spPr>
        <p:txBody>
          <a:bodyPr wrap="none" rtlCol="0">
            <a:spAutoFit/>
          </a:bodyPr>
          <a:lstStyle/>
          <a:p>
            <a:r>
              <a:rPr lang="en-US" sz="1800" dirty="0">
                <a:latin typeface="+mn-lt"/>
              </a:rPr>
              <a:t>Berman, A. (1990). </a:t>
            </a:r>
            <a:r>
              <a:rPr lang="fr-FR" sz="1800" dirty="0">
                <a:latin typeface="+mn-lt"/>
              </a:rPr>
              <a:t>La retraduction comme espace de la traduction. </a:t>
            </a:r>
            <a:r>
              <a:rPr lang="fr-FR" sz="1800" i="1" dirty="0">
                <a:latin typeface="+mn-lt"/>
              </a:rPr>
              <a:t>Palimpsestes</a:t>
            </a:r>
            <a:r>
              <a:rPr lang="en-US" sz="1800" i="1" dirty="0">
                <a:latin typeface="+mn-lt"/>
              </a:rPr>
              <a:t>, 4</a:t>
            </a:r>
            <a:r>
              <a:rPr lang="en-US" sz="1800" dirty="0">
                <a:latin typeface="+mn-lt"/>
              </a:rPr>
              <a:t>, 1-7.</a:t>
            </a:r>
            <a:endParaRPr lang="en-AU" sz="1800" dirty="0">
              <a:latin typeface="+mn-lt"/>
            </a:endParaRPr>
          </a:p>
          <a:p>
            <a:endParaRPr lang="en-US" sz="1800" dirty="0">
              <a:latin typeface="+mn-lt"/>
            </a:endParaRPr>
          </a:p>
        </p:txBody>
      </p:sp>
      <p:pic>
        <p:nvPicPr>
          <p:cNvPr id="6" name="Picture 5">
            <a:extLst>
              <a:ext uri="{FF2B5EF4-FFF2-40B4-BE49-F238E27FC236}">
                <a16:creationId xmlns:a16="http://schemas.microsoft.com/office/drawing/2014/main" id="{0C5640D8-CBCA-A1B1-10D2-8A4CC37F4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1245" y="2267744"/>
            <a:ext cx="7772400" cy="2052862"/>
          </a:xfrm>
          <a:prstGeom prst="rect">
            <a:avLst/>
          </a:prstGeom>
        </p:spPr>
      </p:pic>
    </p:spTree>
    <p:extLst>
      <p:ext uri="{BB962C8B-B14F-4D97-AF65-F5344CB8AC3E}">
        <p14:creationId xmlns:p14="http://schemas.microsoft.com/office/powerpoint/2010/main" val="7071687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61A0A-9304-2DB3-8F83-F8B67C754A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18ED53-52A6-48E9-0BCC-451BFD56C752}"/>
              </a:ext>
            </a:extLst>
          </p:cNvPr>
          <p:cNvSpPr>
            <a:spLocks noGrp="1"/>
          </p:cNvSpPr>
          <p:nvPr>
            <p:ph type="body" idx="11"/>
          </p:nvPr>
        </p:nvSpPr>
        <p:spPr/>
        <p:txBody>
          <a:bodyPr/>
          <a:lstStyle/>
          <a:p>
            <a:r>
              <a:rPr lang="en-US" dirty="0">
                <a:latin typeface="+mn-lt"/>
              </a:rPr>
              <a:t>Berman on retranslation </a:t>
            </a:r>
          </a:p>
        </p:txBody>
      </p:sp>
      <p:sp>
        <p:nvSpPr>
          <p:cNvPr id="7" name="TextBox 6">
            <a:extLst>
              <a:ext uri="{FF2B5EF4-FFF2-40B4-BE49-F238E27FC236}">
                <a16:creationId xmlns:a16="http://schemas.microsoft.com/office/drawing/2014/main" id="{715DE886-A5AB-6218-FBE0-8CD17D44CDFF}"/>
              </a:ext>
            </a:extLst>
          </p:cNvPr>
          <p:cNvSpPr txBox="1"/>
          <p:nvPr/>
        </p:nvSpPr>
        <p:spPr>
          <a:xfrm>
            <a:off x="7629303" y="1871700"/>
            <a:ext cx="7991062" cy="6347892"/>
          </a:xfrm>
          <a:prstGeom prst="rect">
            <a:avLst/>
          </a:prstGeom>
          <a:noFill/>
        </p:spPr>
        <p:txBody>
          <a:bodyPr wrap="square">
            <a:spAutoFit/>
          </a:bodyPr>
          <a:lstStyle/>
          <a:p>
            <a:pPr algn="l">
              <a:buNone/>
            </a:pPr>
            <a:endParaRPr lang="fr-FR" sz="2800" i="1" dirty="0">
              <a:effectLst/>
              <a:latin typeface="+mn-lt"/>
              <a:ea typeface="Times New Roman" panose="02020603050405020304" pitchFamily="18" charset="0"/>
              <a:cs typeface="Times"/>
            </a:endParaRPr>
          </a:p>
          <a:p>
            <a:pPr algn="l">
              <a:buNone/>
            </a:pPr>
            <a:r>
              <a:rPr lang="fr-FR" sz="2800" i="1" dirty="0">
                <a:effectLst/>
                <a:latin typeface="+mn-lt"/>
                <a:ea typeface="Times New Roman" panose="02020603050405020304" pitchFamily="18" charset="0"/>
                <a:cs typeface="Times"/>
              </a:rPr>
              <a:t>« Il faut,</a:t>
            </a:r>
            <a:r>
              <a:rPr lang="fr-FR" sz="2800" dirty="0">
                <a:effectLst/>
                <a:latin typeface="+mn-lt"/>
                <a:ea typeface="Times New Roman" panose="02020603050405020304" pitchFamily="18" charset="0"/>
                <a:cs typeface="Times"/>
              </a:rPr>
              <a:t> c'est-à-dire je désire, qu'Edgar Poe, qui n'est pas </a:t>
            </a:r>
            <a:r>
              <a:rPr lang="fr-FR" sz="2800" dirty="0">
                <a:latin typeface="+mn-lt"/>
                <a:ea typeface="Times New Roman" panose="02020603050405020304" pitchFamily="18" charset="0"/>
                <a:cs typeface="Times"/>
              </a:rPr>
              <a:t>grand-chose </a:t>
            </a:r>
            <a:r>
              <a:rPr lang="fr-FR" sz="2800" dirty="0">
                <a:effectLst/>
                <a:latin typeface="+mn-lt"/>
                <a:ea typeface="Times New Roman" panose="02020603050405020304" pitchFamily="18" charset="0"/>
                <a:cs typeface="Times"/>
              </a:rPr>
              <a:t>en Amérique, devienne un grand homme pour la France. </a:t>
            </a:r>
            <a:r>
              <a:rPr lang="fr-FR" sz="2800">
                <a:effectLst/>
                <a:latin typeface="+mn-lt"/>
                <a:ea typeface="Times New Roman" panose="02020603050405020304" pitchFamily="18" charset="0"/>
                <a:cs typeface="Times"/>
              </a:rPr>
              <a:t>»</a:t>
            </a:r>
            <a:endParaRPr lang="fr-FR" sz="2800" dirty="0">
              <a:effectLst/>
              <a:latin typeface="+mn-lt"/>
              <a:ea typeface="Times New Roman" panose="02020603050405020304" pitchFamily="18" charset="0"/>
              <a:cs typeface="Times"/>
            </a:endParaRPr>
          </a:p>
          <a:p>
            <a:pPr algn="l">
              <a:buNone/>
            </a:pPr>
            <a:endParaRPr lang="fr-FR" sz="2800" dirty="0">
              <a:latin typeface="+mn-lt"/>
              <a:ea typeface="Times New Roman" panose="02020603050405020304" pitchFamily="18" charset="0"/>
              <a:cs typeface="Times"/>
            </a:endParaRPr>
          </a:p>
          <a:p>
            <a:pPr algn="l">
              <a:buNone/>
            </a:pPr>
            <a:r>
              <a:rPr lang="fr-FR" sz="2800" dirty="0">
                <a:effectLst/>
                <a:latin typeface="+mn-lt"/>
                <a:ea typeface="Times New Roman" panose="02020603050405020304" pitchFamily="18" charset="0"/>
                <a:cs typeface="Times"/>
              </a:rPr>
              <a:t>Baudelaire «...ne permettait pas qu'aucun de ses amis ignorât la moindre circonstance de la biographie de son héros, et se fâchait si on ne saisissait pas du premier coup une intention comique, une allusion, une finesse...». </a:t>
            </a:r>
          </a:p>
          <a:p>
            <a:pPr algn="l">
              <a:buNone/>
            </a:pPr>
            <a:endParaRPr lang="fr-FR" sz="2800" dirty="0">
              <a:latin typeface="+mn-lt"/>
              <a:ea typeface="Times New Roman" panose="02020603050405020304" pitchFamily="18" charset="0"/>
              <a:cs typeface="Times"/>
            </a:endParaRPr>
          </a:p>
          <a:p>
            <a:pPr algn="l">
              <a:buNone/>
            </a:pPr>
            <a:endParaRPr lang="en-AU" sz="2400" dirty="0">
              <a:effectLst/>
              <a:latin typeface="+mn-lt"/>
            </a:endParaRPr>
          </a:p>
          <a:p>
            <a:pPr algn="l">
              <a:spcBef>
                <a:spcPts val="100"/>
              </a:spcBef>
              <a:spcAft>
                <a:spcPts val="100"/>
              </a:spcAft>
              <a:buNone/>
            </a:pPr>
            <a:r>
              <a:rPr lang="es-ES" sz="2400" dirty="0" err="1">
                <a:effectLst/>
                <a:latin typeface="+mn-lt"/>
                <a:ea typeface="Times New Roman" panose="02020603050405020304" pitchFamily="18" charset="0"/>
                <a:cs typeface="Times"/>
              </a:rPr>
              <a:t>Lettre</a:t>
            </a:r>
            <a:r>
              <a:rPr lang="es-ES" sz="2400" dirty="0">
                <a:effectLst/>
                <a:latin typeface="+mn-lt"/>
                <a:ea typeface="Times New Roman" panose="02020603050405020304" pitchFamily="18" charset="0"/>
                <a:cs typeface="Times"/>
              </a:rPr>
              <a:t> </a:t>
            </a:r>
            <a:r>
              <a:rPr lang="es-ES" sz="2400" dirty="0" err="1">
                <a:effectLst/>
                <a:latin typeface="+mn-lt"/>
                <a:ea typeface="Times New Roman" panose="02020603050405020304" pitchFamily="18" charset="0"/>
                <a:cs typeface="Times"/>
              </a:rPr>
              <a:t>à</a:t>
            </a:r>
            <a:r>
              <a:rPr lang="es-ES" sz="2400" dirty="0">
                <a:effectLst/>
                <a:latin typeface="+mn-lt"/>
                <a:ea typeface="Times New Roman" panose="02020603050405020304" pitchFamily="18" charset="0"/>
                <a:cs typeface="Times"/>
              </a:rPr>
              <a:t> </a:t>
            </a:r>
            <a:r>
              <a:rPr lang="es-ES" sz="2400" dirty="0" err="1">
                <a:effectLst/>
                <a:latin typeface="+mn-lt"/>
                <a:ea typeface="Times New Roman" panose="02020603050405020304" pitchFamily="18" charset="0"/>
                <a:cs typeface="Times"/>
              </a:rPr>
              <a:t>Sainte-Beuve</a:t>
            </a:r>
            <a:r>
              <a:rPr lang="es-ES" sz="2400" dirty="0">
                <a:effectLst/>
                <a:latin typeface="+mn-lt"/>
                <a:ea typeface="Times New Roman" panose="02020603050405020304" pitchFamily="18" charset="0"/>
                <a:cs typeface="Times"/>
              </a:rPr>
              <a:t>, 19 </a:t>
            </a:r>
            <a:r>
              <a:rPr lang="es-ES" sz="2400" dirty="0" err="1">
                <a:effectLst/>
                <a:latin typeface="+mn-lt"/>
                <a:ea typeface="Times New Roman" panose="02020603050405020304" pitchFamily="18" charset="0"/>
                <a:cs typeface="Times"/>
              </a:rPr>
              <a:t>mars</a:t>
            </a:r>
            <a:r>
              <a:rPr lang="es-ES" sz="2400" dirty="0">
                <a:effectLst/>
                <a:latin typeface="+mn-lt"/>
                <a:ea typeface="Times New Roman" panose="02020603050405020304" pitchFamily="18" charset="0"/>
                <a:cs typeface="Times"/>
              </a:rPr>
              <a:t> 1856, ibid., II, p. 1230.</a:t>
            </a:r>
            <a:endParaRPr lang="en-AU" sz="2400" dirty="0">
              <a:effectLst/>
              <a:latin typeface="+mn-lt"/>
              <a:ea typeface="Times New Roman" panose="02020603050405020304" pitchFamily="18" charset="0"/>
              <a:cs typeface="Times New Roman" panose="02020603050405020304" pitchFamily="18" charset="0"/>
            </a:endParaRPr>
          </a:p>
          <a:p>
            <a:pPr algn="l">
              <a:spcBef>
                <a:spcPts val="100"/>
              </a:spcBef>
              <a:spcAft>
                <a:spcPts val="100"/>
              </a:spcAft>
              <a:buNone/>
            </a:pPr>
            <a:r>
              <a:rPr lang="es-ES" sz="2400" dirty="0">
                <a:effectLst/>
                <a:latin typeface="+mn-lt"/>
                <a:ea typeface="Times New Roman" panose="02020603050405020304" pitchFamily="18" charset="0"/>
                <a:cs typeface="Times"/>
              </a:rPr>
              <a:t>C. </a:t>
            </a:r>
            <a:r>
              <a:rPr lang="es-ES" sz="2400" dirty="0" err="1">
                <a:effectLst/>
                <a:latin typeface="+mn-lt"/>
                <a:ea typeface="Times New Roman" panose="02020603050405020304" pitchFamily="18" charset="0"/>
                <a:cs typeface="Times"/>
              </a:rPr>
              <a:t>Asselineau</a:t>
            </a:r>
            <a:r>
              <a:rPr lang="es-ES" sz="2400" dirty="0">
                <a:effectLst/>
                <a:latin typeface="+mn-lt"/>
                <a:ea typeface="Times New Roman" panose="02020603050405020304" pitchFamily="18" charset="0"/>
                <a:cs typeface="Times"/>
              </a:rPr>
              <a:t>, </a:t>
            </a:r>
            <a:r>
              <a:rPr lang="es-ES" sz="2400" i="1" dirty="0">
                <a:effectLst/>
                <a:latin typeface="+mn-lt"/>
                <a:ea typeface="Times New Roman" panose="02020603050405020304" pitchFamily="18" charset="0"/>
                <a:cs typeface="Times"/>
              </a:rPr>
              <a:t>Charles Baudelaire, </a:t>
            </a:r>
            <a:r>
              <a:rPr lang="es-ES" sz="2400" i="1" dirty="0" err="1">
                <a:effectLst/>
                <a:latin typeface="+mn-lt"/>
                <a:ea typeface="Times New Roman" panose="02020603050405020304" pitchFamily="18" charset="0"/>
                <a:cs typeface="Times"/>
              </a:rPr>
              <a:t>sa</a:t>
            </a:r>
            <a:r>
              <a:rPr lang="es-ES" sz="2400" i="1" dirty="0">
                <a:effectLst/>
                <a:latin typeface="+mn-lt"/>
                <a:ea typeface="Times New Roman" panose="02020603050405020304" pitchFamily="18" charset="0"/>
                <a:cs typeface="Times"/>
              </a:rPr>
              <a:t> vie et son </a:t>
            </a:r>
            <a:r>
              <a:rPr lang="es-ES" sz="2400" i="1" dirty="0" err="1">
                <a:effectLst/>
                <a:latin typeface="+mn-lt"/>
                <a:ea typeface="Times New Roman" panose="02020603050405020304" pitchFamily="18" charset="0"/>
                <a:cs typeface="Times"/>
              </a:rPr>
              <a:t>œuvre</a:t>
            </a:r>
            <a:r>
              <a:rPr lang="es-ES" sz="2400" dirty="0">
                <a:effectLst/>
                <a:latin typeface="+mn-lt"/>
                <a:ea typeface="Times New Roman" panose="02020603050405020304" pitchFamily="18" charset="0"/>
                <a:cs typeface="Times"/>
              </a:rPr>
              <a:t> (Paris: A. </a:t>
            </a:r>
            <a:r>
              <a:rPr lang="es-ES" sz="2400" dirty="0" err="1">
                <a:effectLst/>
                <a:latin typeface="+mn-lt"/>
                <a:ea typeface="Times New Roman" panose="02020603050405020304" pitchFamily="18" charset="0"/>
                <a:cs typeface="Times"/>
              </a:rPr>
              <a:t>Lemmerre</a:t>
            </a:r>
            <a:r>
              <a:rPr lang="es-ES" sz="2400" dirty="0">
                <a:effectLst/>
                <a:latin typeface="+mn-lt"/>
                <a:ea typeface="Times New Roman" panose="02020603050405020304" pitchFamily="18" charset="0"/>
                <a:cs typeface="Times"/>
              </a:rPr>
              <a:t>, 1869), pp. 41-42.</a:t>
            </a:r>
            <a:endParaRPr lang="en-AU" sz="2400" dirty="0">
              <a:effectLst/>
              <a:latin typeface="+mn-lt"/>
              <a:ea typeface="Times New Roman" panose="02020603050405020304" pitchFamily="18" charset="0"/>
              <a:cs typeface="Times New Roman" panose="02020603050405020304" pitchFamily="18" charset="0"/>
            </a:endParaRPr>
          </a:p>
        </p:txBody>
      </p:sp>
      <p:pic>
        <p:nvPicPr>
          <p:cNvPr id="5124" name="Picture 4" descr="CHARLES BAUDELAIRE - Edgar Allan Poe">
            <a:extLst>
              <a:ext uri="{FF2B5EF4-FFF2-40B4-BE49-F238E27FC236}">
                <a16:creationId xmlns:a16="http://schemas.microsoft.com/office/drawing/2014/main" id="{AD23EECA-F7A7-46AD-4FD9-26724591532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83184" y="2536099"/>
            <a:ext cx="5886066" cy="3467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84A957-370E-7CC8-2C1D-B77DBF7677C7}"/>
              </a:ext>
            </a:extLst>
          </p:cNvPr>
          <p:cNvSpPr txBox="1"/>
          <p:nvPr/>
        </p:nvSpPr>
        <p:spPr>
          <a:xfrm>
            <a:off x="783184" y="6615762"/>
            <a:ext cx="6406690" cy="1477328"/>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Bandy lists 204 French translations in the </a:t>
            </a:r>
          </a:p>
          <a:p>
            <a:pPr algn="l"/>
            <a:r>
              <a:rPr lang="en-US" sz="2400" dirty="0">
                <a:latin typeface="Calibri" panose="020F0502020204030204" pitchFamily="34" charset="0"/>
                <a:cs typeface="Calibri" panose="020F0502020204030204" pitchFamily="34" charset="0"/>
              </a:rPr>
              <a:t>nineteenth century.</a:t>
            </a:r>
          </a:p>
          <a:p>
            <a:pPr algn="l"/>
            <a:endParaRPr lang="en-US" sz="2400" dirty="0">
              <a:latin typeface="Calibri" panose="020F0502020204030204" pitchFamily="34" charset="0"/>
              <a:cs typeface="Calibri" panose="020F0502020204030204" pitchFamily="34" charset="0"/>
            </a:endParaRPr>
          </a:p>
          <a:p>
            <a:pPr algn="l"/>
            <a:r>
              <a:rPr lang="en-US" sz="1800" dirty="0">
                <a:latin typeface="Calibri" panose="020F0502020204030204" pitchFamily="34" charset="0"/>
                <a:cs typeface="Calibri" panose="020F0502020204030204" pitchFamily="34" charset="0"/>
              </a:rPr>
              <a:t>https://</a:t>
            </a:r>
            <a:r>
              <a:rPr lang="en-US" sz="1800" dirty="0" err="1">
                <a:latin typeface="Calibri" panose="020F0502020204030204" pitchFamily="34" charset="0"/>
                <a:cs typeface="Calibri" panose="020F0502020204030204" pitchFamily="34" charset="0"/>
              </a:rPr>
              <a:t>www.eapoe.org</a:t>
            </a:r>
            <a:r>
              <a:rPr lang="en-US" sz="1800" dirty="0">
                <a:latin typeface="Calibri" panose="020F0502020204030204" pitchFamily="34" charset="0"/>
                <a:cs typeface="Calibri" panose="020F0502020204030204" pitchFamily="34" charset="0"/>
              </a:rPr>
              <a:t>/papers/misc1921/wtb19591.htm#pg0001</a:t>
            </a:r>
          </a:p>
        </p:txBody>
      </p:sp>
    </p:spTree>
    <p:extLst>
      <p:ext uri="{BB962C8B-B14F-4D97-AF65-F5344CB8AC3E}">
        <p14:creationId xmlns:p14="http://schemas.microsoft.com/office/powerpoint/2010/main" val="275226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58F8-FD38-6D5E-7AD0-D4773B97EFB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0D9C57-EA27-F090-A1BD-F3F74DACDC9B}"/>
              </a:ext>
            </a:extLst>
          </p:cNvPr>
          <p:cNvSpPr>
            <a:spLocks noGrp="1"/>
          </p:cNvSpPr>
          <p:nvPr>
            <p:ph idx="1"/>
          </p:nvPr>
        </p:nvSpPr>
        <p:spPr>
          <a:xfrm>
            <a:off x="783184" y="2267744"/>
            <a:ext cx="8639112" cy="6120680"/>
          </a:xfrm>
        </p:spPr>
        <p:txBody>
          <a:bodyPr>
            <a:normAutofit/>
          </a:bodyPr>
          <a:lstStyle/>
          <a:p>
            <a:pPr marL="0" indent="0">
              <a:buNone/>
            </a:pPr>
            <a:endParaRPr lang="en-US" sz="2400" dirty="0">
              <a:latin typeface="+mn-lt"/>
            </a:endParaRPr>
          </a:p>
          <a:p>
            <a:pPr marL="0" indent="0">
              <a:buNone/>
            </a:pPr>
            <a:r>
              <a:rPr lang="en-US" sz="2800" noProof="1">
                <a:latin typeface="+mn-lt"/>
              </a:rPr>
              <a:t>Berman sees the “intra or juxtalinear version” as the first of Goethe’s epochs. In Goethe, it is the third. </a:t>
            </a:r>
          </a:p>
          <a:p>
            <a:pPr marL="0" indent="0">
              <a:buNone/>
            </a:pPr>
            <a:r>
              <a:rPr lang="en-US" sz="2800" noProof="1">
                <a:latin typeface="+mn-lt"/>
              </a:rPr>
              <a:t>Berman sees the “great translation” as being “an event in the target language”. In Goethe, the event is the first epoch. </a:t>
            </a:r>
          </a:p>
          <a:p>
            <a:pPr marL="0" indent="0">
              <a:buNone/>
            </a:pPr>
            <a:endParaRPr lang="en-US" sz="2800" noProof="1">
              <a:latin typeface="+mn-lt"/>
            </a:endParaRPr>
          </a:p>
          <a:p>
            <a:pPr marL="0" indent="0">
              <a:buNone/>
            </a:pPr>
            <a:r>
              <a:rPr lang="en-US" sz="2800" noProof="1">
                <a:latin typeface="+mn-lt"/>
              </a:rPr>
              <a:t>For Berman, the series of small cycles is stopped because greatness intervenes. In Goethe, it is because the reading public has been formed. </a:t>
            </a:r>
          </a:p>
          <a:p>
            <a:pPr marL="0" indent="0">
              <a:buNone/>
            </a:pPr>
            <a:r>
              <a:rPr lang="en-US" sz="2800" noProof="1">
                <a:latin typeface="+mn-lt"/>
              </a:rPr>
              <a:t>In Berman, there is no reception, only agreed value – the great translator represents the other. </a:t>
            </a:r>
          </a:p>
          <a:p>
            <a:pPr marL="0" indent="0">
              <a:buNone/>
            </a:pPr>
            <a:endParaRPr lang="en-US" sz="2800" noProof="1">
              <a:latin typeface="+mn-lt"/>
            </a:endParaRPr>
          </a:p>
        </p:txBody>
      </p:sp>
      <p:sp>
        <p:nvSpPr>
          <p:cNvPr id="3" name="Text Placeholder 2">
            <a:extLst>
              <a:ext uri="{FF2B5EF4-FFF2-40B4-BE49-F238E27FC236}">
                <a16:creationId xmlns:a16="http://schemas.microsoft.com/office/drawing/2014/main" id="{B3B524CB-5DAE-7E51-B710-BF72339708B9}"/>
              </a:ext>
            </a:extLst>
          </p:cNvPr>
          <p:cNvSpPr>
            <a:spLocks noGrp="1"/>
          </p:cNvSpPr>
          <p:nvPr>
            <p:ph type="body" idx="11"/>
          </p:nvPr>
        </p:nvSpPr>
        <p:spPr/>
        <p:txBody>
          <a:bodyPr/>
          <a:lstStyle/>
          <a:p>
            <a:r>
              <a:rPr lang="en-US" dirty="0">
                <a:latin typeface="+mn-lt"/>
              </a:rPr>
              <a:t>Berman’s slippage</a:t>
            </a:r>
          </a:p>
        </p:txBody>
      </p:sp>
    </p:spTree>
    <p:extLst>
      <p:ext uri="{BB962C8B-B14F-4D97-AF65-F5344CB8AC3E}">
        <p14:creationId xmlns:p14="http://schemas.microsoft.com/office/powerpoint/2010/main" val="3445250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A01F3-220B-6F97-F8BB-D8866B85965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FEB8F-AAF9-4448-ABFA-7DF0CBA3DDFF}"/>
              </a:ext>
            </a:extLst>
          </p:cNvPr>
          <p:cNvSpPr>
            <a:spLocks noGrp="1"/>
          </p:cNvSpPr>
          <p:nvPr>
            <p:ph idx="1"/>
          </p:nvPr>
        </p:nvSpPr>
        <p:spPr>
          <a:xfrm>
            <a:off x="783185" y="2627784"/>
            <a:ext cx="7903616" cy="6120680"/>
          </a:xfrm>
        </p:spPr>
        <p:txBody>
          <a:bodyPr>
            <a:normAutofit/>
          </a:bodyPr>
          <a:lstStyle/>
          <a:p>
            <a:pPr marL="0" indent="0">
              <a:buNone/>
            </a:pPr>
            <a:r>
              <a:rPr lang="en-US" sz="3000" dirty="0">
                <a:solidFill>
                  <a:schemeClr val="tx1"/>
                </a:solidFill>
                <a:latin typeface="+mn-lt"/>
              </a:rPr>
              <a:t>If you translate for immigrants, they will not learn English. </a:t>
            </a:r>
          </a:p>
          <a:p>
            <a:pPr marL="0" indent="0">
              <a:buNone/>
            </a:pPr>
            <a:endParaRPr lang="en-US" sz="3000" dirty="0">
              <a:solidFill>
                <a:schemeClr val="tx1"/>
              </a:solidFill>
              <a:latin typeface="+mn-lt"/>
            </a:endParaRPr>
          </a:p>
          <a:p>
            <a:pPr marL="0" indent="0" defTabSz="914400">
              <a:lnSpc>
                <a:spcPct val="100000"/>
              </a:lnSpc>
              <a:spcBef>
                <a:spcPts val="0"/>
              </a:spcBef>
              <a:buNone/>
              <a:defRPr/>
            </a:pPr>
            <a:r>
              <a:rPr lang="en-US" sz="2800" dirty="0">
                <a:solidFill>
                  <a:schemeClr val="tx1"/>
                </a:solidFill>
                <a:latin typeface="+mn-lt"/>
              </a:rPr>
              <a:t>Stopping the automatic use of translation and interpretation services into foreign languages will provide further </a:t>
            </a:r>
            <a:r>
              <a:rPr lang="en-US" sz="2800" dirty="0">
                <a:solidFill>
                  <a:srgbClr val="FF0000"/>
                </a:solidFill>
                <a:latin typeface="+mn-lt"/>
              </a:rPr>
              <a:t>incentive for all migrant communities to learn English</a:t>
            </a:r>
            <a:r>
              <a:rPr lang="en-US" sz="2800" dirty="0">
                <a:solidFill>
                  <a:schemeClr val="tx1"/>
                </a:solidFill>
                <a:latin typeface="+mn-lt"/>
              </a:rPr>
              <a:t>, which is the basis for an individual’s ability to progress in British society. It will promote </a:t>
            </a:r>
            <a:r>
              <a:rPr lang="en-US" sz="2800" dirty="0">
                <a:solidFill>
                  <a:srgbClr val="FF0000"/>
                </a:solidFill>
                <a:latin typeface="+mn-lt"/>
              </a:rPr>
              <a:t>cohesion and better community relations</a:t>
            </a:r>
            <a:r>
              <a:rPr lang="en-US" sz="2800" dirty="0">
                <a:solidFill>
                  <a:schemeClr val="tx1"/>
                </a:solidFill>
                <a:latin typeface="+mn-lt"/>
              </a:rPr>
              <a:t>. </a:t>
            </a:r>
            <a:endParaRPr lang="en-GB" sz="28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a:extLst>
              <a:ext uri="{FF2B5EF4-FFF2-40B4-BE49-F238E27FC236}">
                <a16:creationId xmlns:a16="http://schemas.microsoft.com/office/drawing/2014/main" id="{B65EB9B0-FE8D-7C9C-9745-C2EF8FAB0AAE}"/>
              </a:ext>
            </a:extLst>
          </p:cNvPr>
          <p:cNvSpPr>
            <a:spLocks noGrp="1"/>
          </p:cNvSpPr>
          <p:nvPr>
            <p:ph type="body" idx="11"/>
          </p:nvPr>
        </p:nvSpPr>
        <p:spPr/>
        <p:txBody>
          <a:bodyPr/>
          <a:lstStyle/>
          <a:p>
            <a:r>
              <a:rPr lang="en-US" dirty="0"/>
              <a:t>In a world of one-off immigration</a:t>
            </a:r>
          </a:p>
        </p:txBody>
      </p:sp>
      <p:sp>
        <p:nvSpPr>
          <p:cNvPr id="4" name="TextBox 3">
            <a:extLst>
              <a:ext uri="{FF2B5EF4-FFF2-40B4-BE49-F238E27FC236}">
                <a16:creationId xmlns:a16="http://schemas.microsoft.com/office/drawing/2014/main" id="{15790038-D360-5CDA-ED58-0313730EB2D8}"/>
              </a:ext>
            </a:extLst>
          </p:cNvPr>
          <p:cNvSpPr txBox="1"/>
          <p:nvPr/>
        </p:nvSpPr>
        <p:spPr>
          <a:xfrm>
            <a:off x="9446389" y="6681864"/>
            <a:ext cx="6809611" cy="1754326"/>
          </a:xfrm>
          <a:prstGeom prst="rect">
            <a:avLst/>
          </a:prstGeom>
          <a:noFill/>
        </p:spPr>
        <p:txBody>
          <a:bodyPr wrap="square" rtlCol="0">
            <a:spAutoFit/>
          </a:bodyPr>
          <a:lstStyle/>
          <a:p>
            <a:pPr algn="l"/>
            <a:r>
              <a:rPr lang="en-US" sz="1800" dirty="0">
                <a:latin typeface="+mn-lt"/>
              </a:rPr>
              <a:t>Pickles, E. (2013). </a:t>
            </a:r>
            <a:r>
              <a:rPr lang="en-US" sz="1800" i="1" dirty="0">
                <a:latin typeface="+mn-lt"/>
              </a:rPr>
              <a:t>Translation into Foreign Languages. </a:t>
            </a:r>
          </a:p>
          <a:p>
            <a:pPr algn="l"/>
            <a:r>
              <a:rPr lang="en-US" sz="1800" i="1" dirty="0">
                <a:latin typeface="+mn-lt"/>
              </a:rPr>
              <a:t>Written Ministerial Statement by Communities Secretary Eric Pickles </a:t>
            </a:r>
          </a:p>
          <a:p>
            <a:pPr algn="l"/>
            <a:r>
              <a:rPr lang="en-US" sz="1800" i="1" dirty="0">
                <a:latin typeface="+mn-lt"/>
              </a:rPr>
              <a:t>on the Use of Translation Services by Local Authorities</a:t>
            </a:r>
            <a:r>
              <a:rPr lang="en-US" sz="1800" dirty="0">
                <a:latin typeface="+mn-lt"/>
              </a:rPr>
              <a:t>. </a:t>
            </a:r>
          </a:p>
          <a:p>
            <a:pPr algn="l"/>
            <a:r>
              <a:rPr lang="en-US" sz="1800" dirty="0">
                <a:latin typeface="+mn-lt"/>
              </a:rPr>
              <a:t>https://</a:t>
            </a:r>
            <a:r>
              <a:rPr lang="en-US" sz="1800" dirty="0" err="1">
                <a:latin typeface="+mn-lt"/>
              </a:rPr>
              <a:t>www.gov.uk</a:t>
            </a:r>
            <a:r>
              <a:rPr lang="en-US" sz="1800" dirty="0">
                <a:latin typeface="+mn-lt"/>
              </a:rPr>
              <a:t>/government/speeches/translation-into-foreign-languages</a:t>
            </a:r>
            <a:endParaRPr lang="en-AU" sz="1800" dirty="0">
              <a:latin typeface="+mn-lt"/>
            </a:endParaRPr>
          </a:p>
          <a:p>
            <a:pPr algn="l"/>
            <a:endParaRPr lang="en-US" sz="1800" dirty="0">
              <a:latin typeface="+mn-lt"/>
            </a:endParaRPr>
          </a:p>
        </p:txBody>
      </p:sp>
      <p:pic>
        <p:nvPicPr>
          <p:cNvPr id="5" name="Picture 5">
            <a:extLst>
              <a:ext uri="{FF2B5EF4-FFF2-40B4-BE49-F238E27FC236}">
                <a16:creationId xmlns:a16="http://schemas.microsoft.com/office/drawing/2014/main" id="{31CA9A9E-C771-D43C-FF55-08E615F898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34489" y="2195736"/>
            <a:ext cx="5148361" cy="3838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00123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DC5F9-E454-F19F-FD05-6F5E81CA18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7ADB5C-D527-6FE2-5F33-27A512C52AE8}"/>
              </a:ext>
            </a:extLst>
          </p:cNvPr>
          <p:cNvSpPr>
            <a:spLocks noGrp="1"/>
          </p:cNvSpPr>
          <p:nvPr>
            <p:ph idx="1"/>
          </p:nvPr>
        </p:nvSpPr>
        <p:spPr>
          <a:xfrm>
            <a:off x="783185" y="2627784"/>
            <a:ext cx="8608465" cy="6120680"/>
          </a:xfrm>
        </p:spPr>
        <p:txBody>
          <a:bodyPr>
            <a:normAutofit/>
          </a:bodyPr>
          <a:lstStyle/>
          <a:p>
            <a:pPr marL="0" indent="0">
              <a:buNone/>
            </a:pPr>
            <a:r>
              <a:rPr lang="en-AU" sz="2800" dirty="0">
                <a:latin typeface="+mn-lt"/>
              </a:rPr>
              <a:t>Hlavac, J. (2016). </a:t>
            </a:r>
            <a:r>
              <a:rPr lang="en-AU" sz="2800" i="1" dirty="0">
                <a:latin typeface="+mn-lt"/>
              </a:rPr>
              <a:t>Three Generations, Two Countries of Origin, One Speech Community: Australian-Macedonians and their Language(s)</a:t>
            </a:r>
            <a:r>
              <a:rPr lang="en-AU" sz="2800" dirty="0">
                <a:latin typeface="+mn-lt"/>
              </a:rPr>
              <a:t>. Peter Lang. </a:t>
            </a:r>
          </a:p>
          <a:p>
            <a:pPr marL="0" indent="0">
              <a:buNone/>
            </a:pPr>
            <a:endParaRPr lang="en-AU" sz="2800" dirty="0">
              <a:latin typeface="+mn-lt"/>
            </a:endParaRPr>
          </a:p>
          <a:p>
            <a:pPr marL="0" indent="0">
              <a:buNone/>
            </a:pPr>
            <a:r>
              <a:rPr lang="en-AU" sz="2400" dirty="0">
                <a:latin typeface="+mn-lt"/>
              </a:rPr>
              <a:t>Based on data gained from 103 speakers across three generations and from two countries of origin: northern Greece and the Republic of Macedonia. </a:t>
            </a:r>
          </a:p>
          <a:p>
            <a:pPr marL="0" indent="0">
              <a:buNone/>
            </a:pP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lgn="r">
              <a:buNone/>
            </a:pPr>
            <a:endParaRPr lang="en-US" sz="2800" dirty="0">
              <a:latin typeface="+mn-lt"/>
              <a:cs typeface="Universa LTD"/>
            </a:endParaRPr>
          </a:p>
        </p:txBody>
      </p:sp>
      <p:sp>
        <p:nvSpPr>
          <p:cNvPr id="3" name="Text Placeholder 2">
            <a:extLst>
              <a:ext uri="{FF2B5EF4-FFF2-40B4-BE49-F238E27FC236}">
                <a16:creationId xmlns:a16="http://schemas.microsoft.com/office/drawing/2014/main" id="{FDA4B280-9DE7-863F-DBAD-BB36E7C71530}"/>
              </a:ext>
            </a:extLst>
          </p:cNvPr>
          <p:cNvSpPr>
            <a:spLocks noGrp="1"/>
          </p:cNvSpPr>
          <p:nvPr>
            <p:ph type="body" idx="11"/>
          </p:nvPr>
        </p:nvSpPr>
        <p:spPr/>
        <p:txBody>
          <a:bodyPr/>
          <a:lstStyle/>
          <a:p>
            <a:r>
              <a:rPr lang="en-US" dirty="0"/>
              <a:t>One generation helps the next  </a:t>
            </a:r>
          </a:p>
        </p:txBody>
      </p:sp>
      <p:sp>
        <p:nvSpPr>
          <p:cNvPr id="4" name="TextBox 3">
            <a:extLst>
              <a:ext uri="{FF2B5EF4-FFF2-40B4-BE49-F238E27FC236}">
                <a16:creationId xmlns:a16="http://schemas.microsoft.com/office/drawing/2014/main" id="{D1EFD704-8B9A-DFD9-31CD-E5D6976C3398}"/>
              </a:ext>
            </a:extLst>
          </p:cNvPr>
          <p:cNvSpPr txBox="1"/>
          <p:nvPr/>
        </p:nvSpPr>
        <p:spPr>
          <a:xfrm>
            <a:off x="675684" y="6031024"/>
            <a:ext cx="7318515" cy="646331"/>
          </a:xfrm>
          <a:prstGeom prst="rect">
            <a:avLst/>
          </a:prstGeom>
          <a:noFill/>
        </p:spPr>
        <p:txBody>
          <a:bodyPr wrap="square" rtlCol="0">
            <a:spAutoFit/>
          </a:bodyPr>
          <a:lstStyle/>
          <a:p>
            <a:pPr algn="l"/>
            <a:endParaRPr lang="en-AU" sz="1800" dirty="0">
              <a:latin typeface="Calibri" panose="020F0502020204030204" pitchFamily="34" charset="0"/>
              <a:cs typeface="Calibri" panose="020F0502020204030204" pitchFamily="34" charset="0"/>
            </a:endParaRPr>
          </a:p>
          <a:p>
            <a:pPr algn="l"/>
            <a:endParaRPr lang="en-US" sz="1800" dirty="0">
              <a:latin typeface="Calibri" panose="020F0502020204030204" pitchFamily="34" charset="0"/>
              <a:cs typeface="Calibri" panose="020F0502020204030204" pitchFamily="34" charset="0"/>
            </a:endParaRPr>
          </a:p>
        </p:txBody>
      </p:sp>
      <p:pic>
        <p:nvPicPr>
          <p:cNvPr id="2050" name="Picture 2" descr="Three generations, two countries of origin, one speech community -  Australian-Macedonians and their language(s) - Peter Lang Verlag">
            <a:extLst>
              <a:ext uri="{FF2B5EF4-FFF2-40B4-BE49-F238E27FC236}">
                <a16:creationId xmlns:a16="http://schemas.microsoft.com/office/drawing/2014/main" id="{583159A6-A88E-480C-3FD7-5D2AE6DDD1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20108" y="1998070"/>
            <a:ext cx="4343691" cy="616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872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BE224-FF38-EA93-701F-8B549F9830A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A6E7FE-CBEA-77A1-C579-BD27D4207D43}"/>
              </a:ext>
            </a:extLst>
          </p:cNvPr>
          <p:cNvSpPr>
            <a:spLocks noGrp="1"/>
          </p:cNvSpPr>
          <p:nvPr>
            <p:ph idx="1"/>
          </p:nvPr>
        </p:nvSpPr>
        <p:spPr>
          <a:xfrm>
            <a:off x="783185" y="2627784"/>
            <a:ext cx="11008765" cy="6120680"/>
          </a:xfrm>
        </p:spPr>
        <p:txBody>
          <a:bodyPr>
            <a:normAutofit/>
          </a:bodyPr>
          <a:lstStyle/>
          <a:p>
            <a:pPr marL="0" indent="0">
              <a:buNone/>
            </a:pPr>
            <a:r>
              <a:rPr lang="en-AU" sz="2800" dirty="0">
                <a:latin typeface="Calibri" panose="020F0502020204030204" pitchFamily="34" charset="0"/>
                <a:cs typeface="Calibri" panose="020F0502020204030204" pitchFamily="34" charset="0"/>
              </a:rPr>
              <a:t>I'm a professional interpreter, so I naturally interpret things as I go. So I was interpreting that for my parents. (DaComR4)</a:t>
            </a:r>
          </a:p>
          <a:p>
            <a:pPr marL="0" indent="0">
              <a:buNone/>
            </a:pPr>
            <a:endParaRPr lang="en-AU" sz="2800" dirty="0">
              <a:latin typeface="Calibri" panose="020F0502020204030204" pitchFamily="34" charset="0"/>
              <a:cs typeface="Calibri" panose="020F0502020204030204" pitchFamily="34" charset="0"/>
            </a:endParaRPr>
          </a:p>
          <a:p>
            <a:pPr marL="0" indent="0">
              <a:buNone/>
            </a:pPr>
            <a:r>
              <a:rPr lang="en-AU" sz="2800" dirty="0">
                <a:latin typeface="Calibri" panose="020F0502020204030204" pitchFamily="34" charset="0"/>
                <a:cs typeface="Calibri" panose="020F0502020204030204" pitchFamily="34" charset="0"/>
              </a:rPr>
              <a:t>And so she ran a little campaign which was targeted at the second generation and said we've got lots of information online. Essentially, go and tell your parents that it's available.  (PolM4)</a:t>
            </a: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buNone/>
            </a:pPr>
            <a:endParaRPr lang="en-AU" sz="2800" dirty="0">
              <a:latin typeface="+mn-lt"/>
            </a:endParaRPr>
          </a:p>
          <a:p>
            <a:pPr marL="0" indent="0" algn="r">
              <a:buNone/>
            </a:pPr>
            <a:endParaRPr lang="en-US" sz="2800" dirty="0">
              <a:latin typeface="+mn-lt"/>
              <a:cs typeface="Universa LTD"/>
            </a:endParaRPr>
          </a:p>
        </p:txBody>
      </p:sp>
      <p:sp>
        <p:nvSpPr>
          <p:cNvPr id="3" name="Text Placeholder 2">
            <a:extLst>
              <a:ext uri="{FF2B5EF4-FFF2-40B4-BE49-F238E27FC236}">
                <a16:creationId xmlns:a16="http://schemas.microsoft.com/office/drawing/2014/main" id="{3519ECE3-A929-4994-F7FE-FE37AA51612E}"/>
              </a:ext>
            </a:extLst>
          </p:cNvPr>
          <p:cNvSpPr>
            <a:spLocks noGrp="1"/>
          </p:cNvSpPr>
          <p:nvPr>
            <p:ph type="body" idx="11"/>
          </p:nvPr>
        </p:nvSpPr>
        <p:spPr/>
        <p:txBody>
          <a:bodyPr>
            <a:normAutofit/>
          </a:bodyPr>
          <a:lstStyle/>
          <a:p>
            <a:r>
              <a:rPr lang="en-US" dirty="0"/>
              <a:t>Evidence from translators and interpreters (Rachel Macreadie’s interviews) </a:t>
            </a:r>
          </a:p>
        </p:txBody>
      </p:sp>
      <p:sp>
        <p:nvSpPr>
          <p:cNvPr id="4" name="TextBox 3">
            <a:extLst>
              <a:ext uri="{FF2B5EF4-FFF2-40B4-BE49-F238E27FC236}">
                <a16:creationId xmlns:a16="http://schemas.microsoft.com/office/drawing/2014/main" id="{D3F0AD95-5166-1E87-FBC7-533C6F64F391}"/>
              </a:ext>
            </a:extLst>
          </p:cNvPr>
          <p:cNvSpPr txBox="1"/>
          <p:nvPr/>
        </p:nvSpPr>
        <p:spPr>
          <a:xfrm>
            <a:off x="675684" y="6031024"/>
            <a:ext cx="7318515" cy="646331"/>
          </a:xfrm>
          <a:prstGeom prst="rect">
            <a:avLst/>
          </a:prstGeom>
          <a:noFill/>
        </p:spPr>
        <p:txBody>
          <a:bodyPr wrap="square" rtlCol="0">
            <a:spAutoFit/>
          </a:bodyPr>
          <a:lstStyle/>
          <a:p>
            <a:pPr algn="l"/>
            <a:endParaRPr lang="en-AU" sz="1800" dirty="0">
              <a:latin typeface="Calibri" panose="020F0502020204030204" pitchFamily="34" charset="0"/>
              <a:cs typeface="Calibri" panose="020F0502020204030204" pitchFamily="34" charset="0"/>
            </a:endParaRPr>
          </a:p>
          <a:p>
            <a:pPr algn="l"/>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5224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DBBB-1EF5-1B05-1C84-D8C8DFC05A6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50351D-64E7-0136-512B-91AE40D20DB8}"/>
              </a:ext>
            </a:extLst>
          </p:cNvPr>
          <p:cNvSpPr>
            <a:spLocks noGrp="1"/>
          </p:cNvSpPr>
          <p:nvPr>
            <p:ph idx="1"/>
          </p:nvPr>
        </p:nvSpPr>
        <p:spPr>
          <a:xfrm>
            <a:off x="812801" y="2267743"/>
            <a:ext cx="8651239" cy="6039678"/>
          </a:xfrm>
        </p:spPr>
        <p:txBody>
          <a:bodyPr>
            <a:normAutofit/>
          </a:bodyPr>
          <a:lstStyle/>
          <a:p>
            <a:pPr marL="0" indent="0">
              <a:buNone/>
            </a:pPr>
            <a:endParaRPr lang="en-US" dirty="0">
              <a:latin typeface="+mn-lt"/>
            </a:endParaRPr>
          </a:p>
          <a:p>
            <a:pPr marL="0" indent="0">
              <a:buNone/>
            </a:pPr>
            <a:endParaRPr lang="en-US" sz="2800" kern="0" dirty="0">
              <a:solidFill>
                <a:srgbClr val="FF0000"/>
              </a:solidFill>
              <a:latin typeface="+mn-lt"/>
              <a:ea typeface="Calibri" panose="020F0502020204030204" pitchFamily="34" charset="0"/>
              <a:cs typeface="Calibri" panose="020F0502020204030204" pitchFamily="34" charset="0"/>
            </a:endParaRPr>
          </a:p>
          <a:p>
            <a:pPr marL="0" indent="0">
              <a:buNone/>
            </a:pPr>
            <a:endParaRPr lang="en-US" sz="2800" kern="0" dirty="0">
              <a:latin typeface="+mn-lt"/>
              <a:ea typeface="Calibri" panose="020F0502020204030204" pitchFamily="34" charset="0"/>
              <a:cs typeface="Calibri" panose="020F0502020204030204" pitchFamily="34" charset="0"/>
            </a:endParaRPr>
          </a:p>
          <a:p>
            <a:pPr marL="0" indent="0">
              <a:buNone/>
            </a:pPr>
            <a:endParaRPr lang="en-GB" sz="2800" kern="0" dirty="0">
              <a:ea typeface="Calibri" panose="020F0502020204030204" pitchFamily="34" charset="0"/>
              <a:cs typeface="Calibri" panose="020F0502020204030204" pitchFamily="34" charset="0"/>
            </a:endParaRPr>
          </a:p>
          <a:p>
            <a:pPr marL="0" indent="0" algn="r">
              <a:buNone/>
            </a:pPr>
            <a:endParaRPr lang="en-AU" sz="1900" i="0" dirty="0">
              <a:effectLst/>
              <a:latin typeface="+mn-lt"/>
            </a:endParaRPr>
          </a:p>
          <a:p>
            <a:pPr marL="0" indent="0">
              <a:buNone/>
            </a:pPr>
            <a:endParaRPr lang="en-GB" kern="0" dirty="0">
              <a:latin typeface="+mn-lt"/>
              <a:ea typeface="Calibri" panose="020F0502020204030204" pitchFamily="34" charset="0"/>
              <a:cs typeface="Calibri" panose="020F0502020204030204" pitchFamily="34" charset="0"/>
            </a:endParaRP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dirty="0">
              <a:latin typeface="+mn-lt"/>
            </a:endParaRPr>
          </a:p>
          <a:p>
            <a:pPr marL="0" indent="0">
              <a:buNone/>
            </a:pPr>
            <a:r>
              <a:rPr lang="en-AU" sz="2800" dirty="0">
                <a:latin typeface="+mn-lt"/>
              </a:rPr>
              <a:t>Translation is a complete and finite transfer.</a:t>
            </a: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148AF75D-C1B0-BB46-B683-D55C1A7E4869}"/>
              </a:ext>
            </a:extLst>
          </p:cNvPr>
          <p:cNvSpPr>
            <a:spLocks noGrp="1"/>
          </p:cNvSpPr>
          <p:nvPr>
            <p:ph type="body" idx="11"/>
          </p:nvPr>
        </p:nvSpPr>
        <p:spPr/>
        <p:txBody>
          <a:bodyPr/>
          <a:lstStyle/>
          <a:p>
            <a:r>
              <a:rPr lang="en-US" dirty="0">
                <a:latin typeface="+mn-lt"/>
              </a:rPr>
              <a:t>What is a cyclical model?</a:t>
            </a:r>
          </a:p>
        </p:txBody>
      </p:sp>
      <p:pic>
        <p:nvPicPr>
          <p:cNvPr id="2" name="Picture 2" descr="Translation Process &amp; Challenges ...">
            <a:extLst>
              <a:ext uri="{FF2B5EF4-FFF2-40B4-BE49-F238E27FC236}">
                <a16:creationId xmlns:a16="http://schemas.microsoft.com/office/drawing/2014/main" id="{6E283A9D-F57D-954E-B291-DEA3591A85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184" y="3235632"/>
            <a:ext cx="7021074" cy="293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aussure and the model of communication">
            <a:extLst>
              <a:ext uri="{FF2B5EF4-FFF2-40B4-BE49-F238E27FC236}">
                <a16:creationId xmlns:a16="http://schemas.microsoft.com/office/drawing/2014/main" id="{384A6F3B-69D8-A3AA-06BE-85A59F549B1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19729" y="3235632"/>
            <a:ext cx="6548201" cy="267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0C8F-7957-F9D8-8A7E-F66E9991B8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A9F31A-B104-1409-DA6C-A764ABC8BAAB}"/>
              </a:ext>
            </a:extLst>
          </p:cNvPr>
          <p:cNvSpPr>
            <a:spLocks noGrp="1"/>
          </p:cNvSpPr>
          <p:nvPr>
            <p:ph idx="1"/>
          </p:nvPr>
        </p:nvSpPr>
        <p:spPr>
          <a:xfrm>
            <a:off x="783184" y="2627784"/>
            <a:ext cx="8280919" cy="5688632"/>
          </a:xfrm>
        </p:spPr>
        <p:txBody>
          <a:bodyPr>
            <a:normAutofit/>
          </a:bodyPr>
          <a:lstStyle/>
          <a:p>
            <a:pPr marL="0" indent="0">
              <a:buNone/>
            </a:pPr>
            <a:r>
              <a:rPr lang="en-US" sz="2800" noProof="1">
                <a:solidFill>
                  <a:schemeClr val="tx1"/>
                </a:solidFill>
                <a:latin typeface="+mn-lt"/>
              </a:rPr>
              <a:t>First law: All sides have a fixed “homeliness”, which can be understood.  </a:t>
            </a:r>
          </a:p>
          <a:p>
            <a:pPr marL="0" indent="0">
              <a:buNone/>
            </a:pPr>
            <a:r>
              <a:rPr lang="en-US" sz="2800" noProof="1">
                <a:solidFill>
                  <a:schemeClr val="tx1"/>
                </a:solidFill>
                <a:latin typeface="+mn-lt"/>
              </a:rPr>
              <a:t>Second law: Translation changes the homes.</a:t>
            </a:r>
          </a:p>
          <a:p>
            <a:pPr marL="0" indent="0">
              <a:buNone/>
            </a:pPr>
            <a:endParaRPr lang="en-US" sz="2800" noProof="1">
              <a:solidFill>
                <a:schemeClr val="tx1"/>
              </a:solidFill>
              <a:latin typeface="+mn-lt"/>
            </a:endParaRPr>
          </a:p>
          <a:p>
            <a:pPr marL="0" indent="0">
              <a:buNone/>
            </a:pPr>
            <a:r>
              <a:rPr lang="en-US" sz="2800" noProof="1">
                <a:solidFill>
                  <a:schemeClr val="tx1"/>
                </a:solidFill>
                <a:latin typeface="+mn-lt"/>
              </a:rPr>
              <a:t>The slippage of retranslations is ongoing, without cyclical closure. </a:t>
            </a:r>
          </a:p>
          <a:p>
            <a:pPr marL="0" indent="0">
              <a:buNone/>
            </a:pPr>
            <a:endParaRPr lang="en-US" sz="2800" noProof="1">
              <a:solidFill>
                <a:schemeClr val="tx1"/>
              </a:solidFill>
              <a:latin typeface="+mn-lt"/>
            </a:endParaRPr>
          </a:p>
          <a:p>
            <a:pPr marL="0" indent="0">
              <a:buNone/>
            </a:pPr>
            <a:r>
              <a:rPr lang="en-US" sz="2800" noProof="1">
                <a:solidFill>
                  <a:schemeClr val="tx1"/>
                </a:solidFill>
                <a:latin typeface="Calibri" panose="020F0502020204030204" pitchFamily="34" charset="0"/>
                <a:cs typeface="Calibri" panose="020F0502020204030204" pitchFamily="34" charset="0"/>
              </a:rPr>
              <a:t>The incompletion, the </a:t>
            </a:r>
            <a:r>
              <a:rPr lang="fr-FR" sz="2800" i="1" noProof="0" dirty="0">
                <a:latin typeface="Calibri" panose="020F0502020204030204" pitchFamily="34" charset="0"/>
                <a:cs typeface="Calibri" panose="020F0502020204030204" pitchFamily="34" charset="0"/>
              </a:rPr>
              <a:t>défaillance</a:t>
            </a:r>
            <a:r>
              <a:rPr lang="en-US" sz="2800" noProof="1">
                <a:solidFill>
                  <a:schemeClr val="tx1"/>
                </a:solidFill>
                <a:latin typeface="Calibri" panose="020F0502020204030204" pitchFamily="34" charset="0"/>
                <a:cs typeface="Calibri" panose="020F0502020204030204" pitchFamily="34" charset="0"/>
              </a:rPr>
              <a:t>, is in the homeliness of the receiving society. </a:t>
            </a:r>
          </a:p>
        </p:txBody>
      </p:sp>
      <p:sp>
        <p:nvSpPr>
          <p:cNvPr id="3" name="Text Placeholder 2">
            <a:extLst>
              <a:ext uri="{FF2B5EF4-FFF2-40B4-BE49-F238E27FC236}">
                <a16:creationId xmlns:a16="http://schemas.microsoft.com/office/drawing/2014/main" id="{AB33E698-CF95-CD79-F95B-29D3636400DA}"/>
              </a:ext>
            </a:extLst>
          </p:cNvPr>
          <p:cNvSpPr>
            <a:spLocks noGrp="1"/>
          </p:cNvSpPr>
          <p:nvPr>
            <p:ph type="body" idx="11"/>
          </p:nvPr>
        </p:nvSpPr>
        <p:spPr/>
        <p:txBody>
          <a:bodyPr/>
          <a:lstStyle/>
          <a:p>
            <a:r>
              <a:rPr lang="en-US" dirty="0"/>
              <a:t>Why would the cyclical model be wrong?</a:t>
            </a:r>
          </a:p>
        </p:txBody>
      </p:sp>
      <p:pic>
        <p:nvPicPr>
          <p:cNvPr id="5" name="Picture 2" descr="Second Law of Thermodynamics - Statement, Formula, and FAQs">
            <a:extLst>
              <a:ext uri="{FF2B5EF4-FFF2-40B4-BE49-F238E27FC236}">
                <a16:creationId xmlns:a16="http://schemas.microsoft.com/office/drawing/2014/main" id="{44D67DA2-7298-5BBF-E5EA-C597F2EAC9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83596" y="2349225"/>
            <a:ext cx="673977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095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8280919" cy="5688632"/>
          </a:xfrm>
        </p:spPr>
        <p:txBody>
          <a:bodyPr>
            <a:normAutofit/>
          </a:bodyPr>
          <a:lstStyle/>
          <a:p>
            <a:pPr marL="0" indent="0">
              <a:buNone/>
            </a:pPr>
            <a:r>
              <a:rPr lang="en-AU" sz="2800" i="1" dirty="0">
                <a:solidFill>
                  <a:schemeClr val="tx1"/>
                </a:solidFill>
                <a:latin typeface="+mn-lt"/>
              </a:rPr>
              <a:t>First law of thermodynamics</a:t>
            </a:r>
            <a:r>
              <a:rPr lang="en-AU" sz="2800" dirty="0">
                <a:solidFill>
                  <a:schemeClr val="tx1"/>
                </a:solidFill>
                <a:latin typeface="+mn-lt"/>
              </a:rPr>
              <a:t>: There is equilibrium in the transfer of energy (heat). </a:t>
            </a:r>
          </a:p>
          <a:p>
            <a:pPr marL="0" indent="0">
              <a:buNone/>
            </a:pPr>
            <a:r>
              <a:rPr lang="en-AU" sz="2800" i="1" dirty="0">
                <a:solidFill>
                  <a:schemeClr val="tx1"/>
                </a:solidFill>
                <a:latin typeface="+mn-lt"/>
              </a:rPr>
              <a:t>Second law </a:t>
            </a:r>
            <a:r>
              <a:rPr lang="en-AU" sz="2800" dirty="0">
                <a:solidFill>
                  <a:schemeClr val="tx1"/>
                </a:solidFill>
                <a:latin typeface="+mn-lt"/>
              </a:rPr>
              <a:t>(Carnot, 1824): </a:t>
            </a:r>
            <a:r>
              <a:rPr lang="en-AU" sz="2800" dirty="0">
                <a:solidFill>
                  <a:schemeClr val="tx1"/>
                </a:solidFill>
                <a:latin typeface="+mn-lt"/>
                <a:cs typeface="Times New Roman" panose="02020603050405020304" pitchFamily="18" charset="0"/>
              </a:rPr>
              <a:t>T</a:t>
            </a:r>
            <a:r>
              <a:rPr lang="en-AU" sz="2800" dirty="0">
                <a:solidFill>
                  <a:schemeClr val="tx1"/>
                </a:solidFill>
                <a:effectLst/>
                <a:latin typeface="+mn-lt"/>
                <a:ea typeface="Times New Roman" panose="02020603050405020304" pitchFamily="18" charset="0"/>
                <a:cs typeface="Times New Roman" panose="02020603050405020304" pitchFamily="18" charset="0"/>
              </a:rPr>
              <a:t>here is loss in transfer, hence irreversibility, an arrow of time in nature, and entropy.</a:t>
            </a:r>
          </a:p>
          <a:p>
            <a:pPr marL="0" indent="0">
              <a:buNone/>
            </a:pPr>
            <a:r>
              <a:rPr lang="en-AU" sz="2800" b="0" i="0" dirty="0">
                <a:solidFill>
                  <a:srgbClr val="000000"/>
                </a:solidFill>
                <a:effectLst/>
                <a:latin typeface="+mn-lt"/>
              </a:rPr>
              <a:t>Ilya Prigogine: </a:t>
            </a:r>
            <a:r>
              <a:rPr lang="en-AU" sz="2800" dirty="0">
                <a:solidFill>
                  <a:schemeClr val="tx1"/>
                </a:solidFill>
                <a:latin typeface="+mn-lt"/>
                <a:ea typeface="Times New Roman" panose="02020603050405020304" pitchFamily="18" charset="0"/>
                <a:cs typeface="Times New Roman" panose="02020603050405020304" pitchFamily="18" charset="0"/>
              </a:rPr>
              <a:t>Complexity derives from this irreversibility of time in the natural sciences.</a:t>
            </a:r>
            <a:endParaRPr lang="fr-FR" sz="2800" dirty="0">
              <a:solidFill>
                <a:schemeClr val="tx1"/>
              </a:solidFill>
              <a:latin typeface="+mn-lt"/>
            </a:endParaRPr>
          </a:p>
          <a:p>
            <a:pPr marL="0" indent="0">
              <a:buNone/>
            </a:pPr>
            <a:endParaRPr lang="fr-FR" sz="2800" dirty="0">
              <a:solidFill>
                <a:schemeClr val="tx1"/>
              </a:solidFill>
              <a:latin typeface="+mn-lt"/>
            </a:endParaRPr>
          </a:p>
          <a:p>
            <a:pPr marL="0" indent="0">
              <a:buNone/>
            </a:pPr>
            <a:endParaRPr lang="fr-FR" sz="2800" dirty="0">
              <a:latin typeface="+mn-lt"/>
            </a:endParaRPr>
          </a:p>
          <a:p>
            <a:pPr marL="0" indent="0">
              <a:buNone/>
            </a:pPr>
            <a:endParaRPr lang="fr-FR" sz="2800" dirty="0">
              <a:latin typeface="+mn-lt"/>
            </a:endParaRPr>
          </a:p>
        </p:txBody>
      </p:sp>
      <p:sp>
        <p:nvSpPr>
          <p:cNvPr id="3" name="Text Placeholder 2"/>
          <p:cNvSpPr>
            <a:spLocks noGrp="1"/>
          </p:cNvSpPr>
          <p:nvPr>
            <p:ph type="body" idx="11"/>
          </p:nvPr>
        </p:nvSpPr>
        <p:spPr/>
        <p:txBody>
          <a:bodyPr/>
          <a:lstStyle/>
          <a:p>
            <a:r>
              <a:rPr lang="en-US" dirty="0"/>
              <a:t>Why would the cyclical model be wrong?</a:t>
            </a:r>
          </a:p>
        </p:txBody>
      </p:sp>
      <p:pic>
        <p:nvPicPr>
          <p:cNvPr id="5" name="Picture 2" descr="Second Law of Thermodynamics - Statement, Formula, and FAQs">
            <a:extLst>
              <a:ext uri="{FF2B5EF4-FFF2-40B4-BE49-F238E27FC236}">
                <a16:creationId xmlns:a16="http://schemas.microsoft.com/office/drawing/2014/main" id="{F110DDC5-6580-AA50-D0EB-3C4D45E25E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83596" y="2349225"/>
            <a:ext cx="673977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4737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5760640"/>
          </a:xfrm>
        </p:spPr>
        <p:txBody>
          <a:bodyPr numCol="1">
            <a:noAutofit/>
          </a:bodyPr>
          <a:lstStyle/>
          <a:p>
            <a:pPr marL="14288" lvl="1" indent="0">
              <a:buNone/>
            </a:pPr>
            <a:r>
              <a:rPr lang="en-AU"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retranslation hypothesis: </a:t>
            </a:r>
          </a:p>
          <a:p>
            <a:pPr marL="14288" lvl="1" indent="0">
              <a:buNone/>
            </a:pPr>
            <a:endParaRPr lang="en-AU"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14288" lvl="1" indent="0">
              <a:buNone/>
            </a:pPr>
            <a:r>
              <a:rPr lang="en-AU"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Freer earlier, closer later. (</a:t>
            </a:r>
            <a:r>
              <a:rPr lang="en-US" dirty="0"/>
              <a:t>Chesterman, 2000, p. 22).</a:t>
            </a:r>
            <a:endParaRPr lang="en-AU"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buNone/>
            </a:pPr>
            <a:endParaRPr lang="en-AU"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457200" lvl="1" indent="0">
              <a:buNone/>
            </a:pPr>
            <a:r>
              <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3" name="Text Placeholder 2"/>
          <p:cNvSpPr>
            <a:spLocks noGrp="1"/>
          </p:cNvSpPr>
          <p:nvPr>
            <p:ph type="body" idx="11"/>
          </p:nvPr>
        </p:nvSpPr>
        <p:spPr/>
        <p:txBody>
          <a:bodyPr/>
          <a:lstStyle/>
          <a:p>
            <a:r>
              <a:rPr lang="en-US" dirty="0"/>
              <a:t>So why is there retranslation?</a:t>
            </a:r>
          </a:p>
        </p:txBody>
      </p:sp>
    </p:spTree>
    <p:extLst>
      <p:ext uri="{BB962C8B-B14F-4D97-AF65-F5344CB8AC3E}">
        <p14:creationId xmlns:p14="http://schemas.microsoft.com/office/powerpoint/2010/main" val="26649595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C2D43-B884-22D9-F225-5607392454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C6A2BC-21AE-10D6-EC9C-75E30C883248}"/>
              </a:ext>
            </a:extLst>
          </p:cNvPr>
          <p:cNvSpPr>
            <a:spLocks noGrp="1"/>
          </p:cNvSpPr>
          <p:nvPr>
            <p:ph idx="1"/>
          </p:nvPr>
        </p:nvSpPr>
        <p:spPr>
          <a:xfrm>
            <a:off x="783185" y="2627784"/>
            <a:ext cx="7571692" cy="5760640"/>
          </a:xfrm>
        </p:spPr>
        <p:txBody>
          <a:bodyPr numCol="1">
            <a:noAutofit/>
          </a:bodyPr>
          <a:lstStyle/>
          <a:p>
            <a:pPr marL="457200" lvl="1" indent="0">
              <a:buNone/>
            </a:pPr>
            <a:endParaRPr lang="en-AU"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457200" lvl="1" indent="0">
              <a:buNone/>
            </a:pPr>
            <a:r>
              <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3" name="Text Placeholder 2">
            <a:extLst>
              <a:ext uri="{FF2B5EF4-FFF2-40B4-BE49-F238E27FC236}">
                <a16:creationId xmlns:a16="http://schemas.microsoft.com/office/drawing/2014/main" id="{6B1F4F96-ACE6-8FEF-44CE-63FADB10DF87}"/>
              </a:ext>
            </a:extLst>
          </p:cNvPr>
          <p:cNvSpPr>
            <a:spLocks noGrp="1"/>
          </p:cNvSpPr>
          <p:nvPr>
            <p:ph type="body" idx="11"/>
          </p:nvPr>
        </p:nvSpPr>
        <p:spPr/>
        <p:txBody>
          <a:bodyPr/>
          <a:lstStyle/>
          <a:p>
            <a:r>
              <a:rPr lang="en-US" dirty="0"/>
              <a:t>Goethe on retranslation: first step </a:t>
            </a:r>
          </a:p>
        </p:txBody>
      </p:sp>
      <p:pic>
        <p:nvPicPr>
          <p:cNvPr id="4" name="Picture 3">
            <a:extLst>
              <a:ext uri="{FF2B5EF4-FFF2-40B4-BE49-F238E27FC236}">
                <a16:creationId xmlns:a16="http://schemas.microsoft.com/office/drawing/2014/main" id="{18EA666B-37D0-3706-0AD5-2C19B39934F9}"/>
              </a:ext>
            </a:extLst>
          </p:cNvPr>
          <p:cNvPicPr>
            <a:picLocks noChangeAspect="1"/>
          </p:cNvPicPr>
          <p:nvPr/>
        </p:nvPicPr>
        <p:blipFill>
          <a:blip r:embed="rId3"/>
          <a:stretch>
            <a:fillRect/>
          </a:stretch>
        </p:blipFill>
        <p:spPr>
          <a:xfrm>
            <a:off x="9096244" y="2077311"/>
            <a:ext cx="6513479" cy="5216078"/>
          </a:xfrm>
          <a:prstGeom prst="rect">
            <a:avLst/>
          </a:prstGeom>
        </p:spPr>
      </p:pic>
      <p:pic>
        <p:nvPicPr>
          <p:cNvPr id="5" name="Picture 4">
            <a:extLst>
              <a:ext uri="{FF2B5EF4-FFF2-40B4-BE49-F238E27FC236}">
                <a16:creationId xmlns:a16="http://schemas.microsoft.com/office/drawing/2014/main" id="{85840D02-B981-D8A9-F560-1ADDC21E35D9}"/>
              </a:ext>
            </a:extLst>
          </p:cNvPr>
          <p:cNvPicPr>
            <a:picLocks noChangeAspect="1"/>
          </p:cNvPicPr>
          <p:nvPr/>
        </p:nvPicPr>
        <p:blipFill>
          <a:blip r:embed="rId4"/>
          <a:stretch>
            <a:fillRect/>
          </a:stretch>
        </p:blipFill>
        <p:spPr>
          <a:xfrm>
            <a:off x="406400" y="2374899"/>
            <a:ext cx="8602754" cy="2447823"/>
          </a:xfrm>
          <a:prstGeom prst="rect">
            <a:avLst/>
          </a:prstGeom>
        </p:spPr>
      </p:pic>
      <p:sp>
        <p:nvSpPr>
          <p:cNvPr id="7" name="TextBox 6">
            <a:extLst>
              <a:ext uri="{FF2B5EF4-FFF2-40B4-BE49-F238E27FC236}">
                <a16:creationId xmlns:a16="http://schemas.microsoft.com/office/drawing/2014/main" id="{E6AC14AC-81E8-D306-AAA6-8C6B0DFE437F}"/>
              </a:ext>
            </a:extLst>
          </p:cNvPr>
          <p:cNvSpPr txBox="1"/>
          <p:nvPr/>
        </p:nvSpPr>
        <p:spPr>
          <a:xfrm>
            <a:off x="7653246" y="7457836"/>
            <a:ext cx="8602754" cy="646331"/>
          </a:xfrm>
          <a:prstGeom prst="rect">
            <a:avLst/>
          </a:prstGeom>
          <a:noFill/>
        </p:spPr>
        <p:txBody>
          <a:bodyPr wrap="square" rtlCol="0">
            <a:spAutoFit/>
          </a:bodyPr>
          <a:lstStyle/>
          <a:p>
            <a:pPr algn="l"/>
            <a:r>
              <a:rPr lang="en-US" sz="1800" dirty="0">
                <a:latin typeface="+mn-lt"/>
              </a:rPr>
              <a:t>Goethe, Johann Wolfgang von (1819/1827) </a:t>
            </a:r>
            <a:r>
              <a:rPr lang="de-DE" sz="1800" i="1" dirty="0">
                <a:latin typeface="+mn-lt"/>
              </a:rPr>
              <a:t>Noten und Abhandlungen zu besserem Verständnis des West-östlichen Divans</a:t>
            </a:r>
            <a:r>
              <a:rPr lang="en-US" sz="1800" dirty="0">
                <a:latin typeface="+mn-lt"/>
              </a:rPr>
              <a:t>. Vol. 6 of </a:t>
            </a:r>
            <a:r>
              <a:rPr lang="en-US" sz="1800" i="1" dirty="0">
                <a:latin typeface="+mn-lt"/>
              </a:rPr>
              <a:t>Goethe’s Werke</a:t>
            </a:r>
            <a:r>
              <a:rPr lang="en-US" sz="1800" dirty="0">
                <a:latin typeface="+mn-lt"/>
              </a:rPr>
              <a:t>, Stuttgart: Cotta, 237-239. </a:t>
            </a:r>
            <a:endParaRPr lang="en-AU" sz="1800" dirty="0">
              <a:latin typeface="+mn-lt"/>
            </a:endParaRPr>
          </a:p>
        </p:txBody>
      </p:sp>
      <p:sp>
        <p:nvSpPr>
          <p:cNvPr id="8" name="TextBox 7">
            <a:extLst>
              <a:ext uri="{FF2B5EF4-FFF2-40B4-BE49-F238E27FC236}">
                <a16:creationId xmlns:a16="http://schemas.microsoft.com/office/drawing/2014/main" id="{470D460C-1DDD-CAC6-4CB4-55E58304DACC}"/>
              </a:ext>
            </a:extLst>
          </p:cNvPr>
          <p:cNvSpPr txBox="1"/>
          <p:nvPr/>
        </p:nvSpPr>
        <p:spPr>
          <a:xfrm>
            <a:off x="475312" y="7457836"/>
            <a:ext cx="6989542" cy="923330"/>
          </a:xfrm>
          <a:prstGeom prst="rect">
            <a:avLst/>
          </a:prstGeom>
          <a:noFill/>
        </p:spPr>
        <p:txBody>
          <a:bodyPr wrap="none" rtlCol="0">
            <a:spAutoFit/>
          </a:bodyPr>
          <a:lstStyle/>
          <a:p>
            <a:pPr algn="l"/>
            <a:r>
              <a:rPr lang="en-US" sz="1800" dirty="0">
                <a:latin typeface="+mn-lt"/>
              </a:rPr>
              <a:t>Lefevere, A. (1977). </a:t>
            </a:r>
            <a:r>
              <a:rPr lang="en-AU" sz="1800" dirty="0">
                <a:latin typeface="+mn-lt"/>
              </a:rPr>
              <a:t>Johann Wolfgang Goethe, 1749–1832. In </a:t>
            </a:r>
            <a:r>
              <a:rPr lang="en-US" sz="1800" dirty="0">
                <a:latin typeface="+mn-lt"/>
              </a:rPr>
              <a:t>Translating </a:t>
            </a:r>
          </a:p>
          <a:p>
            <a:pPr algn="l"/>
            <a:r>
              <a:rPr lang="en-US" sz="1800" dirty="0">
                <a:latin typeface="+mn-lt"/>
              </a:rPr>
              <a:t>Literature: the German Tradition from Luther to Rosenzweig, pp. 35-39. </a:t>
            </a:r>
          </a:p>
          <a:p>
            <a:pPr algn="l"/>
            <a:r>
              <a:rPr lang="en-US" sz="1800" dirty="0">
                <a:latin typeface="+mn-lt"/>
              </a:rPr>
              <a:t>Van </a:t>
            </a:r>
            <a:r>
              <a:rPr lang="en-US" sz="1800" dirty="0" err="1">
                <a:latin typeface="+mn-lt"/>
              </a:rPr>
              <a:t>Gorcum</a:t>
            </a:r>
            <a:r>
              <a:rPr lang="en-US" sz="1800" dirty="0">
                <a:latin typeface="+mn-lt"/>
              </a:rPr>
              <a:t>. </a:t>
            </a:r>
            <a:endParaRPr lang="en-AU" sz="1800" dirty="0">
              <a:latin typeface="+mn-lt"/>
            </a:endParaRPr>
          </a:p>
        </p:txBody>
      </p:sp>
      <p:cxnSp>
        <p:nvCxnSpPr>
          <p:cNvPr id="10" name="Straight Connector 9">
            <a:extLst>
              <a:ext uri="{FF2B5EF4-FFF2-40B4-BE49-F238E27FC236}">
                <a16:creationId xmlns:a16="http://schemas.microsoft.com/office/drawing/2014/main" id="{4EAAD073-3F0F-9682-59F2-5523238861D4}"/>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DAC2EF-B843-37F0-A5CA-38275E9FB208}"/>
              </a:ext>
            </a:extLst>
          </p:cNvPr>
          <p:cNvCxnSpPr/>
          <p:nvPr/>
        </p:nvCxnSpPr>
        <p:spPr>
          <a:xfrm>
            <a:off x="3970083" y="3893574"/>
            <a:ext cx="1781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014F9-C56C-253C-7447-12C360FE5FCC}"/>
              </a:ext>
            </a:extLst>
          </p:cNvPr>
          <p:cNvCxnSpPr/>
          <p:nvPr/>
        </p:nvCxnSpPr>
        <p:spPr>
          <a:xfrm>
            <a:off x="12352983" y="6066503"/>
            <a:ext cx="1781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D61A18-2F2D-E680-AC63-C144E7E95F0D}"/>
              </a:ext>
            </a:extLst>
          </p:cNvPr>
          <p:cNvCxnSpPr>
            <a:cxnSpLocks/>
          </p:cNvCxnSpPr>
          <p:nvPr/>
        </p:nvCxnSpPr>
        <p:spPr>
          <a:xfrm>
            <a:off x="4182118" y="4562809"/>
            <a:ext cx="48270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3EA1BA-65B8-D6ED-A110-E1ADCEB667CD}"/>
              </a:ext>
            </a:extLst>
          </p:cNvPr>
          <p:cNvCxnSpPr>
            <a:cxnSpLocks/>
          </p:cNvCxnSpPr>
          <p:nvPr/>
        </p:nvCxnSpPr>
        <p:spPr>
          <a:xfrm>
            <a:off x="9307735" y="6484374"/>
            <a:ext cx="33149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507E57-AC45-E324-F563-99EBE17E7AEE}"/>
              </a:ext>
            </a:extLst>
          </p:cNvPr>
          <p:cNvCxnSpPr>
            <a:cxnSpLocks/>
          </p:cNvCxnSpPr>
          <p:nvPr/>
        </p:nvCxnSpPr>
        <p:spPr>
          <a:xfrm>
            <a:off x="14610522" y="6066503"/>
            <a:ext cx="862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656807-867B-4339-DBF0-A422D102B724}"/>
              </a:ext>
            </a:extLst>
          </p:cNvPr>
          <p:cNvCxnSpPr>
            <a:cxnSpLocks/>
          </p:cNvCxnSpPr>
          <p:nvPr/>
        </p:nvCxnSpPr>
        <p:spPr>
          <a:xfrm>
            <a:off x="1903751" y="4210866"/>
            <a:ext cx="2171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40001E-359D-536A-76D0-78FEE994D080}"/>
              </a:ext>
            </a:extLst>
          </p:cNvPr>
          <p:cNvCxnSpPr>
            <a:cxnSpLocks/>
          </p:cNvCxnSpPr>
          <p:nvPr/>
        </p:nvCxnSpPr>
        <p:spPr>
          <a:xfrm>
            <a:off x="12924463" y="5652420"/>
            <a:ext cx="254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195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82B1-3333-40C6-92F7-AC3E34B30E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65525-3A4B-340B-A4D3-F634456A1BA7}"/>
              </a:ext>
            </a:extLst>
          </p:cNvPr>
          <p:cNvSpPr>
            <a:spLocks noGrp="1"/>
          </p:cNvSpPr>
          <p:nvPr>
            <p:ph idx="1"/>
          </p:nvPr>
        </p:nvSpPr>
        <p:spPr>
          <a:xfrm>
            <a:off x="783185" y="2627784"/>
            <a:ext cx="7571692" cy="5760640"/>
          </a:xfrm>
        </p:spPr>
        <p:txBody>
          <a:bodyPr numCol="1">
            <a:noAutofit/>
          </a:bodyPr>
          <a:lstStyle/>
          <a:p>
            <a:pPr marL="0" indent="0">
              <a:buNone/>
            </a:pPr>
            <a:r>
              <a:rPr lang="en-US" altLang="en-US" sz="2400" dirty="0">
                <a:latin typeface="+mn-lt"/>
                <a:ea typeface="ＭＳ Ｐゴシック" panose="020B0600070205080204" pitchFamily="34" charset="-128"/>
              </a:rPr>
              <a:t>When, upon first encounter, an object surprises us and we esteem it new or quite different from whatever we knew before, or from what we supposed it should be, then we admire it and we are astonished by it. </a:t>
            </a:r>
          </a:p>
          <a:p>
            <a:pPr marL="0" indent="0">
              <a:buNone/>
            </a:pPr>
            <a:r>
              <a:rPr lang="en-US" altLang="en-US" sz="2400" dirty="0">
                <a:latin typeface="+mn-lt"/>
                <a:ea typeface="ＭＳ Ｐゴシック" panose="020B0600070205080204" pitchFamily="34" charset="-128"/>
              </a:rPr>
              <a:t>And given that this can happen before we know whether this object suits us or not, I think admiration is the first of all passions. It has no opposite, since if the object has nothing that surprises us, we are not moved by it and we observe it without passion. </a:t>
            </a:r>
          </a:p>
        </p:txBody>
      </p:sp>
      <p:sp>
        <p:nvSpPr>
          <p:cNvPr id="3" name="Text Placeholder 2">
            <a:extLst>
              <a:ext uri="{FF2B5EF4-FFF2-40B4-BE49-F238E27FC236}">
                <a16:creationId xmlns:a16="http://schemas.microsoft.com/office/drawing/2014/main" id="{C1069046-25D1-403E-5E94-98F7054A197E}"/>
              </a:ext>
            </a:extLst>
          </p:cNvPr>
          <p:cNvSpPr>
            <a:spLocks noGrp="1"/>
          </p:cNvSpPr>
          <p:nvPr>
            <p:ph type="body" idx="11"/>
          </p:nvPr>
        </p:nvSpPr>
        <p:spPr/>
        <p:txBody>
          <a:bodyPr/>
          <a:lstStyle/>
          <a:p>
            <a:r>
              <a:rPr lang="en-US" dirty="0"/>
              <a:t> A wink to Descartes?</a:t>
            </a:r>
          </a:p>
        </p:txBody>
      </p:sp>
      <p:sp>
        <p:nvSpPr>
          <p:cNvPr id="8" name="TextBox 7">
            <a:extLst>
              <a:ext uri="{FF2B5EF4-FFF2-40B4-BE49-F238E27FC236}">
                <a16:creationId xmlns:a16="http://schemas.microsoft.com/office/drawing/2014/main" id="{F5856128-8602-BF03-50F7-28F7C0394C92}"/>
              </a:ext>
            </a:extLst>
          </p:cNvPr>
          <p:cNvSpPr txBox="1"/>
          <p:nvPr/>
        </p:nvSpPr>
        <p:spPr>
          <a:xfrm>
            <a:off x="9237032" y="7708558"/>
            <a:ext cx="6093912" cy="369332"/>
          </a:xfrm>
          <a:prstGeom prst="rect">
            <a:avLst/>
          </a:prstGeom>
          <a:noFill/>
        </p:spPr>
        <p:txBody>
          <a:bodyPr wrap="none" rtlCol="0">
            <a:spAutoFit/>
          </a:bodyPr>
          <a:lstStyle/>
          <a:p>
            <a:pPr algn="l"/>
            <a:r>
              <a:rPr lang="en-AU" sz="1800" dirty="0">
                <a:latin typeface="+mn-lt"/>
              </a:rPr>
              <a:t>Des Cartes, R. (1650). </a:t>
            </a:r>
            <a:r>
              <a:rPr lang="en-AU" sz="1800" i="1" dirty="0">
                <a:latin typeface="+mn-lt"/>
              </a:rPr>
              <a:t>Les passions de </a:t>
            </a:r>
            <a:r>
              <a:rPr lang="en-AU" sz="1800" i="1" dirty="0" err="1">
                <a:latin typeface="+mn-lt"/>
              </a:rPr>
              <a:t>l’âme</a:t>
            </a:r>
            <a:r>
              <a:rPr lang="en-AU" sz="1800" dirty="0">
                <a:latin typeface="+mn-lt"/>
              </a:rPr>
              <a:t>. </a:t>
            </a:r>
            <a:r>
              <a:rPr lang="en-AU" sz="1800" dirty="0" err="1">
                <a:latin typeface="+mn-lt"/>
              </a:rPr>
              <a:t>Elzevier</a:t>
            </a:r>
            <a:r>
              <a:rPr lang="en-AU" sz="1800" dirty="0">
                <a:latin typeface="+mn-lt"/>
              </a:rPr>
              <a:t>, article 53 </a:t>
            </a:r>
          </a:p>
        </p:txBody>
      </p:sp>
      <p:cxnSp>
        <p:nvCxnSpPr>
          <p:cNvPr id="10" name="Straight Connector 9">
            <a:extLst>
              <a:ext uri="{FF2B5EF4-FFF2-40B4-BE49-F238E27FC236}">
                <a16:creationId xmlns:a16="http://schemas.microsoft.com/office/drawing/2014/main" id="{9D4CCC52-C872-BC29-2142-EB3FDFD90C89}"/>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64493F-8D71-EE92-967D-65AAB3690C19}"/>
              </a:ext>
            </a:extLst>
          </p:cNvPr>
          <p:cNvPicPr>
            <a:picLocks noChangeAspect="1"/>
          </p:cNvPicPr>
          <p:nvPr/>
        </p:nvPicPr>
        <p:blipFill>
          <a:blip r:embed="rId3"/>
          <a:stretch>
            <a:fillRect/>
          </a:stretch>
        </p:blipFill>
        <p:spPr>
          <a:xfrm>
            <a:off x="9967073" y="2195736"/>
            <a:ext cx="4633830" cy="5255622"/>
          </a:xfrm>
          <a:prstGeom prst="rect">
            <a:avLst/>
          </a:prstGeom>
        </p:spPr>
      </p:pic>
    </p:spTree>
    <p:extLst>
      <p:ext uri="{BB962C8B-B14F-4D97-AF65-F5344CB8AC3E}">
        <p14:creationId xmlns:p14="http://schemas.microsoft.com/office/powerpoint/2010/main" val="7105499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1E34-F1CC-9836-A2D2-590DFE454F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F54851-6AD6-04FF-F25E-F5A2A2D091E5}"/>
              </a:ext>
            </a:extLst>
          </p:cNvPr>
          <p:cNvPicPr>
            <a:picLocks noChangeAspect="1"/>
          </p:cNvPicPr>
          <p:nvPr/>
        </p:nvPicPr>
        <p:blipFill>
          <a:blip r:embed="rId3"/>
          <a:stretch>
            <a:fillRect/>
          </a:stretch>
        </p:blipFill>
        <p:spPr>
          <a:xfrm>
            <a:off x="9563142" y="1547663"/>
            <a:ext cx="6121400" cy="5740400"/>
          </a:xfrm>
          <a:prstGeom prst="rect">
            <a:avLst/>
          </a:prstGeom>
        </p:spPr>
      </p:pic>
      <p:pic>
        <p:nvPicPr>
          <p:cNvPr id="9" name="Picture 8">
            <a:extLst>
              <a:ext uri="{FF2B5EF4-FFF2-40B4-BE49-F238E27FC236}">
                <a16:creationId xmlns:a16="http://schemas.microsoft.com/office/drawing/2014/main" id="{5E1E09A2-C054-FF01-A304-C8D00BF60C37}"/>
              </a:ext>
            </a:extLst>
          </p:cNvPr>
          <p:cNvPicPr>
            <a:picLocks noChangeAspect="1"/>
          </p:cNvPicPr>
          <p:nvPr/>
        </p:nvPicPr>
        <p:blipFill>
          <a:blip r:embed="rId4"/>
          <a:stretch>
            <a:fillRect/>
          </a:stretch>
        </p:blipFill>
        <p:spPr>
          <a:xfrm>
            <a:off x="314601" y="2382899"/>
            <a:ext cx="8508860" cy="3125205"/>
          </a:xfrm>
          <a:prstGeom prst="rect">
            <a:avLst/>
          </a:prstGeom>
        </p:spPr>
      </p:pic>
      <p:sp>
        <p:nvSpPr>
          <p:cNvPr id="2" name="Content Placeholder 1">
            <a:extLst>
              <a:ext uri="{FF2B5EF4-FFF2-40B4-BE49-F238E27FC236}">
                <a16:creationId xmlns:a16="http://schemas.microsoft.com/office/drawing/2014/main" id="{7FD0A8FA-8D4B-8E8E-8000-C896CF950401}"/>
              </a:ext>
            </a:extLst>
          </p:cNvPr>
          <p:cNvSpPr>
            <a:spLocks noGrp="1"/>
          </p:cNvSpPr>
          <p:nvPr>
            <p:ph idx="1"/>
          </p:nvPr>
        </p:nvSpPr>
        <p:spPr>
          <a:xfrm>
            <a:off x="783185" y="2627784"/>
            <a:ext cx="7571692" cy="5760640"/>
          </a:xfrm>
        </p:spPr>
        <p:txBody>
          <a:bodyPr numCol="1">
            <a:noAutofit/>
          </a:bodyPr>
          <a:lstStyle/>
          <a:p>
            <a:pPr marL="457200" lvl="1" indent="0">
              <a:buNone/>
            </a:pPr>
            <a:endParaRPr lang="en-AU"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457200" lvl="1" indent="0">
              <a:buNone/>
            </a:pPr>
            <a:r>
              <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3" name="Text Placeholder 2">
            <a:extLst>
              <a:ext uri="{FF2B5EF4-FFF2-40B4-BE49-F238E27FC236}">
                <a16:creationId xmlns:a16="http://schemas.microsoft.com/office/drawing/2014/main" id="{52CEA6A1-79B7-481D-90B8-6AAB3D4DE0EF}"/>
              </a:ext>
            </a:extLst>
          </p:cNvPr>
          <p:cNvSpPr>
            <a:spLocks noGrp="1"/>
          </p:cNvSpPr>
          <p:nvPr>
            <p:ph type="body" idx="11"/>
          </p:nvPr>
        </p:nvSpPr>
        <p:spPr/>
        <p:txBody>
          <a:bodyPr/>
          <a:lstStyle/>
          <a:p>
            <a:r>
              <a:rPr lang="en-US" dirty="0"/>
              <a:t>Goethe on retranslation: second step </a:t>
            </a:r>
          </a:p>
        </p:txBody>
      </p:sp>
      <p:sp>
        <p:nvSpPr>
          <p:cNvPr id="7" name="TextBox 6">
            <a:extLst>
              <a:ext uri="{FF2B5EF4-FFF2-40B4-BE49-F238E27FC236}">
                <a16:creationId xmlns:a16="http://schemas.microsoft.com/office/drawing/2014/main" id="{72796BE7-B391-E676-EF8A-3851EE64FED5}"/>
              </a:ext>
            </a:extLst>
          </p:cNvPr>
          <p:cNvSpPr txBox="1"/>
          <p:nvPr/>
        </p:nvSpPr>
        <p:spPr>
          <a:xfrm>
            <a:off x="7653246" y="7457836"/>
            <a:ext cx="8602754" cy="646331"/>
          </a:xfrm>
          <a:prstGeom prst="rect">
            <a:avLst/>
          </a:prstGeom>
          <a:noFill/>
        </p:spPr>
        <p:txBody>
          <a:bodyPr wrap="square" rtlCol="0">
            <a:spAutoFit/>
          </a:bodyPr>
          <a:lstStyle/>
          <a:p>
            <a:pPr algn="l"/>
            <a:r>
              <a:rPr lang="en-US" sz="1800" dirty="0">
                <a:latin typeface="+mn-lt"/>
              </a:rPr>
              <a:t>Goethe, Johann Wolfgang von (1819/1827) </a:t>
            </a:r>
            <a:r>
              <a:rPr lang="de-DE" sz="1800" i="1" dirty="0">
                <a:latin typeface="+mn-lt"/>
              </a:rPr>
              <a:t>Noten und Abhandlungen zu besserem Verständnis des West-östlichen Divans</a:t>
            </a:r>
            <a:r>
              <a:rPr lang="en-US" sz="1800" dirty="0">
                <a:latin typeface="+mn-lt"/>
              </a:rPr>
              <a:t>. Vol. 6 of </a:t>
            </a:r>
            <a:r>
              <a:rPr lang="en-US" sz="1800" i="1" dirty="0">
                <a:latin typeface="+mn-lt"/>
              </a:rPr>
              <a:t>Goethe’s Werke</a:t>
            </a:r>
            <a:r>
              <a:rPr lang="en-US" sz="1800" dirty="0">
                <a:latin typeface="+mn-lt"/>
              </a:rPr>
              <a:t>, Stuttgart: Cotta, 237-239. </a:t>
            </a:r>
            <a:endParaRPr lang="en-AU" sz="1800" dirty="0">
              <a:latin typeface="+mn-lt"/>
            </a:endParaRPr>
          </a:p>
        </p:txBody>
      </p:sp>
      <p:sp>
        <p:nvSpPr>
          <p:cNvPr id="8" name="TextBox 7">
            <a:extLst>
              <a:ext uri="{FF2B5EF4-FFF2-40B4-BE49-F238E27FC236}">
                <a16:creationId xmlns:a16="http://schemas.microsoft.com/office/drawing/2014/main" id="{0B5ACC5E-E6F5-A731-B6A2-4FEAA006089F}"/>
              </a:ext>
            </a:extLst>
          </p:cNvPr>
          <p:cNvSpPr txBox="1"/>
          <p:nvPr/>
        </p:nvSpPr>
        <p:spPr>
          <a:xfrm>
            <a:off x="475312" y="7457836"/>
            <a:ext cx="6989542" cy="923330"/>
          </a:xfrm>
          <a:prstGeom prst="rect">
            <a:avLst/>
          </a:prstGeom>
          <a:noFill/>
        </p:spPr>
        <p:txBody>
          <a:bodyPr wrap="none" rtlCol="0">
            <a:spAutoFit/>
          </a:bodyPr>
          <a:lstStyle/>
          <a:p>
            <a:pPr algn="l"/>
            <a:r>
              <a:rPr lang="en-US" sz="1800" dirty="0">
                <a:latin typeface="+mn-lt"/>
              </a:rPr>
              <a:t>Lefevere, A. (1977). </a:t>
            </a:r>
            <a:r>
              <a:rPr lang="en-AU" sz="1800" dirty="0">
                <a:latin typeface="+mn-lt"/>
              </a:rPr>
              <a:t>Johann Wolfgang Goethe, 1749–1832. In </a:t>
            </a:r>
            <a:r>
              <a:rPr lang="en-US" sz="1800" dirty="0">
                <a:latin typeface="+mn-lt"/>
              </a:rPr>
              <a:t>Translating </a:t>
            </a:r>
          </a:p>
          <a:p>
            <a:pPr algn="l"/>
            <a:r>
              <a:rPr lang="en-US" sz="1800" dirty="0">
                <a:latin typeface="+mn-lt"/>
              </a:rPr>
              <a:t>Literature: the German Tradition from Luther to Rosenzweig, pp. 35-39. </a:t>
            </a:r>
          </a:p>
          <a:p>
            <a:pPr algn="l"/>
            <a:r>
              <a:rPr lang="en-US" sz="1800" dirty="0">
                <a:latin typeface="+mn-lt"/>
              </a:rPr>
              <a:t>Van </a:t>
            </a:r>
            <a:r>
              <a:rPr lang="en-US" sz="1800" dirty="0" err="1">
                <a:latin typeface="+mn-lt"/>
              </a:rPr>
              <a:t>Gorcum</a:t>
            </a:r>
            <a:r>
              <a:rPr lang="en-US" sz="1800" dirty="0">
                <a:latin typeface="+mn-lt"/>
              </a:rPr>
              <a:t>. </a:t>
            </a:r>
            <a:endParaRPr lang="en-AU" sz="1800" dirty="0">
              <a:latin typeface="+mn-lt"/>
            </a:endParaRPr>
          </a:p>
        </p:txBody>
      </p:sp>
      <p:cxnSp>
        <p:nvCxnSpPr>
          <p:cNvPr id="10" name="Straight Connector 9">
            <a:extLst>
              <a:ext uri="{FF2B5EF4-FFF2-40B4-BE49-F238E27FC236}">
                <a16:creationId xmlns:a16="http://schemas.microsoft.com/office/drawing/2014/main" id="{50B5955B-F38A-EA55-0577-EFF735C9F687}"/>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B182A8-5F4C-30BA-03C5-1B01CB3C85D8}"/>
              </a:ext>
            </a:extLst>
          </p:cNvPr>
          <p:cNvCxnSpPr/>
          <p:nvPr/>
        </p:nvCxnSpPr>
        <p:spPr>
          <a:xfrm>
            <a:off x="11256945" y="6905450"/>
            <a:ext cx="1781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77BE99-BDA9-4FD5-33DD-0AF5BD5C1B3C}"/>
              </a:ext>
            </a:extLst>
          </p:cNvPr>
          <p:cNvCxnSpPr>
            <a:cxnSpLocks/>
          </p:cNvCxnSpPr>
          <p:nvPr/>
        </p:nvCxnSpPr>
        <p:spPr>
          <a:xfrm>
            <a:off x="3300403" y="5591250"/>
            <a:ext cx="1268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6CB496-8A2E-251C-F680-59DDA942C39D}"/>
              </a:ext>
            </a:extLst>
          </p:cNvPr>
          <p:cNvCxnSpPr>
            <a:cxnSpLocks/>
          </p:cNvCxnSpPr>
          <p:nvPr/>
        </p:nvCxnSpPr>
        <p:spPr>
          <a:xfrm>
            <a:off x="3622731" y="4911426"/>
            <a:ext cx="4308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7FF750-18E2-7BDE-75EE-2D2E133FA847}"/>
              </a:ext>
            </a:extLst>
          </p:cNvPr>
          <p:cNvCxnSpPr>
            <a:cxnSpLocks/>
          </p:cNvCxnSpPr>
          <p:nvPr/>
        </p:nvCxnSpPr>
        <p:spPr>
          <a:xfrm>
            <a:off x="11514201" y="5725580"/>
            <a:ext cx="41703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028CC2-FE09-E073-113C-98B47268F94A}"/>
              </a:ext>
            </a:extLst>
          </p:cNvPr>
          <p:cNvCxnSpPr>
            <a:cxnSpLocks/>
          </p:cNvCxnSpPr>
          <p:nvPr/>
        </p:nvCxnSpPr>
        <p:spPr>
          <a:xfrm>
            <a:off x="9563142" y="6125497"/>
            <a:ext cx="760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46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D9BAF-1B00-690C-C443-C2CF85F4F1C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BFE0FD-B53A-7672-C275-439083B552DB}"/>
              </a:ext>
            </a:extLst>
          </p:cNvPr>
          <p:cNvPicPr>
            <a:picLocks noChangeAspect="1"/>
          </p:cNvPicPr>
          <p:nvPr/>
        </p:nvPicPr>
        <p:blipFill>
          <a:blip r:embed="rId3"/>
          <a:stretch>
            <a:fillRect/>
          </a:stretch>
        </p:blipFill>
        <p:spPr>
          <a:xfrm>
            <a:off x="8839139" y="1894142"/>
            <a:ext cx="6633676" cy="5377196"/>
          </a:xfrm>
          <a:prstGeom prst="rect">
            <a:avLst/>
          </a:prstGeom>
        </p:spPr>
      </p:pic>
      <p:pic>
        <p:nvPicPr>
          <p:cNvPr id="4" name="Picture 3">
            <a:extLst>
              <a:ext uri="{FF2B5EF4-FFF2-40B4-BE49-F238E27FC236}">
                <a16:creationId xmlns:a16="http://schemas.microsoft.com/office/drawing/2014/main" id="{18DA4FE3-8427-B2FB-D9EE-64AC31011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00" y="2383895"/>
            <a:ext cx="8055954" cy="2533175"/>
          </a:xfrm>
          <a:prstGeom prst="rect">
            <a:avLst/>
          </a:prstGeom>
        </p:spPr>
      </p:pic>
      <p:sp>
        <p:nvSpPr>
          <p:cNvPr id="2" name="Content Placeholder 1">
            <a:extLst>
              <a:ext uri="{FF2B5EF4-FFF2-40B4-BE49-F238E27FC236}">
                <a16:creationId xmlns:a16="http://schemas.microsoft.com/office/drawing/2014/main" id="{A4445075-9DED-7C62-1765-E5C60886FC4E}"/>
              </a:ext>
            </a:extLst>
          </p:cNvPr>
          <p:cNvSpPr>
            <a:spLocks noGrp="1"/>
          </p:cNvSpPr>
          <p:nvPr>
            <p:ph idx="1"/>
          </p:nvPr>
        </p:nvSpPr>
        <p:spPr>
          <a:xfrm>
            <a:off x="475311" y="5406887"/>
            <a:ext cx="7879566" cy="1766028"/>
          </a:xfrm>
        </p:spPr>
        <p:txBody>
          <a:bodyPr numCol="1">
            <a:noAutofit/>
          </a:bodyPr>
          <a:lstStyle/>
          <a:p>
            <a:pPr marL="58738" lvl="1" indent="-39688">
              <a:buNone/>
            </a:pPr>
            <a:r>
              <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Example: Voss translating Homer into </a:t>
            </a:r>
            <a:r>
              <a:rPr lang="en-AU" dirty="0">
                <a:solidFill>
                  <a:schemeClr val="tx1"/>
                </a:solidFill>
                <a:latin typeface="Calibri" panose="020F0502020204030204" pitchFamily="34" charset="0"/>
                <a:ea typeface="Times New Roman" panose="02020603050405020304" pitchFamily="18" charset="0"/>
                <a:cs typeface="Calibri" panose="020F0502020204030204" pitchFamily="34" charset="0"/>
              </a:rPr>
              <a:t>h</a:t>
            </a:r>
            <a:r>
              <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exameters.</a:t>
            </a:r>
          </a:p>
        </p:txBody>
      </p:sp>
      <p:sp>
        <p:nvSpPr>
          <p:cNvPr id="3" name="Text Placeholder 2">
            <a:extLst>
              <a:ext uri="{FF2B5EF4-FFF2-40B4-BE49-F238E27FC236}">
                <a16:creationId xmlns:a16="http://schemas.microsoft.com/office/drawing/2014/main" id="{14B1AAB5-3E5E-DF94-6307-C745E47111CB}"/>
              </a:ext>
            </a:extLst>
          </p:cNvPr>
          <p:cNvSpPr>
            <a:spLocks noGrp="1"/>
          </p:cNvSpPr>
          <p:nvPr>
            <p:ph type="body" idx="11"/>
          </p:nvPr>
        </p:nvSpPr>
        <p:spPr/>
        <p:txBody>
          <a:bodyPr/>
          <a:lstStyle/>
          <a:p>
            <a:r>
              <a:rPr lang="en-US" dirty="0"/>
              <a:t>Goethe on retranslation: third step </a:t>
            </a:r>
          </a:p>
        </p:txBody>
      </p:sp>
      <p:sp>
        <p:nvSpPr>
          <p:cNvPr id="7" name="TextBox 6">
            <a:extLst>
              <a:ext uri="{FF2B5EF4-FFF2-40B4-BE49-F238E27FC236}">
                <a16:creationId xmlns:a16="http://schemas.microsoft.com/office/drawing/2014/main" id="{27F30AA8-5F89-A013-4B3C-FE81F1A36805}"/>
              </a:ext>
            </a:extLst>
          </p:cNvPr>
          <p:cNvSpPr txBox="1"/>
          <p:nvPr/>
        </p:nvSpPr>
        <p:spPr>
          <a:xfrm>
            <a:off x="7653246" y="7457836"/>
            <a:ext cx="8602754" cy="646331"/>
          </a:xfrm>
          <a:prstGeom prst="rect">
            <a:avLst/>
          </a:prstGeom>
          <a:noFill/>
        </p:spPr>
        <p:txBody>
          <a:bodyPr wrap="square" rtlCol="0">
            <a:spAutoFit/>
          </a:bodyPr>
          <a:lstStyle/>
          <a:p>
            <a:pPr algn="l"/>
            <a:r>
              <a:rPr lang="en-US" sz="1800" dirty="0">
                <a:latin typeface="+mn-lt"/>
              </a:rPr>
              <a:t>Goethe, Johann Wolfgang von (1819/1827) </a:t>
            </a:r>
            <a:r>
              <a:rPr lang="de-DE" sz="1800" i="1" dirty="0">
                <a:latin typeface="+mn-lt"/>
              </a:rPr>
              <a:t>Noten und Abhandlungen zu besserem Verständnis des West-östlichen Divans</a:t>
            </a:r>
            <a:r>
              <a:rPr lang="en-US" sz="1800" dirty="0">
                <a:latin typeface="+mn-lt"/>
              </a:rPr>
              <a:t>. Vol. 6 of </a:t>
            </a:r>
            <a:r>
              <a:rPr lang="en-US" sz="1800" i="1" dirty="0">
                <a:latin typeface="+mn-lt"/>
              </a:rPr>
              <a:t>Goethe’s Werke</a:t>
            </a:r>
            <a:r>
              <a:rPr lang="en-US" sz="1800" dirty="0">
                <a:latin typeface="+mn-lt"/>
              </a:rPr>
              <a:t>, Stuttgart: Cotta, 237-239. </a:t>
            </a:r>
            <a:endParaRPr lang="en-AU" sz="1800" dirty="0">
              <a:latin typeface="+mn-lt"/>
            </a:endParaRPr>
          </a:p>
        </p:txBody>
      </p:sp>
      <p:sp>
        <p:nvSpPr>
          <p:cNvPr id="8" name="TextBox 7">
            <a:extLst>
              <a:ext uri="{FF2B5EF4-FFF2-40B4-BE49-F238E27FC236}">
                <a16:creationId xmlns:a16="http://schemas.microsoft.com/office/drawing/2014/main" id="{607B35EA-3AC4-CBAE-5727-D0001C5BF421}"/>
              </a:ext>
            </a:extLst>
          </p:cNvPr>
          <p:cNvSpPr txBox="1"/>
          <p:nvPr/>
        </p:nvSpPr>
        <p:spPr>
          <a:xfrm>
            <a:off x="475312" y="7457836"/>
            <a:ext cx="6989542" cy="923330"/>
          </a:xfrm>
          <a:prstGeom prst="rect">
            <a:avLst/>
          </a:prstGeom>
          <a:noFill/>
        </p:spPr>
        <p:txBody>
          <a:bodyPr wrap="none" rtlCol="0">
            <a:spAutoFit/>
          </a:bodyPr>
          <a:lstStyle/>
          <a:p>
            <a:pPr algn="l"/>
            <a:r>
              <a:rPr lang="en-US" sz="1800" dirty="0">
                <a:latin typeface="+mn-lt"/>
              </a:rPr>
              <a:t>Lefevere, A. (1977). </a:t>
            </a:r>
            <a:r>
              <a:rPr lang="en-AU" sz="1800" dirty="0">
                <a:latin typeface="+mn-lt"/>
              </a:rPr>
              <a:t>Johann Wolfgang Goethe, 1749–1832. In </a:t>
            </a:r>
            <a:r>
              <a:rPr lang="en-US" sz="1800" i="1" dirty="0">
                <a:latin typeface="+mn-lt"/>
              </a:rPr>
              <a:t>Translating </a:t>
            </a:r>
          </a:p>
          <a:p>
            <a:pPr algn="l"/>
            <a:r>
              <a:rPr lang="en-US" sz="1800" i="1" dirty="0">
                <a:latin typeface="+mn-lt"/>
              </a:rPr>
              <a:t>Literature: the German Tradition from Luther to Rosenzweig</a:t>
            </a:r>
            <a:r>
              <a:rPr lang="en-US" sz="1800" dirty="0">
                <a:latin typeface="+mn-lt"/>
              </a:rPr>
              <a:t>, pp. 35-39. </a:t>
            </a:r>
          </a:p>
          <a:p>
            <a:pPr algn="l"/>
            <a:r>
              <a:rPr lang="en-US" sz="1800" dirty="0">
                <a:latin typeface="+mn-lt"/>
              </a:rPr>
              <a:t>Van </a:t>
            </a:r>
            <a:r>
              <a:rPr lang="en-US" sz="1800" dirty="0" err="1">
                <a:latin typeface="+mn-lt"/>
              </a:rPr>
              <a:t>Gorcum</a:t>
            </a:r>
            <a:r>
              <a:rPr lang="en-US" sz="1800" dirty="0">
                <a:latin typeface="+mn-lt"/>
              </a:rPr>
              <a:t>. </a:t>
            </a:r>
            <a:endParaRPr lang="en-AU" sz="1800" dirty="0">
              <a:latin typeface="+mn-lt"/>
            </a:endParaRPr>
          </a:p>
        </p:txBody>
      </p:sp>
      <p:cxnSp>
        <p:nvCxnSpPr>
          <p:cNvPr id="10" name="Straight Connector 9">
            <a:extLst>
              <a:ext uri="{FF2B5EF4-FFF2-40B4-BE49-F238E27FC236}">
                <a16:creationId xmlns:a16="http://schemas.microsoft.com/office/drawing/2014/main" id="{333D038A-C38E-7A65-5E8A-2C071542C6BA}"/>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5FCE6-E303-B24A-CF0E-CC5606A45D56}"/>
              </a:ext>
            </a:extLst>
          </p:cNvPr>
          <p:cNvCxnSpPr>
            <a:cxnSpLocks/>
          </p:cNvCxnSpPr>
          <p:nvPr/>
        </p:nvCxnSpPr>
        <p:spPr>
          <a:xfrm>
            <a:off x="3768622" y="3222842"/>
            <a:ext cx="28976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7C3BA3-E313-4317-18F9-7F3950B36914}"/>
              </a:ext>
            </a:extLst>
          </p:cNvPr>
          <p:cNvCxnSpPr>
            <a:cxnSpLocks/>
          </p:cNvCxnSpPr>
          <p:nvPr/>
        </p:nvCxnSpPr>
        <p:spPr>
          <a:xfrm>
            <a:off x="8948395" y="3993937"/>
            <a:ext cx="1154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538390-FB74-8C07-E512-0E366B96887F}"/>
              </a:ext>
            </a:extLst>
          </p:cNvPr>
          <p:cNvCxnSpPr>
            <a:cxnSpLocks/>
          </p:cNvCxnSpPr>
          <p:nvPr/>
        </p:nvCxnSpPr>
        <p:spPr>
          <a:xfrm>
            <a:off x="475312" y="4998078"/>
            <a:ext cx="4308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FA81B1-023C-E9FB-7339-107B20F92F3C}"/>
              </a:ext>
            </a:extLst>
          </p:cNvPr>
          <p:cNvCxnSpPr>
            <a:cxnSpLocks/>
          </p:cNvCxnSpPr>
          <p:nvPr/>
        </p:nvCxnSpPr>
        <p:spPr>
          <a:xfrm>
            <a:off x="8948395" y="7250176"/>
            <a:ext cx="58609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A7D06D-B0A9-D707-1C8E-FE50241ABDD0}"/>
              </a:ext>
            </a:extLst>
          </p:cNvPr>
          <p:cNvCxnSpPr>
            <a:cxnSpLocks/>
          </p:cNvCxnSpPr>
          <p:nvPr/>
        </p:nvCxnSpPr>
        <p:spPr>
          <a:xfrm>
            <a:off x="14092820" y="3587064"/>
            <a:ext cx="121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A0C2DA-4FD2-EC0B-3165-B30B6EAE0D88}"/>
              </a:ext>
            </a:extLst>
          </p:cNvPr>
          <p:cNvCxnSpPr>
            <a:cxnSpLocks/>
          </p:cNvCxnSpPr>
          <p:nvPr/>
        </p:nvCxnSpPr>
        <p:spPr>
          <a:xfrm>
            <a:off x="6977385" y="4713156"/>
            <a:ext cx="1377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2C5310A-2916-EC6B-1115-3CD493B67F0B}"/>
              </a:ext>
            </a:extLst>
          </p:cNvPr>
          <p:cNvSpPr txBox="1"/>
          <p:nvPr/>
        </p:nvSpPr>
        <p:spPr>
          <a:xfrm>
            <a:off x="1955096" y="6023113"/>
            <a:ext cx="184731" cy="646331"/>
          </a:xfrm>
          <a:prstGeom prst="rect">
            <a:avLst/>
          </a:prstGeom>
          <a:noFill/>
        </p:spPr>
        <p:txBody>
          <a:bodyPr wrap="none" rtlCol="0">
            <a:spAutoFit/>
          </a:bodyPr>
          <a:lstStyle/>
          <a:p>
            <a:endParaRPr lang="en-US"/>
          </a:p>
        </p:txBody>
      </p:sp>
      <p:sp>
        <p:nvSpPr>
          <p:cNvPr id="24" name="TextBox 23">
            <a:extLst>
              <a:ext uri="{FF2B5EF4-FFF2-40B4-BE49-F238E27FC236}">
                <a16:creationId xmlns:a16="http://schemas.microsoft.com/office/drawing/2014/main" id="{85183D54-8C1B-E6BB-3A13-3AEA3868AA48}"/>
              </a:ext>
            </a:extLst>
          </p:cNvPr>
          <p:cNvSpPr txBox="1"/>
          <p:nvPr/>
        </p:nvSpPr>
        <p:spPr>
          <a:xfrm>
            <a:off x="3624870" y="5685183"/>
            <a:ext cx="184731" cy="646331"/>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984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D90E-01BE-8A6A-85F7-565918F8A2F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79E57DA-F086-751F-DB38-994714A9FE61}"/>
              </a:ext>
            </a:extLst>
          </p:cNvPr>
          <p:cNvPicPr>
            <a:picLocks noChangeAspect="1"/>
          </p:cNvPicPr>
          <p:nvPr/>
        </p:nvPicPr>
        <p:blipFill>
          <a:blip r:embed="rId3"/>
          <a:stretch>
            <a:fillRect/>
          </a:stretch>
        </p:blipFill>
        <p:spPr>
          <a:xfrm>
            <a:off x="8195966" y="1948763"/>
            <a:ext cx="7772400" cy="4117744"/>
          </a:xfrm>
          <a:prstGeom prst="rect">
            <a:avLst/>
          </a:prstGeom>
        </p:spPr>
      </p:pic>
      <p:pic>
        <p:nvPicPr>
          <p:cNvPr id="9" name="Picture 8">
            <a:extLst>
              <a:ext uri="{FF2B5EF4-FFF2-40B4-BE49-F238E27FC236}">
                <a16:creationId xmlns:a16="http://schemas.microsoft.com/office/drawing/2014/main" id="{DB1C988A-62E1-2D50-2324-5CEB21E10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254" y="2382259"/>
            <a:ext cx="7557266" cy="2141571"/>
          </a:xfrm>
          <a:prstGeom prst="rect">
            <a:avLst/>
          </a:prstGeom>
        </p:spPr>
      </p:pic>
      <p:sp>
        <p:nvSpPr>
          <p:cNvPr id="3" name="Text Placeholder 2">
            <a:extLst>
              <a:ext uri="{FF2B5EF4-FFF2-40B4-BE49-F238E27FC236}">
                <a16:creationId xmlns:a16="http://schemas.microsoft.com/office/drawing/2014/main" id="{61B69E4E-9A73-D3E8-5C48-15FBA439686D}"/>
              </a:ext>
            </a:extLst>
          </p:cNvPr>
          <p:cNvSpPr>
            <a:spLocks noGrp="1"/>
          </p:cNvSpPr>
          <p:nvPr>
            <p:ph type="body" idx="11"/>
          </p:nvPr>
        </p:nvSpPr>
        <p:spPr/>
        <p:txBody>
          <a:bodyPr/>
          <a:lstStyle/>
          <a:p>
            <a:r>
              <a:rPr lang="en-US" dirty="0"/>
              <a:t>Goethe on retranslation: third step </a:t>
            </a:r>
          </a:p>
        </p:txBody>
      </p:sp>
      <p:sp>
        <p:nvSpPr>
          <p:cNvPr id="7" name="TextBox 6">
            <a:extLst>
              <a:ext uri="{FF2B5EF4-FFF2-40B4-BE49-F238E27FC236}">
                <a16:creationId xmlns:a16="http://schemas.microsoft.com/office/drawing/2014/main" id="{C60C56F0-7F5A-60FA-5747-DF532B3CF954}"/>
              </a:ext>
            </a:extLst>
          </p:cNvPr>
          <p:cNvSpPr txBox="1"/>
          <p:nvPr/>
        </p:nvSpPr>
        <p:spPr>
          <a:xfrm>
            <a:off x="7653246" y="7457836"/>
            <a:ext cx="8602754" cy="646331"/>
          </a:xfrm>
          <a:prstGeom prst="rect">
            <a:avLst/>
          </a:prstGeom>
          <a:noFill/>
        </p:spPr>
        <p:txBody>
          <a:bodyPr wrap="square" rtlCol="0">
            <a:spAutoFit/>
          </a:bodyPr>
          <a:lstStyle/>
          <a:p>
            <a:pPr algn="l"/>
            <a:r>
              <a:rPr lang="en-US" sz="1800" dirty="0">
                <a:latin typeface="+mn-lt"/>
              </a:rPr>
              <a:t>Goethe, Johann Wolfgang von (1819/1827) </a:t>
            </a:r>
            <a:r>
              <a:rPr lang="de-DE" sz="1800" i="1" dirty="0">
                <a:latin typeface="+mn-lt"/>
              </a:rPr>
              <a:t>Noten und Abhandlungen zu besserem Verständnis des West-östlichen Divans</a:t>
            </a:r>
            <a:r>
              <a:rPr lang="en-US" sz="1800" dirty="0">
                <a:latin typeface="+mn-lt"/>
              </a:rPr>
              <a:t>. Vol. 6 of </a:t>
            </a:r>
            <a:r>
              <a:rPr lang="en-US" sz="1800" i="1" dirty="0">
                <a:latin typeface="+mn-lt"/>
              </a:rPr>
              <a:t>Goethe’s Werke</a:t>
            </a:r>
            <a:r>
              <a:rPr lang="en-US" sz="1800" dirty="0">
                <a:latin typeface="+mn-lt"/>
              </a:rPr>
              <a:t>, Stuttgart: Cotta, 237-239. </a:t>
            </a:r>
            <a:endParaRPr lang="en-AU" sz="1800" dirty="0">
              <a:latin typeface="+mn-lt"/>
            </a:endParaRPr>
          </a:p>
        </p:txBody>
      </p:sp>
      <p:sp>
        <p:nvSpPr>
          <p:cNvPr id="8" name="TextBox 7">
            <a:extLst>
              <a:ext uri="{FF2B5EF4-FFF2-40B4-BE49-F238E27FC236}">
                <a16:creationId xmlns:a16="http://schemas.microsoft.com/office/drawing/2014/main" id="{B52BF76F-86F0-461C-634A-45427920E2EE}"/>
              </a:ext>
            </a:extLst>
          </p:cNvPr>
          <p:cNvSpPr txBox="1"/>
          <p:nvPr/>
        </p:nvSpPr>
        <p:spPr>
          <a:xfrm>
            <a:off x="475312" y="7457836"/>
            <a:ext cx="6989542" cy="923330"/>
          </a:xfrm>
          <a:prstGeom prst="rect">
            <a:avLst/>
          </a:prstGeom>
          <a:noFill/>
        </p:spPr>
        <p:txBody>
          <a:bodyPr wrap="none" rtlCol="0">
            <a:spAutoFit/>
          </a:bodyPr>
          <a:lstStyle/>
          <a:p>
            <a:pPr algn="l"/>
            <a:r>
              <a:rPr lang="en-US" sz="1800" dirty="0">
                <a:latin typeface="+mn-lt"/>
              </a:rPr>
              <a:t>Lefevere, A. (1977). </a:t>
            </a:r>
            <a:r>
              <a:rPr lang="en-AU" sz="1800" dirty="0">
                <a:latin typeface="+mn-lt"/>
              </a:rPr>
              <a:t>Johann Wolfgang Goethe, 1749–1832. </a:t>
            </a:r>
            <a:r>
              <a:rPr lang="en-AU" sz="1800" i="1" dirty="0">
                <a:latin typeface="+mn-lt"/>
              </a:rPr>
              <a:t>In </a:t>
            </a:r>
            <a:r>
              <a:rPr lang="en-US" sz="1800" i="1" dirty="0">
                <a:latin typeface="+mn-lt"/>
              </a:rPr>
              <a:t>Translating </a:t>
            </a:r>
          </a:p>
          <a:p>
            <a:pPr algn="l"/>
            <a:r>
              <a:rPr lang="en-US" sz="1800" i="1" dirty="0">
                <a:latin typeface="+mn-lt"/>
              </a:rPr>
              <a:t>Literature: the German Tradition from Luther to Rosenzweig</a:t>
            </a:r>
            <a:r>
              <a:rPr lang="en-US" sz="1800" dirty="0">
                <a:latin typeface="+mn-lt"/>
              </a:rPr>
              <a:t>, pp. 35-39. </a:t>
            </a:r>
          </a:p>
          <a:p>
            <a:pPr algn="l"/>
            <a:r>
              <a:rPr lang="en-US" sz="1800" dirty="0">
                <a:latin typeface="+mn-lt"/>
              </a:rPr>
              <a:t>Van </a:t>
            </a:r>
            <a:r>
              <a:rPr lang="en-US" sz="1800" dirty="0" err="1">
                <a:latin typeface="+mn-lt"/>
              </a:rPr>
              <a:t>Gorcum</a:t>
            </a:r>
            <a:r>
              <a:rPr lang="en-US" sz="1800" dirty="0">
                <a:latin typeface="+mn-lt"/>
              </a:rPr>
              <a:t>. </a:t>
            </a:r>
            <a:endParaRPr lang="en-AU" sz="1800" dirty="0">
              <a:latin typeface="+mn-lt"/>
            </a:endParaRPr>
          </a:p>
        </p:txBody>
      </p:sp>
      <p:cxnSp>
        <p:nvCxnSpPr>
          <p:cNvPr id="10" name="Straight Connector 9">
            <a:extLst>
              <a:ext uri="{FF2B5EF4-FFF2-40B4-BE49-F238E27FC236}">
                <a16:creationId xmlns:a16="http://schemas.microsoft.com/office/drawing/2014/main" id="{FDAB6B94-F7AD-29ED-EB5F-1B8F3AAE0E50}"/>
              </a:ext>
            </a:extLst>
          </p:cNvPr>
          <p:cNvCxnSpPr/>
          <p:nvPr/>
        </p:nvCxnSpPr>
        <p:spPr>
          <a:xfrm>
            <a:off x="4409768" y="3893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8C7992-DAED-A896-C76B-FA74E04617B1}"/>
              </a:ext>
            </a:extLst>
          </p:cNvPr>
          <p:cNvCxnSpPr>
            <a:cxnSpLocks/>
          </p:cNvCxnSpPr>
          <p:nvPr/>
        </p:nvCxnSpPr>
        <p:spPr>
          <a:xfrm>
            <a:off x="8195966" y="5239182"/>
            <a:ext cx="3886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11B189-BB93-E72E-B549-D1EBC4A6A1C7}"/>
              </a:ext>
            </a:extLst>
          </p:cNvPr>
          <p:cNvCxnSpPr>
            <a:cxnSpLocks/>
          </p:cNvCxnSpPr>
          <p:nvPr/>
        </p:nvCxnSpPr>
        <p:spPr>
          <a:xfrm>
            <a:off x="4870174" y="3966285"/>
            <a:ext cx="3207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754575-9506-6A00-DB02-860667131C2A}"/>
              </a:ext>
            </a:extLst>
          </p:cNvPr>
          <p:cNvCxnSpPr>
            <a:cxnSpLocks/>
          </p:cNvCxnSpPr>
          <p:nvPr/>
        </p:nvCxnSpPr>
        <p:spPr>
          <a:xfrm>
            <a:off x="5638260" y="3211599"/>
            <a:ext cx="121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C24066-A4B4-43A2-9911-1D72A62A7638}"/>
              </a:ext>
            </a:extLst>
          </p:cNvPr>
          <p:cNvCxnSpPr>
            <a:cxnSpLocks/>
          </p:cNvCxnSpPr>
          <p:nvPr/>
        </p:nvCxnSpPr>
        <p:spPr>
          <a:xfrm>
            <a:off x="14120558" y="3594828"/>
            <a:ext cx="1377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7CD6399-84DA-A644-C97E-9D8EEDAD9D13}"/>
              </a:ext>
            </a:extLst>
          </p:cNvPr>
          <p:cNvSpPr txBox="1"/>
          <p:nvPr/>
        </p:nvSpPr>
        <p:spPr>
          <a:xfrm>
            <a:off x="1955096" y="6023113"/>
            <a:ext cx="184731" cy="646331"/>
          </a:xfrm>
          <a:prstGeom prst="rect">
            <a:avLst/>
          </a:prstGeom>
          <a:noFill/>
        </p:spPr>
        <p:txBody>
          <a:bodyPr wrap="none" rtlCol="0">
            <a:spAutoFit/>
          </a:bodyPr>
          <a:lstStyle/>
          <a:p>
            <a:endParaRPr lang="en-US"/>
          </a:p>
        </p:txBody>
      </p:sp>
      <p:sp>
        <p:nvSpPr>
          <p:cNvPr id="24" name="TextBox 23">
            <a:extLst>
              <a:ext uri="{FF2B5EF4-FFF2-40B4-BE49-F238E27FC236}">
                <a16:creationId xmlns:a16="http://schemas.microsoft.com/office/drawing/2014/main" id="{DAB07047-49CA-6266-F36C-E1B146FAFC47}"/>
              </a:ext>
            </a:extLst>
          </p:cNvPr>
          <p:cNvSpPr txBox="1"/>
          <p:nvPr/>
        </p:nvSpPr>
        <p:spPr>
          <a:xfrm>
            <a:off x="3624870" y="5685183"/>
            <a:ext cx="184731" cy="646331"/>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89948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mp; Subtitle">
  <a:themeElements>
    <a:clrScheme name="">
      <a:dk1>
        <a:srgbClr val="000000"/>
      </a:dk1>
      <a:lt1>
        <a:srgbClr val="FFFFFF"/>
      </a:lt1>
      <a:dk2>
        <a:srgbClr val="000000"/>
      </a:dk2>
      <a:lt2>
        <a:srgbClr val="80808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ngle col - Small title">
  <a:themeElements>
    <a:clrScheme name="">
      <a:dk1>
        <a:srgbClr val="000000"/>
      </a:dk1>
      <a:lt1>
        <a:srgbClr val="FFFFFF"/>
      </a:lt1>
      <a:dk2>
        <a:srgbClr val="000000"/>
      </a:dk2>
      <a:lt2>
        <a:srgbClr val="00000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Single col - Smaill 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Single col - Smaill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1509</TotalTime>
  <Words>1421</Words>
  <Application>Microsoft Macintosh PowerPoint</Application>
  <PresentationFormat>Custom</PresentationFormat>
  <Paragraphs>156</Paragraphs>
  <Slides>20</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Aptos</vt:lpstr>
      <vt:lpstr>Arial</vt:lpstr>
      <vt:lpstr>Calibri</vt:lpstr>
      <vt:lpstr>Calibri Light</vt:lpstr>
      <vt:lpstr>Gill Sans</vt:lpstr>
      <vt:lpstr>Univers</vt:lpstr>
      <vt:lpstr>Univers LT Std 45 Light</vt:lpstr>
      <vt:lpstr>Univers LT Std 55</vt:lpstr>
      <vt:lpstr>Univers LT Std 55 Roman</vt:lpstr>
      <vt:lpstr>Univers LT Std 65 Bold</vt:lpstr>
      <vt:lpstr>1_Title &amp; Subtitle</vt:lpstr>
      <vt:lpstr>Single col - Small title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Melbourne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video recording SITTING</dc:title>
  <dc:subject>Master of Ageing</dc:subject>
  <dc:creator>Learning Environments</dc:creator>
  <cp:keywords/>
  <dc:description/>
  <cp:lastModifiedBy>Anthony Pym</cp:lastModifiedBy>
  <cp:revision>7</cp:revision>
  <dcterms:modified xsi:type="dcterms:W3CDTF">2026-02-13T08:47:29Z</dcterms:modified>
  <cp:category/>
</cp:coreProperties>
</file>