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70" r:id="rId2"/>
    <p:sldMasterId id="2147483699" r:id="rId3"/>
  </p:sldMasterIdLst>
  <p:notesMasterIdLst>
    <p:notesMasterId r:id="rId44"/>
  </p:notesMasterIdLst>
  <p:sldIdLst>
    <p:sldId id="258" r:id="rId4"/>
    <p:sldId id="515" r:id="rId5"/>
    <p:sldId id="708" r:id="rId6"/>
    <p:sldId id="710" r:id="rId7"/>
    <p:sldId id="577" r:id="rId8"/>
    <p:sldId id="739" r:id="rId9"/>
    <p:sldId id="733" r:id="rId10"/>
    <p:sldId id="801" r:id="rId11"/>
    <p:sldId id="765" r:id="rId12"/>
    <p:sldId id="776" r:id="rId13"/>
    <p:sldId id="766" r:id="rId14"/>
    <p:sldId id="775" r:id="rId15"/>
    <p:sldId id="544" r:id="rId16"/>
    <p:sldId id="774" r:id="rId17"/>
    <p:sldId id="777" r:id="rId18"/>
    <p:sldId id="554" r:id="rId19"/>
    <p:sldId id="548" r:id="rId20"/>
    <p:sldId id="778" r:id="rId21"/>
    <p:sldId id="519" r:id="rId22"/>
    <p:sldId id="557" r:id="rId23"/>
    <p:sldId id="562" r:id="rId24"/>
    <p:sldId id="779" r:id="rId25"/>
    <p:sldId id="781" r:id="rId26"/>
    <p:sldId id="703" r:id="rId27"/>
    <p:sldId id="785" r:id="rId28"/>
    <p:sldId id="783" r:id="rId29"/>
    <p:sldId id="784" r:id="rId30"/>
    <p:sldId id="788" r:id="rId31"/>
    <p:sldId id="791" r:id="rId32"/>
    <p:sldId id="792" r:id="rId33"/>
    <p:sldId id="761" r:id="rId34"/>
    <p:sldId id="793" r:id="rId35"/>
    <p:sldId id="799" r:id="rId36"/>
    <p:sldId id="800" r:id="rId37"/>
    <p:sldId id="796" r:id="rId38"/>
    <p:sldId id="797" r:id="rId39"/>
    <p:sldId id="702" r:id="rId40"/>
    <p:sldId id="798" r:id="rId41"/>
    <p:sldId id="795" r:id="rId42"/>
    <p:sldId id="794" r:id="rId43"/>
  </p:sldIdLst>
  <p:sldSz cx="16256000" cy="9144000"/>
  <p:notesSz cx="6858000" cy="9144000"/>
  <p:defaultTextStyle>
    <a:defPPr>
      <a:defRPr lang="en-US"/>
    </a:defPPr>
    <a:lvl1pPr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6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6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2880">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BA"/>
    <a:srgbClr val="BD9758"/>
    <a:srgbClr val="8DA500"/>
    <a:srgbClr val="003366"/>
    <a:srgbClr val="C4E500"/>
    <a:srgbClr val="576500"/>
    <a:srgbClr val="334000"/>
    <a:srgbClr val="99BF00"/>
    <a:srgbClr val="0099BF"/>
    <a:srgbClr val="18BE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85"/>
    <p:restoredTop sz="94730"/>
  </p:normalViewPr>
  <p:slideViewPr>
    <p:cSldViewPr snapToGrid="0">
      <p:cViewPr varScale="1">
        <p:scale>
          <a:sx n="87" d="100"/>
          <a:sy n="87" d="100"/>
        </p:scale>
        <p:origin x="256" y="296"/>
      </p:cViewPr>
      <p:guideLst>
        <p:guide orient="horz" pos="2880"/>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F393B2-86DA-284E-BFC7-65483C9E73DD}" type="datetimeFigureOut">
              <a:rPr lang="en-US" smtClean="0"/>
              <a:t>5/21/26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B4C0F-4E6A-5242-AF93-FF56E28A3A44}" type="slidenum">
              <a:rPr lang="en-US" smtClean="0"/>
              <a:t>‹#›</a:t>
            </a:fld>
            <a:endParaRPr lang="en-US"/>
          </a:p>
        </p:txBody>
      </p:sp>
    </p:spTree>
    <p:extLst>
      <p:ext uri="{BB962C8B-B14F-4D97-AF65-F5344CB8AC3E}">
        <p14:creationId xmlns:p14="http://schemas.microsoft.com/office/powerpoint/2010/main" val="2712595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extremes are also clear in current attitudes to GPT technologies, where there is confusion between ”general technologies” (replacing the human) and ”restricted technologies” (assisting the human). The singularity really concerns the image on the right --- how to work with the technologies. </a:t>
            </a:r>
          </a:p>
        </p:txBody>
      </p:sp>
      <p:sp>
        <p:nvSpPr>
          <p:cNvPr id="4" name="Slide Number Placeholder 3"/>
          <p:cNvSpPr>
            <a:spLocks noGrp="1"/>
          </p:cNvSpPr>
          <p:nvPr>
            <p:ph type="sldNum" sz="quarter" idx="5"/>
          </p:nvPr>
        </p:nvSpPr>
        <p:spPr/>
        <p:txBody>
          <a:bodyPr/>
          <a:lstStyle/>
          <a:p>
            <a:fld id="{D3AB4C0F-4E6A-5242-AF93-FF56E28A3A44}" type="slidenum">
              <a:rPr lang="en-US" smtClean="0"/>
              <a:t>2</a:t>
            </a:fld>
            <a:endParaRPr lang="en-US"/>
          </a:p>
        </p:txBody>
      </p:sp>
    </p:spTree>
    <p:extLst>
      <p:ext uri="{BB962C8B-B14F-4D97-AF65-F5344CB8AC3E}">
        <p14:creationId xmlns:p14="http://schemas.microsoft.com/office/powerpoint/2010/main" val="155449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5B0CC-F753-8CC4-8595-48FF13759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3DA74-35BB-898E-94EB-3D3B1A2FE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E6248-0395-D991-C820-31E6E4CA89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24A3CC-8E74-DA38-F697-55E6F08D3880}"/>
              </a:ext>
            </a:extLst>
          </p:cNvPr>
          <p:cNvSpPr>
            <a:spLocks noGrp="1"/>
          </p:cNvSpPr>
          <p:nvPr>
            <p:ph type="sldNum" sz="quarter" idx="5"/>
          </p:nvPr>
        </p:nvSpPr>
        <p:spPr/>
        <p:txBody>
          <a:bodyPr/>
          <a:lstStyle/>
          <a:p>
            <a:fld id="{D3AB4C0F-4E6A-5242-AF93-FF56E28A3A44}" type="slidenum">
              <a:rPr lang="en-US" smtClean="0"/>
              <a:t>11</a:t>
            </a:fld>
            <a:endParaRPr lang="en-US"/>
          </a:p>
        </p:txBody>
      </p:sp>
    </p:spTree>
    <p:extLst>
      <p:ext uri="{BB962C8B-B14F-4D97-AF65-F5344CB8AC3E}">
        <p14:creationId xmlns:p14="http://schemas.microsoft.com/office/powerpoint/2010/main" val="1452093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00129-B97E-BD2F-7B8E-6BB8EADE4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1D6DD-3446-901B-69CA-3C53CFF7A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EDE96-A79E-8D1A-12BA-BCD64141D1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B89CB5-D754-AC51-4C16-3C9CA0B26716}"/>
              </a:ext>
            </a:extLst>
          </p:cNvPr>
          <p:cNvSpPr>
            <a:spLocks noGrp="1"/>
          </p:cNvSpPr>
          <p:nvPr>
            <p:ph type="sldNum" sz="quarter" idx="5"/>
          </p:nvPr>
        </p:nvSpPr>
        <p:spPr/>
        <p:txBody>
          <a:bodyPr/>
          <a:lstStyle/>
          <a:p>
            <a:fld id="{D3AB4C0F-4E6A-5242-AF93-FF56E28A3A44}" type="slidenum">
              <a:rPr lang="en-US" smtClean="0"/>
              <a:t>12</a:t>
            </a:fld>
            <a:endParaRPr lang="en-US"/>
          </a:p>
        </p:txBody>
      </p:sp>
    </p:spTree>
    <p:extLst>
      <p:ext uri="{BB962C8B-B14F-4D97-AF65-F5344CB8AC3E}">
        <p14:creationId xmlns:p14="http://schemas.microsoft.com/office/powerpoint/2010/main" val="70806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13</a:t>
            </a:fld>
            <a:endParaRPr lang="en-US"/>
          </a:p>
        </p:txBody>
      </p:sp>
    </p:spTree>
    <p:extLst>
      <p:ext uri="{BB962C8B-B14F-4D97-AF65-F5344CB8AC3E}">
        <p14:creationId xmlns:p14="http://schemas.microsoft.com/office/powerpoint/2010/main" val="2703951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95CF-3B11-C712-AA34-3AC311B21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E0C15-0D10-6C6A-DBB5-5214DBA5C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6365C-CF04-8063-A6AF-7B67E2ABFC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170DD4-6117-4C47-A481-01093FAD79C4}"/>
              </a:ext>
            </a:extLst>
          </p:cNvPr>
          <p:cNvSpPr>
            <a:spLocks noGrp="1"/>
          </p:cNvSpPr>
          <p:nvPr>
            <p:ph type="sldNum" sz="quarter" idx="5"/>
          </p:nvPr>
        </p:nvSpPr>
        <p:spPr/>
        <p:txBody>
          <a:bodyPr/>
          <a:lstStyle/>
          <a:p>
            <a:fld id="{D3AB4C0F-4E6A-5242-AF93-FF56E28A3A44}" type="slidenum">
              <a:rPr lang="en-US" smtClean="0"/>
              <a:t>14</a:t>
            </a:fld>
            <a:endParaRPr lang="en-US"/>
          </a:p>
        </p:txBody>
      </p:sp>
    </p:spTree>
    <p:extLst>
      <p:ext uri="{BB962C8B-B14F-4D97-AF65-F5344CB8AC3E}">
        <p14:creationId xmlns:p14="http://schemas.microsoft.com/office/powerpoint/2010/main" val="2415652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E45E5-3B9F-8F85-B37F-D4F2DA569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DDF82-F69F-0136-8763-1D36A33E5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933FD-F7FF-2E82-FD99-D8A3C854C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6FE22D-92EE-E321-8D32-D6F802213472}"/>
              </a:ext>
            </a:extLst>
          </p:cNvPr>
          <p:cNvSpPr>
            <a:spLocks noGrp="1"/>
          </p:cNvSpPr>
          <p:nvPr>
            <p:ph type="sldNum" sz="quarter" idx="5"/>
          </p:nvPr>
        </p:nvSpPr>
        <p:spPr/>
        <p:txBody>
          <a:bodyPr/>
          <a:lstStyle/>
          <a:p>
            <a:fld id="{D3AB4C0F-4E6A-5242-AF93-FF56E28A3A44}" type="slidenum">
              <a:rPr lang="en-US" smtClean="0"/>
              <a:t>15</a:t>
            </a:fld>
            <a:endParaRPr lang="en-US"/>
          </a:p>
        </p:txBody>
      </p:sp>
    </p:spTree>
    <p:extLst>
      <p:ext uri="{BB962C8B-B14F-4D97-AF65-F5344CB8AC3E}">
        <p14:creationId xmlns:p14="http://schemas.microsoft.com/office/powerpoint/2010/main" val="76612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thing</a:t>
            </a:r>
            <a:r>
              <a:rPr lang="en-US" dirty="0"/>
              <a:t>. </a:t>
            </a:r>
          </a:p>
        </p:txBody>
      </p:sp>
      <p:sp>
        <p:nvSpPr>
          <p:cNvPr id="4" name="Slide Number Placeholder 3"/>
          <p:cNvSpPr>
            <a:spLocks noGrp="1"/>
          </p:cNvSpPr>
          <p:nvPr>
            <p:ph type="sldNum" sz="quarter" idx="5"/>
          </p:nvPr>
        </p:nvSpPr>
        <p:spPr/>
        <p:txBody>
          <a:bodyPr/>
          <a:lstStyle/>
          <a:p>
            <a:fld id="{D3AB4C0F-4E6A-5242-AF93-FF56E28A3A44}" type="slidenum">
              <a:rPr lang="en-US" smtClean="0"/>
              <a:t>16</a:t>
            </a:fld>
            <a:endParaRPr lang="en-US"/>
          </a:p>
        </p:txBody>
      </p:sp>
    </p:spTree>
    <p:extLst>
      <p:ext uri="{BB962C8B-B14F-4D97-AF65-F5344CB8AC3E}">
        <p14:creationId xmlns:p14="http://schemas.microsoft.com/office/powerpoint/2010/main" val="267210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17</a:t>
            </a:fld>
            <a:endParaRPr lang="en-US"/>
          </a:p>
        </p:txBody>
      </p:sp>
    </p:spTree>
    <p:extLst>
      <p:ext uri="{BB962C8B-B14F-4D97-AF65-F5344CB8AC3E}">
        <p14:creationId xmlns:p14="http://schemas.microsoft.com/office/powerpoint/2010/main" val="169628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56682-1162-983F-DE9D-9A25256CF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0937E-04D6-61EA-FC13-4D22CC63A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9A77-8FB1-5EAB-1A6E-6E161CC0F4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1451F5-E7BD-B184-2AE6-BDD669DEB1F5}"/>
              </a:ext>
            </a:extLst>
          </p:cNvPr>
          <p:cNvSpPr>
            <a:spLocks noGrp="1"/>
          </p:cNvSpPr>
          <p:nvPr>
            <p:ph type="sldNum" sz="quarter" idx="5"/>
          </p:nvPr>
        </p:nvSpPr>
        <p:spPr/>
        <p:txBody>
          <a:bodyPr/>
          <a:lstStyle/>
          <a:p>
            <a:fld id="{D3AB4C0F-4E6A-5242-AF93-FF56E28A3A44}" type="slidenum">
              <a:rPr lang="en-US" smtClean="0"/>
              <a:t>18</a:t>
            </a:fld>
            <a:endParaRPr lang="en-US"/>
          </a:p>
        </p:txBody>
      </p:sp>
    </p:spTree>
    <p:extLst>
      <p:ext uri="{BB962C8B-B14F-4D97-AF65-F5344CB8AC3E}">
        <p14:creationId xmlns:p14="http://schemas.microsoft.com/office/powerpoint/2010/main" val="1537127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19</a:t>
            </a:fld>
            <a:endParaRPr lang="en-US"/>
          </a:p>
        </p:txBody>
      </p:sp>
    </p:spTree>
    <p:extLst>
      <p:ext uri="{BB962C8B-B14F-4D97-AF65-F5344CB8AC3E}">
        <p14:creationId xmlns:p14="http://schemas.microsoft.com/office/powerpoint/2010/main" val="375837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B4C0F-4E6A-5242-AF93-FF56E28A3A44}" type="slidenum">
              <a:rPr lang="en-US" smtClean="0"/>
              <a:t>20</a:t>
            </a:fld>
            <a:endParaRPr lang="en-US"/>
          </a:p>
        </p:txBody>
      </p:sp>
    </p:spTree>
    <p:extLst>
      <p:ext uri="{BB962C8B-B14F-4D97-AF65-F5344CB8AC3E}">
        <p14:creationId xmlns:p14="http://schemas.microsoft.com/office/powerpoint/2010/main" val="120246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B4C0F-4E6A-5242-AF93-FF56E28A3A44}" type="slidenum">
              <a:rPr lang="en-US" smtClean="0"/>
              <a:t>3</a:t>
            </a:fld>
            <a:endParaRPr lang="en-US"/>
          </a:p>
        </p:txBody>
      </p:sp>
    </p:spTree>
    <p:extLst>
      <p:ext uri="{BB962C8B-B14F-4D97-AF65-F5344CB8AC3E}">
        <p14:creationId xmlns:p14="http://schemas.microsoft.com/office/powerpoint/2010/main" val="3425048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A33A-C34A-E3FD-4F99-725EE50D6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8F3C1-3120-6507-B404-D0E3E6F59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F5173-D02D-F91E-B60A-C8B1060B1D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92A450-5785-B0B0-44EE-080C1ADE33F8}"/>
              </a:ext>
            </a:extLst>
          </p:cNvPr>
          <p:cNvSpPr>
            <a:spLocks noGrp="1"/>
          </p:cNvSpPr>
          <p:nvPr>
            <p:ph type="sldNum" sz="quarter" idx="5"/>
          </p:nvPr>
        </p:nvSpPr>
        <p:spPr/>
        <p:txBody>
          <a:bodyPr/>
          <a:lstStyle/>
          <a:p>
            <a:fld id="{D3AB4C0F-4E6A-5242-AF93-FF56E28A3A44}" type="slidenum">
              <a:rPr lang="en-US" smtClean="0"/>
              <a:t>21</a:t>
            </a:fld>
            <a:endParaRPr lang="en-US"/>
          </a:p>
        </p:txBody>
      </p:sp>
    </p:spTree>
    <p:extLst>
      <p:ext uri="{BB962C8B-B14F-4D97-AF65-F5344CB8AC3E}">
        <p14:creationId xmlns:p14="http://schemas.microsoft.com/office/powerpoint/2010/main" val="2172884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430D5-C9F5-375C-1F52-86D5EBC76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D8017-C462-2BA1-6DCB-1D68C2A46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E4C13-2D39-D7AF-45E0-08F2F74BE3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5FEC0C-0545-A14C-597D-BC5FDB8FD25F}"/>
              </a:ext>
            </a:extLst>
          </p:cNvPr>
          <p:cNvSpPr>
            <a:spLocks noGrp="1"/>
          </p:cNvSpPr>
          <p:nvPr>
            <p:ph type="sldNum" sz="quarter" idx="5"/>
          </p:nvPr>
        </p:nvSpPr>
        <p:spPr/>
        <p:txBody>
          <a:bodyPr/>
          <a:lstStyle/>
          <a:p>
            <a:fld id="{D3AB4C0F-4E6A-5242-AF93-FF56E28A3A44}" type="slidenum">
              <a:rPr lang="en-US" smtClean="0"/>
              <a:t>22</a:t>
            </a:fld>
            <a:endParaRPr lang="en-US"/>
          </a:p>
        </p:txBody>
      </p:sp>
    </p:spTree>
    <p:extLst>
      <p:ext uri="{BB962C8B-B14F-4D97-AF65-F5344CB8AC3E}">
        <p14:creationId xmlns:p14="http://schemas.microsoft.com/office/powerpoint/2010/main" val="2944173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5570-59D8-6A22-CFEC-BC06D4A02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C9FB6-4A9A-E9FA-FFF2-F2E388A26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FFFFA-C54E-2F37-5262-76DC4EE0A2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462F55-EFAF-A8A2-8E99-19AF85D2B9C3}"/>
              </a:ext>
            </a:extLst>
          </p:cNvPr>
          <p:cNvSpPr>
            <a:spLocks noGrp="1"/>
          </p:cNvSpPr>
          <p:nvPr>
            <p:ph type="sldNum" sz="quarter" idx="5"/>
          </p:nvPr>
        </p:nvSpPr>
        <p:spPr/>
        <p:txBody>
          <a:bodyPr/>
          <a:lstStyle/>
          <a:p>
            <a:fld id="{D3AB4C0F-4E6A-5242-AF93-FF56E28A3A44}" type="slidenum">
              <a:rPr lang="en-US" smtClean="0"/>
              <a:t>23</a:t>
            </a:fld>
            <a:endParaRPr lang="en-US"/>
          </a:p>
        </p:txBody>
      </p:sp>
    </p:spTree>
    <p:extLst>
      <p:ext uri="{BB962C8B-B14F-4D97-AF65-F5344CB8AC3E}">
        <p14:creationId xmlns:p14="http://schemas.microsoft.com/office/powerpoint/2010/main" val="330491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CC90-AD3F-1F34-6A40-45F06EACC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C8C62-7B1A-8D3B-35B1-64D1F4A2A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E68CE-D813-03CE-78B7-6960FE0CAE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E3704E-CB0C-DCC3-45B4-ECABD62E04A0}"/>
              </a:ext>
            </a:extLst>
          </p:cNvPr>
          <p:cNvSpPr>
            <a:spLocks noGrp="1"/>
          </p:cNvSpPr>
          <p:nvPr>
            <p:ph type="sldNum" sz="quarter" idx="5"/>
          </p:nvPr>
        </p:nvSpPr>
        <p:spPr/>
        <p:txBody>
          <a:bodyPr/>
          <a:lstStyle/>
          <a:p>
            <a:fld id="{D3AB4C0F-4E6A-5242-AF93-FF56E28A3A44}" type="slidenum">
              <a:rPr lang="en-US" smtClean="0"/>
              <a:t>24</a:t>
            </a:fld>
            <a:endParaRPr lang="en-US"/>
          </a:p>
        </p:txBody>
      </p:sp>
    </p:spTree>
    <p:extLst>
      <p:ext uri="{BB962C8B-B14F-4D97-AF65-F5344CB8AC3E}">
        <p14:creationId xmlns:p14="http://schemas.microsoft.com/office/powerpoint/2010/main" val="2420076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C5E5-D687-CF31-7200-ACD996324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833A5-89EA-2D80-B495-EC30C731E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64F3A-53A6-9E41-3225-1AB2DBDD30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5792C-E147-E4E9-6586-B09A5C316F61}"/>
              </a:ext>
            </a:extLst>
          </p:cNvPr>
          <p:cNvSpPr>
            <a:spLocks noGrp="1"/>
          </p:cNvSpPr>
          <p:nvPr>
            <p:ph type="sldNum" sz="quarter" idx="5"/>
          </p:nvPr>
        </p:nvSpPr>
        <p:spPr/>
        <p:txBody>
          <a:bodyPr/>
          <a:lstStyle/>
          <a:p>
            <a:fld id="{D3AB4C0F-4E6A-5242-AF93-FF56E28A3A44}" type="slidenum">
              <a:rPr lang="en-US" smtClean="0"/>
              <a:t>25</a:t>
            </a:fld>
            <a:endParaRPr lang="en-US"/>
          </a:p>
        </p:txBody>
      </p:sp>
    </p:spTree>
    <p:extLst>
      <p:ext uri="{BB962C8B-B14F-4D97-AF65-F5344CB8AC3E}">
        <p14:creationId xmlns:p14="http://schemas.microsoft.com/office/powerpoint/2010/main" val="276422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7ECEA-F746-AC03-B5C5-A5B6280BA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BECCE-A5BE-9C50-2AAB-C46269B27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E0760-D24C-9820-E27A-CD360782CD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C24AB8-3F1F-B6A9-7690-B92FC54C4724}"/>
              </a:ext>
            </a:extLst>
          </p:cNvPr>
          <p:cNvSpPr>
            <a:spLocks noGrp="1"/>
          </p:cNvSpPr>
          <p:nvPr>
            <p:ph type="sldNum" sz="quarter" idx="5"/>
          </p:nvPr>
        </p:nvSpPr>
        <p:spPr/>
        <p:txBody>
          <a:bodyPr/>
          <a:lstStyle/>
          <a:p>
            <a:fld id="{D3AB4C0F-4E6A-5242-AF93-FF56E28A3A44}" type="slidenum">
              <a:rPr lang="en-US" smtClean="0"/>
              <a:t>26</a:t>
            </a:fld>
            <a:endParaRPr lang="en-US"/>
          </a:p>
        </p:txBody>
      </p:sp>
    </p:spTree>
    <p:extLst>
      <p:ext uri="{BB962C8B-B14F-4D97-AF65-F5344CB8AC3E}">
        <p14:creationId xmlns:p14="http://schemas.microsoft.com/office/powerpoint/2010/main" val="1430140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E3E4C-11F9-DBEA-EEB0-DB082FE46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F6E2A-0876-96F2-FA83-FCD53D369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5C099-9964-600C-E98B-01D63DFB8B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BD6D85-CF6F-F8AF-608B-77F6AFDAA7D5}"/>
              </a:ext>
            </a:extLst>
          </p:cNvPr>
          <p:cNvSpPr>
            <a:spLocks noGrp="1"/>
          </p:cNvSpPr>
          <p:nvPr>
            <p:ph type="sldNum" sz="quarter" idx="5"/>
          </p:nvPr>
        </p:nvSpPr>
        <p:spPr/>
        <p:txBody>
          <a:bodyPr/>
          <a:lstStyle/>
          <a:p>
            <a:fld id="{D3AB4C0F-4E6A-5242-AF93-FF56E28A3A44}" type="slidenum">
              <a:rPr lang="en-US" smtClean="0"/>
              <a:t>27</a:t>
            </a:fld>
            <a:endParaRPr lang="en-US"/>
          </a:p>
        </p:txBody>
      </p:sp>
    </p:spTree>
    <p:extLst>
      <p:ext uri="{BB962C8B-B14F-4D97-AF65-F5344CB8AC3E}">
        <p14:creationId xmlns:p14="http://schemas.microsoft.com/office/powerpoint/2010/main" val="3060578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89DE-5C73-D531-D3F7-2528F2EDA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76013-54AC-B067-2A3A-A86B8C95B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C9B2F-3E09-4053-4C88-81BA00E275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EEAF4D-5C5C-502D-0599-52F0329C4782}"/>
              </a:ext>
            </a:extLst>
          </p:cNvPr>
          <p:cNvSpPr>
            <a:spLocks noGrp="1"/>
          </p:cNvSpPr>
          <p:nvPr>
            <p:ph type="sldNum" sz="quarter" idx="5"/>
          </p:nvPr>
        </p:nvSpPr>
        <p:spPr/>
        <p:txBody>
          <a:bodyPr/>
          <a:lstStyle/>
          <a:p>
            <a:fld id="{D3AB4C0F-4E6A-5242-AF93-FF56E28A3A44}" type="slidenum">
              <a:rPr lang="en-US" smtClean="0"/>
              <a:t>28</a:t>
            </a:fld>
            <a:endParaRPr lang="en-US"/>
          </a:p>
        </p:txBody>
      </p:sp>
    </p:spTree>
    <p:extLst>
      <p:ext uri="{BB962C8B-B14F-4D97-AF65-F5344CB8AC3E}">
        <p14:creationId xmlns:p14="http://schemas.microsoft.com/office/powerpoint/2010/main" val="2259146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9E3E-4A19-0992-4914-18CA1EB85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5B99C-A19B-9412-3C4B-7EBE99F41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A103D-6461-6DAC-FA72-B15438B954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E26809-45BC-E399-7764-504A0D13357C}"/>
              </a:ext>
            </a:extLst>
          </p:cNvPr>
          <p:cNvSpPr>
            <a:spLocks noGrp="1"/>
          </p:cNvSpPr>
          <p:nvPr>
            <p:ph type="sldNum" sz="quarter" idx="5"/>
          </p:nvPr>
        </p:nvSpPr>
        <p:spPr/>
        <p:txBody>
          <a:bodyPr/>
          <a:lstStyle/>
          <a:p>
            <a:fld id="{D3AB4C0F-4E6A-5242-AF93-FF56E28A3A44}" type="slidenum">
              <a:rPr lang="en-US" smtClean="0"/>
              <a:t>29</a:t>
            </a:fld>
            <a:endParaRPr lang="en-US"/>
          </a:p>
        </p:txBody>
      </p:sp>
    </p:spTree>
    <p:extLst>
      <p:ext uri="{BB962C8B-B14F-4D97-AF65-F5344CB8AC3E}">
        <p14:creationId xmlns:p14="http://schemas.microsoft.com/office/powerpoint/2010/main" val="329537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0CAA-839D-24DB-0733-29A47B3CE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A2399-6172-052A-5C2E-44A839084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5B076-E96F-3775-88F9-750D5C2D7301}"/>
              </a:ext>
            </a:extLst>
          </p:cNvPr>
          <p:cNvSpPr>
            <a:spLocks noGrp="1"/>
          </p:cNvSpPr>
          <p:nvPr>
            <p:ph type="body" idx="1"/>
          </p:nvPr>
        </p:nvSpPr>
        <p:spPr/>
        <p:txBody>
          <a:bodyPr/>
          <a:lstStyle/>
          <a:p>
            <a:r>
              <a:rPr lang="en-US"/>
              <a:t>This slide is only for emergencies. </a:t>
            </a:r>
          </a:p>
        </p:txBody>
      </p:sp>
      <p:sp>
        <p:nvSpPr>
          <p:cNvPr id="4" name="Slide Number Placeholder 3">
            <a:extLst>
              <a:ext uri="{FF2B5EF4-FFF2-40B4-BE49-F238E27FC236}">
                <a16:creationId xmlns:a16="http://schemas.microsoft.com/office/drawing/2014/main" id="{5C65C278-F883-22DF-9CF0-1EBAD112F370}"/>
              </a:ext>
            </a:extLst>
          </p:cNvPr>
          <p:cNvSpPr>
            <a:spLocks noGrp="1"/>
          </p:cNvSpPr>
          <p:nvPr>
            <p:ph type="sldNum" sz="quarter" idx="5"/>
          </p:nvPr>
        </p:nvSpPr>
        <p:spPr/>
        <p:txBody>
          <a:bodyPr/>
          <a:lstStyle/>
          <a:p>
            <a:fld id="{D3AB4C0F-4E6A-5242-AF93-FF56E28A3A44}" type="slidenum">
              <a:rPr lang="en-US" smtClean="0"/>
              <a:t>30</a:t>
            </a:fld>
            <a:endParaRPr lang="en-US"/>
          </a:p>
        </p:txBody>
      </p:sp>
    </p:spTree>
    <p:extLst>
      <p:ext uri="{BB962C8B-B14F-4D97-AF65-F5344CB8AC3E}">
        <p14:creationId xmlns:p14="http://schemas.microsoft.com/office/powerpoint/2010/main" val="32280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B4C0F-4E6A-5242-AF93-FF56E28A3A44}" type="slidenum">
              <a:rPr lang="en-US" smtClean="0"/>
              <a:t>4</a:t>
            </a:fld>
            <a:endParaRPr lang="en-US"/>
          </a:p>
        </p:txBody>
      </p:sp>
    </p:spTree>
    <p:extLst>
      <p:ext uri="{BB962C8B-B14F-4D97-AF65-F5344CB8AC3E}">
        <p14:creationId xmlns:p14="http://schemas.microsoft.com/office/powerpoint/2010/main" val="3053910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F4CB5-58A9-9D08-2844-5E7C878B7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B3C5-615E-15E6-38C3-008ECF61B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002CA-0F3F-4E60-E454-B62A42BE94C1}"/>
              </a:ext>
            </a:extLst>
          </p:cNvPr>
          <p:cNvSpPr>
            <a:spLocks noGrp="1"/>
          </p:cNvSpPr>
          <p:nvPr>
            <p:ph type="body" idx="1"/>
          </p:nvPr>
        </p:nvSpPr>
        <p:spPr/>
        <p:txBody>
          <a:bodyPr/>
          <a:lstStyle/>
          <a:p>
            <a:r>
              <a:rPr lang="en-US"/>
              <a:t>This slide is only for emergencies. </a:t>
            </a:r>
          </a:p>
        </p:txBody>
      </p:sp>
      <p:sp>
        <p:nvSpPr>
          <p:cNvPr id="4" name="Slide Number Placeholder 3">
            <a:extLst>
              <a:ext uri="{FF2B5EF4-FFF2-40B4-BE49-F238E27FC236}">
                <a16:creationId xmlns:a16="http://schemas.microsoft.com/office/drawing/2014/main" id="{1BBCE738-6FFD-899E-BE2A-062EC0F356F6}"/>
              </a:ext>
            </a:extLst>
          </p:cNvPr>
          <p:cNvSpPr>
            <a:spLocks noGrp="1"/>
          </p:cNvSpPr>
          <p:nvPr>
            <p:ph type="sldNum" sz="quarter" idx="5"/>
          </p:nvPr>
        </p:nvSpPr>
        <p:spPr/>
        <p:txBody>
          <a:bodyPr/>
          <a:lstStyle/>
          <a:p>
            <a:fld id="{D3AB4C0F-4E6A-5242-AF93-FF56E28A3A44}" type="slidenum">
              <a:rPr lang="en-US" smtClean="0"/>
              <a:t>31</a:t>
            </a:fld>
            <a:endParaRPr lang="en-US"/>
          </a:p>
        </p:txBody>
      </p:sp>
    </p:spTree>
    <p:extLst>
      <p:ext uri="{BB962C8B-B14F-4D97-AF65-F5344CB8AC3E}">
        <p14:creationId xmlns:p14="http://schemas.microsoft.com/office/powerpoint/2010/main" val="2917468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C9BA2-933C-95CC-5C5F-B0651400E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1218C-F7EE-7FF9-CE98-67F7A1B71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FEF9F-7217-5E36-EC8A-03F2E1A6369C}"/>
              </a:ext>
            </a:extLst>
          </p:cNvPr>
          <p:cNvSpPr>
            <a:spLocks noGrp="1"/>
          </p:cNvSpPr>
          <p:nvPr>
            <p:ph type="body" idx="1"/>
          </p:nvPr>
        </p:nvSpPr>
        <p:spPr/>
        <p:txBody>
          <a:bodyPr/>
          <a:lstStyle/>
          <a:p>
            <a:r>
              <a:rPr lang="en-US"/>
              <a:t>This slide is only for emergencies. </a:t>
            </a:r>
          </a:p>
        </p:txBody>
      </p:sp>
      <p:sp>
        <p:nvSpPr>
          <p:cNvPr id="4" name="Slide Number Placeholder 3">
            <a:extLst>
              <a:ext uri="{FF2B5EF4-FFF2-40B4-BE49-F238E27FC236}">
                <a16:creationId xmlns:a16="http://schemas.microsoft.com/office/drawing/2014/main" id="{1CAFC12B-FC79-9FC2-67FF-C15BA2F37FD9}"/>
              </a:ext>
            </a:extLst>
          </p:cNvPr>
          <p:cNvSpPr>
            <a:spLocks noGrp="1"/>
          </p:cNvSpPr>
          <p:nvPr>
            <p:ph type="sldNum" sz="quarter" idx="5"/>
          </p:nvPr>
        </p:nvSpPr>
        <p:spPr/>
        <p:txBody>
          <a:bodyPr/>
          <a:lstStyle/>
          <a:p>
            <a:fld id="{D3AB4C0F-4E6A-5242-AF93-FF56E28A3A44}" type="slidenum">
              <a:rPr lang="en-US" smtClean="0"/>
              <a:t>32</a:t>
            </a:fld>
            <a:endParaRPr lang="en-US"/>
          </a:p>
        </p:txBody>
      </p:sp>
    </p:spTree>
    <p:extLst>
      <p:ext uri="{BB962C8B-B14F-4D97-AF65-F5344CB8AC3E}">
        <p14:creationId xmlns:p14="http://schemas.microsoft.com/office/powerpoint/2010/main" val="3219912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A5DC-A59D-35CF-2C69-F77FAF31E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F615A-552F-8019-CD75-796FDB7FF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063FD-D3DB-9BDF-D31F-2A7486E5B8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085BD6-6BB9-8577-8F76-63E485CB5C85}"/>
              </a:ext>
            </a:extLst>
          </p:cNvPr>
          <p:cNvSpPr>
            <a:spLocks noGrp="1"/>
          </p:cNvSpPr>
          <p:nvPr>
            <p:ph type="sldNum" sz="quarter" idx="5"/>
          </p:nvPr>
        </p:nvSpPr>
        <p:spPr/>
        <p:txBody>
          <a:bodyPr/>
          <a:lstStyle/>
          <a:p>
            <a:fld id="{D3AB4C0F-4E6A-5242-AF93-FF56E28A3A44}" type="slidenum">
              <a:rPr lang="en-US" smtClean="0"/>
              <a:t>33</a:t>
            </a:fld>
            <a:endParaRPr lang="en-US"/>
          </a:p>
        </p:txBody>
      </p:sp>
    </p:spTree>
    <p:extLst>
      <p:ext uri="{BB962C8B-B14F-4D97-AF65-F5344CB8AC3E}">
        <p14:creationId xmlns:p14="http://schemas.microsoft.com/office/powerpoint/2010/main" val="801721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108E-0919-7EB0-E6CC-12C8766A7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89A67-3F06-A425-2480-F000CCEB1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E7B99-4A25-C0DC-A88E-B15B50AAFA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CECED-3EAA-9AB5-A18D-DDF31345CB5A}"/>
              </a:ext>
            </a:extLst>
          </p:cNvPr>
          <p:cNvSpPr>
            <a:spLocks noGrp="1"/>
          </p:cNvSpPr>
          <p:nvPr>
            <p:ph type="sldNum" sz="quarter" idx="5"/>
          </p:nvPr>
        </p:nvSpPr>
        <p:spPr/>
        <p:txBody>
          <a:bodyPr/>
          <a:lstStyle/>
          <a:p>
            <a:fld id="{D3AB4C0F-4E6A-5242-AF93-FF56E28A3A44}" type="slidenum">
              <a:rPr lang="en-US" smtClean="0"/>
              <a:t>34</a:t>
            </a:fld>
            <a:endParaRPr lang="en-US"/>
          </a:p>
        </p:txBody>
      </p:sp>
    </p:spTree>
    <p:extLst>
      <p:ext uri="{BB962C8B-B14F-4D97-AF65-F5344CB8AC3E}">
        <p14:creationId xmlns:p14="http://schemas.microsoft.com/office/powerpoint/2010/main" val="2810341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A5DC-A59D-35CF-2C69-F77FAF31E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F615A-552F-8019-CD75-796FDB7FF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063FD-D3DB-9BDF-D31F-2A7486E5B8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085BD6-6BB9-8577-8F76-63E485CB5C85}"/>
              </a:ext>
            </a:extLst>
          </p:cNvPr>
          <p:cNvSpPr>
            <a:spLocks noGrp="1"/>
          </p:cNvSpPr>
          <p:nvPr>
            <p:ph type="sldNum" sz="quarter" idx="5"/>
          </p:nvPr>
        </p:nvSpPr>
        <p:spPr/>
        <p:txBody>
          <a:bodyPr/>
          <a:lstStyle/>
          <a:p>
            <a:fld id="{D3AB4C0F-4E6A-5242-AF93-FF56E28A3A44}" type="slidenum">
              <a:rPr lang="en-US" smtClean="0"/>
              <a:t>35</a:t>
            </a:fld>
            <a:endParaRPr lang="en-US"/>
          </a:p>
        </p:txBody>
      </p:sp>
    </p:spTree>
    <p:extLst>
      <p:ext uri="{BB962C8B-B14F-4D97-AF65-F5344CB8AC3E}">
        <p14:creationId xmlns:p14="http://schemas.microsoft.com/office/powerpoint/2010/main" val="1729396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108E-0919-7EB0-E6CC-12C8766A7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89A67-3F06-A425-2480-F000CCEB1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E7B99-4A25-C0DC-A88E-B15B50AAFA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CECED-3EAA-9AB5-A18D-DDF31345CB5A}"/>
              </a:ext>
            </a:extLst>
          </p:cNvPr>
          <p:cNvSpPr>
            <a:spLocks noGrp="1"/>
          </p:cNvSpPr>
          <p:nvPr>
            <p:ph type="sldNum" sz="quarter" idx="5"/>
          </p:nvPr>
        </p:nvSpPr>
        <p:spPr/>
        <p:txBody>
          <a:bodyPr/>
          <a:lstStyle/>
          <a:p>
            <a:fld id="{D3AB4C0F-4E6A-5242-AF93-FF56E28A3A44}" type="slidenum">
              <a:rPr lang="en-US" smtClean="0"/>
              <a:t>36</a:t>
            </a:fld>
            <a:endParaRPr lang="en-US"/>
          </a:p>
        </p:txBody>
      </p:sp>
    </p:spTree>
    <p:extLst>
      <p:ext uri="{BB962C8B-B14F-4D97-AF65-F5344CB8AC3E}">
        <p14:creationId xmlns:p14="http://schemas.microsoft.com/office/powerpoint/2010/main" val="875393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0D9C1-0FA6-3B04-75C6-FFDA82CAC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43A23-7302-05AE-0B38-D637A73CA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D2E42-D90F-6C92-AA5D-0F5B9B49E8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6E8F8E-EF6F-5E27-A387-3BD231234F45}"/>
              </a:ext>
            </a:extLst>
          </p:cNvPr>
          <p:cNvSpPr>
            <a:spLocks noGrp="1"/>
          </p:cNvSpPr>
          <p:nvPr>
            <p:ph type="sldNum" sz="quarter" idx="5"/>
          </p:nvPr>
        </p:nvSpPr>
        <p:spPr/>
        <p:txBody>
          <a:bodyPr/>
          <a:lstStyle/>
          <a:p>
            <a:fld id="{D3AB4C0F-4E6A-5242-AF93-FF56E28A3A44}" type="slidenum">
              <a:rPr lang="en-US" smtClean="0"/>
              <a:t>37</a:t>
            </a:fld>
            <a:endParaRPr lang="en-US"/>
          </a:p>
        </p:txBody>
      </p:sp>
    </p:spTree>
    <p:extLst>
      <p:ext uri="{BB962C8B-B14F-4D97-AF65-F5344CB8AC3E}">
        <p14:creationId xmlns:p14="http://schemas.microsoft.com/office/powerpoint/2010/main" val="1908638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0BC0C-DDFC-66C1-A5D0-4FDB06516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DF439-BE94-7161-42EE-2094A531C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07DBA-7BDF-28A0-8865-2BC6A062EB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FC74B3-0D6A-DE98-B156-9F0101263145}"/>
              </a:ext>
            </a:extLst>
          </p:cNvPr>
          <p:cNvSpPr>
            <a:spLocks noGrp="1"/>
          </p:cNvSpPr>
          <p:nvPr>
            <p:ph type="sldNum" sz="quarter" idx="5"/>
          </p:nvPr>
        </p:nvSpPr>
        <p:spPr/>
        <p:txBody>
          <a:bodyPr/>
          <a:lstStyle/>
          <a:p>
            <a:fld id="{D3AB4C0F-4E6A-5242-AF93-FF56E28A3A44}" type="slidenum">
              <a:rPr lang="en-US" smtClean="0"/>
              <a:t>38</a:t>
            </a:fld>
            <a:endParaRPr lang="en-US"/>
          </a:p>
        </p:txBody>
      </p:sp>
    </p:spTree>
    <p:extLst>
      <p:ext uri="{BB962C8B-B14F-4D97-AF65-F5344CB8AC3E}">
        <p14:creationId xmlns:p14="http://schemas.microsoft.com/office/powerpoint/2010/main" val="1424471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D3D4-63A5-2FDA-BB15-341782FB5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71A73-70E5-785C-06F4-67A1C0B63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71738-9D52-F08B-7DB9-748E7A81A2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613566-62D6-033D-C195-FC50364B3959}"/>
              </a:ext>
            </a:extLst>
          </p:cNvPr>
          <p:cNvSpPr>
            <a:spLocks noGrp="1"/>
          </p:cNvSpPr>
          <p:nvPr>
            <p:ph type="sldNum" sz="quarter" idx="5"/>
          </p:nvPr>
        </p:nvSpPr>
        <p:spPr/>
        <p:txBody>
          <a:bodyPr/>
          <a:lstStyle/>
          <a:p>
            <a:fld id="{D3AB4C0F-4E6A-5242-AF93-FF56E28A3A44}" type="slidenum">
              <a:rPr lang="en-US" smtClean="0"/>
              <a:t>39</a:t>
            </a:fld>
            <a:endParaRPr lang="en-US"/>
          </a:p>
        </p:txBody>
      </p:sp>
    </p:spTree>
    <p:extLst>
      <p:ext uri="{BB962C8B-B14F-4D97-AF65-F5344CB8AC3E}">
        <p14:creationId xmlns:p14="http://schemas.microsoft.com/office/powerpoint/2010/main" val="768086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B462-4A26-5A74-CABA-343B06CC3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EDF90-7BC0-014F-6B46-0E2FDD6C7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2A357-B404-D395-ADD8-04D23045C0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87ADDC-D730-4D1C-A9C0-4777BA228EB5}"/>
              </a:ext>
            </a:extLst>
          </p:cNvPr>
          <p:cNvSpPr>
            <a:spLocks noGrp="1"/>
          </p:cNvSpPr>
          <p:nvPr>
            <p:ph type="sldNum" sz="quarter" idx="5"/>
          </p:nvPr>
        </p:nvSpPr>
        <p:spPr/>
        <p:txBody>
          <a:bodyPr/>
          <a:lstStyle/>
          <a:p>
            <a:fld id="{D3AB4C0F-4E6A-5242-AF93-FF56E28A3A44}" type="slidenum">
              <a:rPr lang="en-US" smtClean="0"/>
              <a:t>40</a:t>
            </a:fld>
            <a:endParaRPr lang="en-US"/>
          </a:p>
        </p:txBody>
      </p:sp>
    </p:spTree>
    <p:extLst>
      <p:ext uri="{BB962C8B-B14F-4D97-AF65-F5344CB8AC3E}">
        <p14:creationId xmlns:p14="http://schemas.microsoft.com/office/powerpoint/2010/main" val="177728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B4C0F-4E6A-5242-AF93-FF56E28A3A44}" type="slidenum">
              <a:rPr lang="en-US" smtClean="0"/>
              <a:t>5</a:t>
            </a:fld>
            <a:endParaRPr lang="en-US"/>
          </a:p>
        </p:txBody>
      </p:sp>
    </p:spTree>
    <p:extLst>
      <p:ext uri="{BB962C8B-B14F-4D97-AF65-F5344CB8AC3E}">
        <p14:creationId xmlns:p14="http://schemas.microsoft.com/office/powerpoint/2010/main" val="363527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CC37-07CA-C1F7-E30C-09BB7E68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38F5F-66DF-F89B-5B54-827831500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15A8A-4CBA-34C8-4CEC-D2198CC51D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898EA-D35C-31E1-C6F2-D236A31AD9BA}"/>
              </a:ext>
            </a:extLst>
          </p:cNvPr>
          <p:cNvSpPr>
            <a:spLocks noGrp="1"/>
          </p:cNvSpPr>
          <p:nvPr>
            <p:ph type="sldNum" sz="quarter" idx="5"/>
          </p:nvPr>
        </p:nvSpPr>
        <p:spPr/>
        <p:txBody>
          <a:bodyPr/>
          <a:lstStyle/>
          <a:p>
            <a:fld id="{D3AB4C0F-4E6A-5242-AF93-FF56E28A3A44}" type="slidenum">
              <a:rPr lang="en-US" smtClean="0"/>
              <a:t>6</a:t>
            </a:fld>
            <a:endParaRPr lang="en-US"/>
          </a:p>
        </p:txBody>
      </p:sp>
    </p:spTree>
    <p:extLst>
      <p:ext uri="{BB962C8B-B14F-4D97-AF65-F5344CB8AC3E}">
        <p14:creationId xmlns:p14="http://schemas.microsoft.com/office/powerpoint/2010/main" val="7243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CC90-AD3F-1F34-6A40-45F06EACC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C8C62-7B1A-8D3B-35B1-64D1F4A2A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E68CE-D813-03CE-78B7-6960FE0CAE7C}"/>
              </a:ext>
            </a:extLst>
          </p:cNvPr>
          <p:cNvSpPr>
            <a:spLocks noGrp="1"/>
          </p:cNvSpPr>
          <p:nvPr>
            <p:ph type="body" idx="1"/>
          </p:nvPr>
        </p:nvSpPr>
        <p:spPr/>
        <p:txBody>
          <a:bodyPr/>
          <a:lstStyle/>
          <a:p>
            <a:r>
              <a:rPr lang="en-US"/>
              <a:t>The problem is not mind vs. machine </a:t>
            </a:r>
          </a:p>
          <a:p>
            <a:r>
              <a:rPr lang="en-US"/>
              <a:t>It is not about ethical control over automation vs. use of automation for profit. </a:t>
            </a:r>
          </a:p>
          <a:p>
            <a:r>
              <a:rPr lang="en-US"/>
              <a:t>It is about what trained professionals can do in an age where their basic skills are within reach of all.  </a:t>
            </a:r>
          </a:p>
          <a:p>
            <a:endParaRPr lang="en-US"/>
          </a:p>
          <a:p>
            <a:r>
              <a:rPr lang="en-US"/>
              <a:t>To ask that question properly, I will look at some bad ways of answering it, then at the history of translation automation. </a:t>
            </a:r>
          </a:p>
        </p:txBody>
      </p:sp>
      <p:sp>
        <p:nvSpPr>
          <p:cNvPr id="4" name="Slide Number Placeholder 3">
            <a:extLst>
              <a:ext uri="{FF2B5EF4-FFF2-40B4-BE49-F238E27FC236}">
                <a16:creationId xmlns:a16="http://schemas.microsoft.com/office/drawing/2014/main" id="{E9E3704E-CB0C-DCC3-45B4-ECABD62E04A0}"/>
              </a:ext>
            </a:extLst>
          </p:cNvPr>
          <p:cNvSpPr>
            <a:spLocks noGrp="1"/>
          </p:cNvSpPr>
          <p:nvPr>
            <p:ph type="sldNum" sz="quarter" idx="5"/>
          </p:nvPr>
        </p:nvSpPr>
        <p:spPr/>
        <p:txBody>
          <a:bodyPr/>
          <a:lstStyle/>
          <a:p>
            <a:fld id="{D3AB4C0F-4E6A-5242-AF93-FF56E28A3A44}" type="slidenum">
              <a:rPr lang="en-US" smtClean="0"/>
              <a:t>7</a:t>
            </a:fld>
            <a:endParaRPr lang="en-US"/>
          </a:p>
        </p:txBody>
      </p:sp>
    </p:spTree>
    <p:extLst>
      <p:ext uri="{BB962C8B-B14F-4D97-AF65-F5344CB8AC3E}">
        <p14:creationId xmlns:p14="http://schemas.microsoft.com/office/powerpoint/2010/main" val="3592221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CC90-AD3F-1F34-6A40-45F06EACC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C8C62-7B1A-8D3B-35B1-64D1F4A2A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E68CE-D813-03CE-78B7-6960FE0CAE7C}"/>
              </a:ext>
            </a:extLst>
          </p:cNvPr>
          <p:cNvSpPr>
            <a:spLocks noGrp="1"/>
          </p:cNvSpPr>
          <p:nvPr>
            <p:ph type="body" idx="1"/>
          </p:nvPr>
        </p:nvSpPr>
        <p:spPr/>
        <p:txBody>
          <a:bodyPr/>
          <a:lstStyle/>
          <a:p>
            <a:r>
              <a:rPr lang="en-US"/>
              <a:t>The problem is not mind vs. machine </a:t>
            </a:r>
          </a:p>
          <a:p>
            <a:r>
              <a:rPr lang="en-US"/>
              <a:t>It is not about ethical control over automation vs. use of automation for profit. </a:t>
            </a:r>
          </a:p>
          <a:p>
            <a:r>
              <a:rPr lang="en-US"/>
              <a:t>It is about what trained professionals can do in an age where their basic skills are within reach of all.  </a:t>
            </a:r>
          </a:p>
          <a:p>
            <a:endParaRPr lang="en-US"/>
          </a:p>
          <a:p>
            <a:r>
              <a:rPr lang="en-US"/>
              <a:t>To ask that question properly, I will look at some bad ways of answering it, then at the history of translation automation. </a:t>
            </a:r>
          </a:p>
        </p:txBody>
      </p:sp>
      <p:sp>
        <p:nvSpPr>
          <p:cNvPr id="4" name="Slide Number Placeholder 3">
            <a:extLst>
              <a:ext uri="{FF2B5EF4-FFF2-40B4-BE49-F238E27FC236}">
                <a16:creationId xmlns:a16="http://schemas.microsoft.com/office/drawing/2014/main" id="{E9E3704E-CB0C-DCC3-45B4-ECABD62E04A0}"/>
              </a:ext>
            </a:extLst>
          </p:cNvPr>
          <p:cNvSpPr>
            <a:spLocks noGrp="1"/>
          </p:cNvSpPr>
          <p:nvPr>
            <p:ph type="sldNum" sz="quarter" idx="5"/>
          </p:nvPr>
        </p:nvSpPr>
        <p:spPr/>
        <p:txBody>
          <a:bodyPr/>
          <a:lstStyle/>
          <a:p>
            <a:fld id="{D3AB4C0F-4E6A-5242-AF93-FF56E28A3A44}" type="slidenum">
              <a:rPr lang="en-US" smtClean="0"/>
              <a:t>8</a:t>
            </a:fld>
            <a:endParaRPr lang="en-US"/>
          </a:p>
        </p:txBody>
      </p:sp>
    </p:spTree>
    <p:extLst>
      <p:ext uri="{BB962C8B-B14F-4D97-AF65-F5344CB8AC3E}">
        <p14:creationId xmlns:p14="http://schemas.microsoft.com/office/powerpoint/2010/main" val="4079926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ADC0-B0ED-E498-E56A-274FA6F92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9F7C5-C3E6-AE6E-E8F2-A31EEF5BF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97224-0B57-3983-5576-E49486F341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3F71E7-69FF-8FD6-A06D-94736A1A5D24}"/>
              </a:ext>
            </a:extLst>
          </p:cNvPr>
          <p:cNvSpPr>
            <a:spLocks noGrp="1"/>
          </p:cNvSpPr>
          <p:nvPr>
            <p:ph type="sldNum" sz="quarter" idx="5"/>
          </p:nvPr>
        </p:nvSpPr>
        <p:spPr/>
        <p:txBody>
          <a:bodyPr/>
          <a:lstStyle/>
          <a:p>
            <a:fld id="{D3AB4C0F-4E6A-5242-AF93-FF56E28A3A44}" type="slidenum">
              <a:rPr lang="en-US" smtClean="0"/>
              <a:t>9</a:t>
            </a:fld>
            <a:endParaRPr lang="en-US"/>
          </a:p>
        </p:txBody>
      </p:sp>
    </p:spTree>
    <p:extLst>
      <p:ext uri="{BB962C8B-B14F-4D97-AF65-F5344CB8AC3E}">
        <p14:creationId xmlns:p14="http://schemas.microsoft.com/office/powerpoint/2010/main" val="2101521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C034-9170-6913-33C0-530CC463A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8FF67-F3B8-904D-3285-834A520A1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2AD46-B43B-BE02-C537-98D474F73A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760F4B-FB4D-BF3C-F9B1-EEC1C778E3A3}"/>
              </a:ext>
            </a:extLst>
          </p:cNvPr>
          <p:cNvSpPr>
            <a:spLocks noGrp="1"/>
          </p:cNvSpPr>
          <p:nvPr>
            <p:ph type="sldNum" sz="quarter" idx="5"/>
          </p:nvPr>
        </p:nvSpPr>
        <p:spPr/>
        <p:txBody>
          <a:bodyPr/>
          <a:lstStyle/>
          <a:p>
            <a:fld id="{D3AB4C0F-4E6A-5242-AF93-FF56E28A3A44}" type="slidenum">
              <a:rPr lang="en-US" smtClean="0"/>
              <a:t>10</a:t>
            </a:fld>
            <a:endParaRPr lang="en-US"/>
          </a:p>
        </p:txBody>
      </p:sp>
    </p:spTree>
    <p:extLst>
      <p:ext uri="{BB962C8B-B14F-4D97-AF65-F5344CB8AC3E}">
        <p14:creationId xmlns:p14="http://schemas.microsoft.com/office/powerpoint/2010/main" val="2354811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1200" y="4546600"/>
            <a:ext cx="6654800" cy="4597400"/>
          </a:xfrm>
          <a:prstGeom prst="rect">
            <a:avLst/>
          </a:prstGeom>
        </p:spPr>
      </p:pic>
      <p:pic>
        <p:nvPicPr>
          <p:cNvPr id="31" name="Picture 2" descr="UOM-Pos3D_S_sm.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13" y="6126471"/>
            <a:ext cx="2375794" cy="2405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2"/>
          <p:cNvSpPr>
            <a:spLocks noGrp="1"/>
          </p:cNvSpPr>
          <p:nvPr>
            <p:ph type="body" idx="11" hasCustomPrompt="1"/>
          </p:nvPr>
        </p:nvSpPr>
        <p:spPr>
          <a:xfrm>
            <a:off x="783184" y="1547664"/>
            <a:ext cx="14761640" cy="2808312"/>
          </a:xfrm>
          <a:prstGeom prst="rect">
            <a:avLst/>
          </a:prstGeom>
        </p:spPr>
        <p:txBody>
          <a:bodyPr vert="horz" lIns="0" tIns="0" rIns="162503" bIns="81252" anchor="t" anchorCtr="0">
            <a:normAutofit/>
          </a:bodyPr>
          <a:lstStyle>
            <a:lvl1pPr marL="36000" indent="0" algn="l">
              <a:spcBef>
                <a:spcPts val="0"/>
              </a:spcBef>
              <a:buNone/>
              <a:defRPr sz="3200" b="0" i="0" baseline="0">
                <a:solidFill>
                  <a:srgbClr val="003366"/>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Translation knowledge </a:t>
            </a:r>
          </a:p>
        </p:txBody>
      </p:sp>
      <p:sp>
        <p:nvSpPr>
          <p:cNvPr id="7" name="Rectangle 4"/>
          <p:cNvSpPr>
            <a:spLocks/>
          </p:cNvSpPr>
          <p:nvPr userDrawn="1"/>
        </p:nvSpPr>
        <p:spPr bwMode="auto">
          <a:xfrm>
            <a:off x="783185" y="4499992"/>
            <a:ext cx="2088232" cy="541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76178" bIns="0" anchor="t" anchorCtr="0"/>
          <a:lstStyle/>
          <a:p>
            <a:pPr marL="36000" algn="l"/>
            <a:r>
              <a:rPr lang="en-US" sz="3200">
                <a:solidFill>
                  <a:srgbClr val="003366"/>
                </a:solidFill>
                <a:latin typeface="Univers LT Std 55"/>
                <a:ea typeface="ＭＳ Ｐゴシック" charset="0"/>
                <a:cs typeface="Univers LT Std 55"/>
                <a:sym typeface="Georgia" charset="0"/>
              </a:rPr>
              <a:t>Presenter:</a:t>
            </a:r>
          </a:p>
        </p:txBody>
      </p:sp>
      <p:sp>
        <p:nvSpPr>
          <p:cNvPr id="11" name="Text Placeholder 2"/>
          <p:cNvSpPr>
            <a:spLocks noGrp="1"/>
          </p:cNvSpPr>
          <p:nvPr>
            <p:ph type="body" sz="quarter" idx="10" hasCustomPrompt="1"/>
          </p:nvPr>
        </p:nvSpPr>
        <p:spPr>
          <a:xfrm>
            <a:off x="2871416" y="4535050"/>
            <a:ext cx="6768752" cy="541006"/>
          </a:xfrm>
          <a:prstGeom prst="rect">
            <a:avLst/>
          </a:prstGeom>
        </p:spPr>
        <p:txBody>
          <a:bodyPr vert="horz" lIns="0" tIns="0" rIns="91413" bIns="0"/>
          <a:lstStyle>
            <a:lvl1pPr algn="l">
              <a:defRPr sz="3000" baseline="0">
                <a:solidFill>
                  <a:schemeClr val="bg2">
                    <a:lumMod val="60000"/>
                    <a:lumOff val="40000"/>
                  </a:schemeClr>
                </a:solidFill>
                <a:latin typeface="Univers LT Std 55 Roman"/>
              </a:defRPr>
            </a:lvl1pPr>
          </a:lstStyle>
          <a:p>
            <a:pPr lvl="0"/>
            <a:r>
              <a:rPr lang="en-AU"/>
              <a:t>ANTNHONY PYM</a:t>
            </a:r>
          </a:p>
        </p:txBody>
      </p:sp>
    </p:spTree>
    <p:extLst>
      <p:ext uri="{BB962C8B-B14F-4D97-AF65-F5344CB8AC3E}">
        <p14:creationId xmlns:p14="http://schemas.microsoft.com/office/powerpoint/2010/main" val="429175585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96022-60CB-D64B-83FD-A629C093A780}"/>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3" name="Footer Placeholder 2">
            <a:extLst>
              <a:ext uri="{FF2B5EF4-FFF2-40B4-BE49-F238E27FC236}">
                <a16:creationId xmlns:a16="http://schemas.microsoft.com/office/drawing/2014/main" id="{CF5AB950-83CF-FA4D-BEAD-F936AC093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780531-2B2D-9649-AD53-737516D5294B}"/>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062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4C7B-2343-F94E-9A52-CA967ABA6D24}"/>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2D3C3CF0-15D8-C440-BB85-2BAAC5A46C80}"/>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EEDFD-4795-224D-A90B-F761EF54BE04}"/>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56502D1-7E14-4D4F-A7AF-528593E946F6}"/>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6" name="Footer Placeholder 5">
            <a:extLst>
              <a:ext uri="{FF2B5EF4-FFF2-40B4-BE49-F238E27FC236}">
                <a16:creationId xmlns:a16="http://schemas.microsoft.com/office/drawing/2014/main" id="{B9D44041-C390-FB46-99CC-9755F9E7D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64F22-B523-5E4E-97B6-3D630CF3A6C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23283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43F5-C5E1-D540-AF7A-5A695416A4F3}"/>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81F95F3D-0BD9-C344-BEF1-170523446A0B}"/>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6B1DB497-7AFC-9E46-B10F-FC4C47E14076}"/>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DC3F95A-DC58-B144-8239-2A9FE4AA21D3}"/>
              </a:ext>
            </a:extLst>
          </p:cNvPr>
          <p:cNvSpPr>
            <a:spLocks noGrp="1"/>
          </p:cNvSpPr>
          <p:nvPr>
            <p:ph type="dt" sz="half" idx="10"/>
          </p:nvPr>
        </p:nvSpPr>
        <p:spPr/>
        <p:txBody>
          <a:bodyPr/>
          <a:lstStyle/>
          <a:p>
            <a:fld id="{48A87A34-81AB-432B-8DAE-1953F412C126}" type="datetimeFigureOut">
              <a:rPr lang="en-US" smtClean="0"/>
              <a:pPr/>
              <a:t>5/21/26</a:t>
            </a:fld>
            <a:endParaRPr lang="en-US"/>
          </a:p>
        </p:txBody>
      </p:sp>
      <p:sp>
        <p:nvSpPr>
          <p:cNvPr id="6" name="Footer Placeholder 5">
            <a:extLst>
              <a:ext uri="{FF2B5EF4-FFF2-40B4-BE49-F238E27FC236}">
                <a16:creationId xmlns:a16="http://schemas.microsoft.com/office/drawing/2014/main" id="{53DB7661-57CB-E14B-A6B8-30300600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2A2DE-28DB-D245-ACEB-E2161B886E7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65213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7B94-D276-6549-89A5-08E5FE858B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1DB83-3E35-7247-A679-D72E01D88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CF5CB-8D48-974F-9E48-F28C618F03B9}"/>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5" name="Footer Placeholder 4">
            <a:extLst>
              <a:ext uri="{FF2B5EF4-FFF2-40B4-BE49-F238E27FC236}">
                <a16:creationId xmlns:a16="http://schemas.microsoft.com/office/drawing/2014/main" id="{6CE47EC6-C296-244D-821B-F941E9B8C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2EEA9-C49C-CB42-9C45-0B62D519ECA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993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504B0-6AFE-B542-AC02-CF53A798585D}"/>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46DC64-E15D-C84D-B5B0-D43C2458CC67}"/>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35C23-30E2-2041-A6CF-4FEBA1C9D57B}"/>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5" name="Footer Placeholder 4">
            <a:extLst>
              <a:ext uri="{FF2B5EF4-FFF2-40B4-BE49-F238E27FC236}">
                <a16:creationId xmlns:a16="http://schemas.microsoft.com/office/drawing/2014/main" id="{909EDC6E-72E7-454D-8FD4-9F47B12BA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0B45C-9644-0E48-BAA1-65DC5DBADA34}"/>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1802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812801" y="2267744"/>
            <a:ext cx="14660015"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23"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
        <p:nvSpPr>
          <p:cNvPr id="2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p:txBody>
      </p:sp>
    </p:spTree>
    <p:extLst>
      <p:ext uri="{BB962C8B-B14F-4D97-AF65-F5344CB8AC3E}">
        <p14:creationId xmlns:p14="http://schemas.microsoft.com/office/powerpoint/2010/main" val="32276805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with_presenter">
    <p:spTree>
      <p:nvGrpSpPr>
        <p:cNvPr id="1" name=""/>
        <p:cNvGrpSpPr/>
        <p:nvPr/>
      </p:nvGrpSpPr>
      <p:grpSpPr>
        <a:xfrm>
          <a:off x="0" y="0"/>
          <a:ext cx="0" cy="0"/>
          <a:chOff x="0" y="0"/>
          <a:chExt cx="0" cy="0"/>
        </a:xfrm>
      </p:grpSpPr>
      <p:sp>
        <p:nvSpPr>
          <p:cNvPr id="10" name="Content Placeholder 2"/>
          <p:cNvSpPr>
            <a:spLocks noGrp="1"/>
          </p:cNvSpPr>
          <p:nvPr>
            <p:ph idx="1"/>
          </p:nvPr>
        </p:nvSpPr>
        <p:spPr>
          <a:xfrm>
            <a:off x="812801" y="2267744"/>
            <a:ext cx="8755359"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1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r>
              <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rPr>
              <a:t>SUBTITLES</a:t>
            </a:r>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01200" y="4546600"/>
            <a:ext cx="6654800" cy="4597400"/>
          </a:xfrm>
          <a:prstGeom prst="rect">
            <a:avLst/>
          </a:prstGeom>
        </p:spPr>
      </p:pic>
      <p:sp>
        <p:nvSpPr>
          <p:cNvPr id="18"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Tree>
    <p:extLst>
      <p:ext uri="{BB962C8B-B14F-4D97-AF65-F5344CB8AC3E}">
        <p14:creationId xmlns:p14="http://schemas.microsoft.com/office/powerpoint/2010/main" val="10785601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Content Placeholder 2"/>
          <p:cNvSpPr>
            <a:spLocks noGrp="1"/>
          </p:cNvSpPr>
          <p:nvPr>
            <p:ph idx="1"/>
          </p:nvPr>
        </p:nvSpPr>
        <p:spPr>
          <a:xfrm>
            <a:off x="812801" y="2267744"/>
            <a:ext cx="14660015" cy="6120680"/>
          </a:xfrm>
          <a:prstGeom prst="rect">
            <a:avLst/>
          </a:prstGeom>
        </p:spPr>
        <p:txBody>
          <a:bodyPr vert="horz" lIns="0" tIns="0" rIns="108000" bIns="45706">
            <a:normAutofit/>
          </a:bodyPr>
          <a:lstStyle>
            <a:lvl1pPr algn="l">
              <a:defRPr sz="2600" b="0" i="0">
                <a:solidFill>
                  <a:srgbClr val="334000"/>
                </a:solidFill>
                <a:latin typeface="Univers LT Std 45 Light"/>
                <a:cs typeface="Univers LT Std 45 Light"/>
              </a:defRPr>
            </a:lvl1pPr>
            <a:lvl2pPr algn="l">
              <a:defRPr sz="2600" b="0" i="0">
                <a:solidFill>
                  <a:srgbClr val="334000"/>
                </a:solidFill>
                <a:latin typeface="Univers LT Std 45 Light"/>
                <a:cs typeface="Univers LT Std 45 Light"/>
              </a:defRPr>
            </a:lvl2pPr>
            <a:lvl3pPr algn="l">
              <a:defRPr sz="2600" b="0" i="0">
                <a:solidFill>
                  <a:srgbClr val="334000"/>
                </a:solidFill>
                <a:latin typeface="Univers LT Std 45 Light"/>
                <a:cs typeface="Univers LT Std 45 Light"/>
              </a:defRPr>
            </a:lvl3pPr>
            <a:lvl4pPr algn="l">
              <a:defRPr sz="2600" b="0" i="0">
                <a:solidFill>
                  <a:srgbClr val="334000"/>
                </a:solidFill>
                <a:latin typeface="Univers LT Std 45 Light"/>
                <a:cs typeface="Univers LT Std 45 Light"/>
              </a:defRPr>
            </a:lvl4pPr>
            <a:lvl5pPr algn="l">
              <a:defRPr sz="2600" b="0" i="0">
                <a:solidFill>
                  <a:srgbClr val="334000"/>
                </a:solidFill>
                <a:latin typeface="Univers LT Std 45 Light"/>
                <a:cs typeface="Univers LT Std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auto">
          <a:xfrm>
            <a:off x="-584968" y="2123728"/>
            <a:ext cx="7272808" cy="0"/>
          </a:xfrm>
          <a:prstGeom prst="line">
            <a:avLst/>
          </a:prstGeom>
          <a:blipFill dpi="0" rotWithShape="0">
            <a:blip r:embed="rId2"/>
            <a:srcRect/>
            <a:tile tx="0" ty="0" sx="100000" sy="100000" flip="none" algn="tl"/>
          </a:blipFill>
          <a:ln w="76200" cap="flat" cmpd="sng" algn="ctr">
            <a:solidFill>
              <a:srgbClr val="003366"/>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 Placeholder 2"/>
          <p:cNvSpPr>
            <a:spLocks noGrp="1"/>
          </p:cNvSpPr>
          <p:nvPr>
            <p:ph type="body" idx="11" hasCustomPrompt="1"/>
          </p:nvPr>
        </p:nvSpPr>
        <p:spPr>
          <a:xfrm>
            <a:off x="783184" y="1547664"/>
            <a:ext cx="14689632" cy="648072"/>
          </a:xfrm>
          <a:prstGeom prst="rect">
            <a:avLst/>
          </a:prstGeom>
        </p:spPr>
        <p:txBody>
          <a:bodyPr vert="horz" lIns="0" tIns="0" rIns="162503" bIns="81252" anchor="t" anchorCtr="0">
            <a:normAutofit/>
          </a:bodyPr>
          <a:lstStyle>
            <a:lvl1pPr marL="36000" indent="0" algn="l">
              <a:spcBef>
                <a:spcPts val="0"/>
              </a:spcBef>
              <a:buNone/>
              <a:defRPr sz="3200" b="0" i="0">
                <a:solidFill>
                  <a:schemeClr val="bg1">
                    <a:lumMod val="65000"/>
                  </a:schemeClr>
                </a:solidFill>
                <a:latin typeface="Univers LT Std 55"/>
                <a:cs typeface="Univers LT Std 55"/>
              </a:defRPr>
            </a:lvl1pPr>
            <a:lvl2pPr marL="812517" indent="0">
              <a:buNone/>
              <a:defRPr sz="3600" b="1"/>
            </a:lvl2pPr>
            <a:lvl3pPr marL="1625035" indent="0">
              <a:buNone/>
              <a:defRPr sz="3200" b="1"/>
            </a:lvl3pPr>
            <a:lvl4pPr marL="2437552" indent="0">
              <a:buNone/>
              <a:defRPr sz="2800" b="1"/>
            </a:lvl4pPr>
            <a:lvl5pPr marL="3250069" indent="0">
              <a:buNone/>
              <a:defRPr sz="2800" b="1"/>
            </a:lvl5pPr>
            <a:lvl6pPr marL="4062587" indent="0">
              <a:buNone/>
              <a:defRPr sz="2800" b="1"/>
            </a:lvl6pPr>
            <a:lvl7pPr marL="4875104" indent="0">
              <a:buNone/>
              <a:defRPr sz="2800" b="1"/>
            </a:lvl7pPr>
            <a:lvl8pPr marL="5687621" indent="0">
              <a:buNone/>
              <a:defRPr sz="2800" b="1"/>
            </a:lvl8pPr>
            <a:lvl9pPr marL="6500139" indent="0">
              <a:buNone/>
              <a:defRPr sz="2800" b="1"/>
            </a:lvl9pPr>
          </a:lstStyle>
          <a:p>
            <a:pPr lvl="0"/>
            <a:r>
              <a:rPr lang="en-US"/>
              <a:t>Click to Edit Master Text styles</a:t>
            </a:r>
          </a:p>
        </p:txBody>
      </p:sp>
      <p:sp>
        <p:nvSpPr>
          <p:cNvPr id="23" name="Title 1"/>
          <p:cNvSpPr>
            <a:spLocks noGrp="1"/>
          </p:cNvSpPr>
          <p:nvPr>
            <p:ph type="title"/>
          </p:nvPr>
        </p:nvSpPr>
        <p:spPr>
          <a:xfrm>
            <a:off x="783185" y="323528"/>
            <a:ext cx="11881319" cy="1200133"/>
          </a:xfrm>
          <a:prstGeom prst="rect">
            <a:avLst/>
          </a:prstGeom>
        </p:spPr>
        <p:txBody>
          <a:bodyPr vert="horz" lIns="0" tIns="45706" rIns="91409" bIns="45706">
            <a:normAutofit/>
          </a:bodyPr>
          <a:lstStyle>
            <a:lvl1pPr algn="l">
              <a:defRPr sz="4200" b="0" i="0">
                <a:solidFill>
                  <a:schemeClr val="bg1"/>
                </a:solidFill>
                <a:latin typeface="Univers LT Std 55"/>
                <a:cs typeface="Univers LT Std 55"/>
              </a:defRPr>
            </a:lvl1pPr>
          </a:lstStyle>
          <a:p>
            <a:r>
              <a:rPr lang="en-US"/>
              <a:t>Click to edit Master title style</a:t>
            </a:r>
          </a:p>
        </p:txBody>
      </p:sp>
      <p:sp>
        <p:nvSpPr>
          <p:cNvPr id="24" name="Rectangle 1"/>
          <p:cNvSpPr>
            <a:spLocks/>
          </p:cNvSpPr>
          <p:nvPr userDrawn="1"/>
        </p:nvSpPr>
        <p:spPr bwMode="auto">
          <a:xfrm>
            <a:off x="0" y="8460512"/>
            <a:ext cx="16255999" cy="720000"/>
          </a:xfrm>
          <a:prstGeom prst="rect">
            <a:avLst/>
          </a:prstGeom>
          <a:solidFill>
            <a:schemeClr val="tx1">
              <a:alpha val="67000"/>
            </a:schemeClr>
          </a:solidFill>
          <a:ln w="12700" cap="flat">
            <a:noFill/>
            <a:prstDash val="solid"/>
            <a:miter lim="800000"/>
            <a:headEnd type="none" w="med" len="med"/>
            <a:tailEnd type="none" w="med" len="med"/>
          </a:ln>
        </p:spPr>
        <p:txBody>
          <a:bodyPr lIns="0" tIns="0" rIns="0" bIns="0" anchor="ctr"/>
          <a:lstStyle/>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a:p>
            <a:pPr marL="810000" algn="l">
              <a:defRPr/>
            </a:pPr>
            <a:endParaRPr lang="en-US" sz="2750" b="0" i="0">
              <a:solidFill>
                <a:srgbClr val="FFFFFF"/>
              </a:solidFill>
              <a:effectLst>
                <a:outerShdw blurRad="38100" dist="38100" dir="2700000" algn="tl">
                  <a:srgbClr val="000000"/>
                </a:outerShdw>
              </a:effectLst>
              <a:latin typeface="Univers LT Std 55"/>
              <a:ea typeface="ＭＳ Ｐゴシック" charset="0"/>
              <a:cs typeface="Univers LT Std 55"/>
            </a:endParaRPr>
          </a:p>
        </p:txBody>
      </p:sp>
    </p:spTree>
    <p:extLst>
      <p:ext uri="{BB962C8B-B14F-4D97-AF65-F5344CB8AC3E}">
        <p14:creationId xmlns:p14="http://schemas.microsoft.com/office/powerpoint/2010/main" val="16536249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F731-6FF7-8748-8E5B-7CA3D6CB3224}"/>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EB9CA0C-11D4-D047-BE9E-47F50E541C9D}"/>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564051F9-6296-7C41-B4E2-65FD39D181B6}"/>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5" name="Footer Placeholder 4">
            <a:extLst>
              <a:ext uri="{FF2B5EF4-FFF2-40B4-BE49-F238E27FC236}">
                <a16:creationId xmlns:a16="http://schemas.microsoft.com/office/drawing/2014/main" id="{CADEDA05-0C37-D540-8E99-514F9B2DF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AD9FC-3DEC-C74D-BFEC-6088FEC44A7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179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FB56-C8FB-D844-A267-90E4D62E4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B1302-162B-3F47-ABCC-674190D334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CD174-C576-5A46-A859-39DBA5E4CDF6}"/>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5" name="Footer Placeholder 4">
            <a:extLst>
              <a:ext uri="{FF2B5EF4-FFF2-40B4-BE49-F238E27FC236}">
                <a16:creationId xmlns:a16="http://schemas.microsoft.com/office/drawing/2014/main" id="{F69D7E84-4AD7-DB42-AA52-DCE04EFF9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9BAAB-07F2-4242-9A3D-F5C9A0688C5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8413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FB32-9A01-2E40-BE3D-88D19DD20F0D}"/>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EE93F7B-6BBA-8947-9869-D7E78579A2BE}"/>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F2CCA9-841D-2C44-96F7-C80D04D116C4}"/>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5" name="Footer Placeholder 4">
            <a:extLst>
              <a:ext uri="{FF2B5EF4-FFF2-40B4-BE49-F238E27FC236}">
                <a16:creationId xmlns:a16="http://schemas.microsoft.com/office/drawing/2014/main" id="{FD0E403B-54DD-C041-AFED-C722D6D0F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63485-A8C1-7743-87EF-407AF8A9CC6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137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F60E-EB30-8A47-BD0B-2DE506F3A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44F6B-6FAD-5649-8117-92F1C175F7D2}"/>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D54765-9D0B-6745-A69E-9CFF8BA42789}"/>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0200D-699D-254F-8170-1D1F74B69A25}"/>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6" name="Footer Placeholder 5">
            <a:extLst>
              <a:ext uri="{FF2B5EF4-FFF2-40B4-BE49-F238E27FC236}">
                <a16:creationId xmlns:a16="http://schemas.microsoft.com/office/drawing/2014/main" id="{7630AC1A-8ECC-9D4B-8C88-58E2BD130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B4C33-10CF-E44D-BFC1-E7599E16BCA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9950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D013-3C81-C643-BDBB-BE6F38E645F2}"/>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EEB12-9FD5-FC48-8505-A3EE690E1333}"/>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DEC75D7-21D4-074E-9930-8C6BB3DC6004}"/>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3DA253-07A1-8C46-8281-3336ED6449FC}"/>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A44ED16-63A3-9E47-983F-8A27EEE6804A}"/>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87A34-B422-374F-8244-5317243F5B9E}"/>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8" name="Footer Placeholder 7">
            <a:extLst>
              <a:ext uri="{FF2B5EF4-FFF2-40B4-BE49-F238E27FC236}">
                <a16:creationId xmlns:a16="http://schemas.microsoft.com/office/drawing/2014/main" id="{F1662183-75E6-004E-932B-86E4EA2F7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C1282B-8BF1-7642-810C-5B440318EF54}"/>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573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E317-49FF-5844-8307-3C681AE97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E0E742-8902-2445-89B2-BBE0F891BA7B}"/>
              </a:ext>
            </a:extLst>
          </p:cNvPr>
          <p:cNvSpPr>
            <a:spLocks noGrp="1"/>
          </p:cNvSpPr>
          <p:nvPr>
            <p:ph type="dt" sz="half" idx="10"/>
          </p:nvPr>
        </p:nvSpPr>
        <p:spPr/>
        <p:txBody>
          <a:bodyPr/>
          <a:lstStyle/>
          <a:p>
            <a:fld id="{48A87A34-81AB-432B-8DAE-1953F412C126}" type="datetimeFigureOut">
              <a:rPr lang="en-US" smtClean="0"/>
              <a:t>5/21/26</a:t>
            </a:fld>
            <a:endParaRPr lang="en-US"/>
          </a:p>
        </p:txBody>
      </p:sp>
      <p:sp>
        <p:nvSpPr>
          <p:cNvPr id="4" name="Footer Placeholder 3">
            <a:extLst>
              <a:ext uri="{FF2B5EF4-FFF2-40B4-BE49-F238E27FC236}">
                <a16:creationId xmlns:a16="http://schemas.microsoft.com/office/drawing/2014/main" id="{7EA20010-A351-F14E-BC1F-E708F66C5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A11F9A-FE76-F64D-9588-B070705C0F1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36659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 name="Rectangle 3"/>
          <p:cNvSpPr>
            <a:spLocks/>
          </p:cNvSpPr>
          <p:nvPr userDrawn="1"/>
        </p:nvSpPr>
        <p:spPr bwMode="auto">
          <a:xfrm>
            <a:off x="783184" y="1547664"/>
            <a:ext cx="14761640"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38087" tIns="38087" rIns="38087" bIns="38087" anchor="t" anchorCtr="0"/>
          <a:lstStyle/>
          <a:p>
            <a:pPr algn="l">
              <a:lnSpc>
                <a:spcPct val="90000"/>
              </a:lnSpc>
            </a:pPr>
            <a:r>
              <a:rPr lang="en-US" sz="4200" b="0" i="0" kern="1200">
                <a:solidFill>
                  <a:schemeClr val="bg1"/>
                </a:solidFill>
                <a:latin typeface="Univers LT Std 65 Bold"/>
                <a:ea typeface="ＭＳ Ｐゴシック" charset="0"/>
                <a:cs typeface="Univers LT Std 65 Bold"/>
                <a:sym typeface="Sofia Pro Light" charset="0"/>
              </a:rPr>
              <a:t>MASTER OF AGING</a:t>
            </a:r>
          </a:p>
        </p:txBody>
      </p:sp>
      <p:grpSp>
        <p:nvGrpSpPr>
          <p:cNvPr id="16" name="Group 15"/>
          <p:cNvGrpSpPr/>
          <p:nvPr userDrawn="1"/>
        </p:nvGrpSpPr>
        <p:grpSpPr>
          <a:xfrm>
            <a:off x="-18256" y="0"/>
            <a:ext cx="16299352" cy="1494000"/>
            <a:chOff x="-18256" y="0"/>
            <a:chExt cx="16299352" cy="1494000"/>
          </a:xfrm>
        </p:grpSpPr>
        <p:sp>
          <p:nvSpPr>
            <p:cNvPr id="17" name="Rectangle 16"/>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21" name="Group 20"/>
          <p:cNvGrpSpPr/>
          <p:nvPr userDrawn="1"/>
        </p:nvGrpSpPr>
        <p:grpSpPr>
          <a:xfrm>
            <a:off x="-8028000" y="410400"/>
            <a:ext cx="16273808" cy="846667"/>
            <a:chOff x="-8001792" y="395536"/>
            <a:chExt cx="16273808" cy="846667"/>
          </a:xfrm>
        </p:grpSpPr>
        <p:pic>
          <p:nvPicPr>
            <p:cNvPr id="22" name="Picture 21" descr="PPT_Heading_background-bar.png"/>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7983984" y="395536"/>
              <a:ext cx="16256000" cy="846667"/>
            </a:xfrm>
            <a:prstGeom prst="rect">
              <a:avLst/>
            </a:prstGeom>
          </p:spPr>
        </p:pic>
        <p:cxnSp>
          <p:nvCxnSpPr>
            <p:cNvPr id="23" name="Straight Connector 22"/>
            <p:cNvCxnSpPr/>
            <p:nvPr userDrawn="1"/>
          </p:nvCxnSpPr>
          <p:spPr bwMode="auto">
            <a:xfrm>
              <a:off x="-8001792" y="1098187"/>
              <a:ext cx="14185576" cy="0"/>
            </a:xfrm>
            <a:prstGeom prst="line">
              <a:avLst/>
            </a:prstGeom>
            <a:blipFill dpi="0" rotWithShape="0">
              <a:blip r:embed="rId4"/>
              <a:srcRect/>
              <a:tile tx="0" ty="0" sx="100000" sy="100000" flip="none" algn="tl"/>
            </a:blipFill>
            <a:ln w="762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4" name="Rectangle 3"/>
          <p:cNvSpPr>
            <a:spLocks/>
          </p:cNvSpPr>
          <p:nvPr userDrawn="1"/>
        </p:nvSpPr>
        <p:spPr bwMode="auto">
          <a:xfrm>
            <a:off x="783184" y="450115"/>
            <a:ext cx="14761640"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38087" tIns="38087" rIns="38087" bIns="38087" anchor="t" anchorCtr="0"/>
          <a:lstStyle/>
          <a:p>
            <a:pPr algn="l">
              <a:lnSpc>
                <a:spcPct val="90000"/>
              </a:lnSpc>
            </a:pPr>
            <a:endParaRPr lang="en-US" sz="4200" b="0" i="0" kern="1200">
              <a:solidFill>
                <a:schemeClr val="bg1"/>
              </a:solidFill>
              <a:latin typeface="Univers LT Std 65 Bold"/>
              <a:ea typeface="ＭＳ Ｐゴシック" charset="0"/>
              <a:cs typeface="Univers LT Std 65 Bold"/>
              <a:sym typeface="Sofia Pro Light" charset="0"/>
            </a:endParaRPr>
          </a:p>
          <a:p>
            <a:pPr algn="l">
              <a:lnSpc>
                <a:spcPct val="90000"/>
              </a:lnSpc>
            </a:pPr>
            <a:endParaRPr lang="en-US" sz="4200" b="0" i="0" kern="1200">
              <a:solidFill>
                <a:schemeClr val="bg1"/>
              </a:solidFill>
              <a:latin typeface="Univers LT Std 65 Bold"/>
              <a:ea typeface="ＭＳ Ｐゴシック" charset="0"/>
              <a:cs typeface="Univers LT Std 65 Bold"/>
              <a:sym typeface="Sofia Pro Light" charset="0"/>
            </a:endParaRPr>
          </a:p>
        </p:txBody>
      </p:sp>
    </p:spTree>
    <p:extLst>
      <p:ext uri="{BB962C8B-B14F-4D97-AF65-F5344CB8AC3E}">
        <p14:creationId xmlns:p14="http://schemas.microsoft.com/office/powerpoint/2010/main" val="996736456"/>
      </p:ext>
    </p:extLst>
  </p:cSld>
  <p:clrMap bg1="lt1" tx1="dk1" bg2="lt2" tx2="dk2" accent1="accent1" accent2="accent2" accent3="accent3" accent4="accent4" accent5="accent5" accent6="accent6" hlink="hlink" folHlink="folHlink"/>
  <p:sldLayoutIdLst>
    <p:sldLayoutId id="2147483669" r:id="rId1"/>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080"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16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24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32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810" indent="-342810" algn="ctr" rtl="0" eaLnBrk="0" fontAlgn="base" hangingPunct="0">
        <a:spcBef>
          <a:spcPct val="0"/>
        </a:spcBef>
        <a:spcAft>
          <a:spcPct val="0"/>
        </a:spcAft>
        <a:defRPr sz="3200">
          <a:solidFill>
            <a:schemeClr val="tx1"/>
          </a:solidFill>
          <a:latin typeface="+mn-lt"/>
          <a:ea typeface="+mn-ea"/>
          <a:cs typeface="+mn-cs"/>
          <a:sym typeface="Gill Sans" charset="0"/>
        </a:defRPr>
      </a:lvl1pPr>
      <a:lvl2pPr marL="742757" indent="-285675" algn="ctr" rtl="0" eaLnBrk="0" fontAlgn="base" hangingPunct="0">
        <a:spcBef>
          <a:spcPct val="0"/>
        </a:spcBef>
        <a:spcAft>
          <a:spcPct val="0"/>
        </a:spcAft>
        <a:defRPr sz="3200">
          <a:solidFill>
            <a:schemeClr val="tx1"/>
          </a:solidFill>
          <a:latin typeface="+mn-lt"/>
          <a:ea typeface="+mn-ea"/>
          <a:cs typeface="+mn-cs"/>
          <a:sym typeface="Gill Sans" charset="0"/>
        </a:defRPr>
      </a:lvl2pPr>
      <a:lvl3pPr marL="1142704" indent="-228541" algn="ctr" rtl="0" eaLnBrk="0" fontAlgn="base" hangingPunct="0">
        <a:spcBef>
          <a:spcPct val="0"/>
        </a:spcBef>
        <a:spcAft>
          <a:spcPct val="0"/>
        </a:spcAft>
        <a:defRPr sz="3200">
          <a:solidFill>
            <a:schemeClr val="tx1"/>
          </a:solidFill>
          <a:latin typeface="+mn-lt"/>
          <a:ea typeface="+mn-ea"/>
          <a:cs typeface="+mn-cs"/>
          <a:sym typeface="Gill Sans" charset="0"/>
        </a:defRPr>
      </a:lvl3pPr>
      <a:lvl4pPr marL="1599784" indent="-228541" algn="ctr" rtl="0" eaLnBrk="0" fontAlgn="base" hangingPunct="0">
        <a:spcBef>
          <a:spcPct val="0"/>
        </a:spcBef>
        <a:spcAft>
          <a:spcPct val="0"/>
        </a:spcAft>
        <a:defRPr sz="3200">
          <a:solidFill>
            <a:schemeClr val="tx1"/>
          </a:solidFill>
          <a:latin typeface="+mn-lt"/>
          <a:ea typeface="+mn-ea"/>
          <a:cs typeface="+mn-cs"/>
          <a:sym typeface="Gill Sans" charset="0"/>
        </a:defRPr>
      </a:lvl4pPr>
      <a:lvl5pPr marL="2056865" indent="-228541" algn="ctr" rtl="0" eaLnBrk="0" fontAlgn="base" hangingPunct="0">
        <a:spcBef>
          <a:spcPct val="0"/>
        </a:spcBef>
        <a:spcAft>
          <a:spcPct val="0"/>
        </a:spcAft>
        <a:defRPr sz="3200">
          <a:solidFill>
            <a:schemeClr val="tx1"/>
          </a:solidFill>
          <a:latin typeface="+mn-lt"/>
          <a:ea typeface="+mn-ea"/>
          <a:cs typeface="+mn-cs"/>
          <a:sym typeface="Gill Sans" charset="0"/>
        </a:defRPr>
      </a:lvl5pPr>
      <a:lvl6pPr marL="457080" algn="ctr" rtl="0" fontAlgn="base">
        <a:spcBef>
          <a:spcPct val="0"/>
        </a:spcBef>
        <a:spcAft>
          <a:spcPct val="0"/>
        </a:spcAft>
        <a:defRPr sz="3200">
          <a:solidFill>
            <a:schemeClr val="tx1"/>
          </a:solidFill>
          <a:latin typeface="+mn-lt"/>
          <a:ea typeface="+mn-ea"/>
          <a:cs typeface="+mn-cs"/>
          <a:sym typeface="Gill Sans" charset="0"/>
        </a:defRPr>
      </a:lvl6pPr>
      <a:lvl7pPr marL="914163" algn="ctr" rtl="0" fontAlgn="base">
        <a:spcBef>
          <a:spcPct val="0"/>
        </a:spcBef>
        <a:spcAft>
          <a:spcPct val="0"/>
        </a:spcAft>
        <a:defRPr sz="3200">
          <a:solidFill>
            <a:schemeClr val="tx1"/>
          </a:solidFill>
          <a:latin typeface="+mn-lt"/>
          <a:ea typeface="+mn-ea"/>
          <a:cs typeface="+mn-cs"/>
          <a:sym typeface="Gill Sans" charset="0"/>
        </a:defRPr>
      </a:lvl7pPr>
      <a:lvl8pPr marL="1371243" algn="ctr" rtl="0" fontAlgn="base">
        <a:spcBef>
          <a:spcPct val="0"/>
        </a:spcBef>
        <a:spcAft>
          <a:spcPct val="0"/>
        </a:spcAft>
        <a:defRPr sz="3200">
          <a:solidFill>
            <a:schemeClr val="tx1"/>
          </a:solidFill>
          <a:latin typeface="+mn-lt"/>
          <a:ea typeface="+mn-ea"/>
          <a:cs typeface="+mn-cs"/>
          <a:sym typeface="Gill Sans" charset="0"/>
        </a:defRPr>
      </a:lvl8pPr>
      <a:lvl9pPr marL="1828324"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457080" rtl="0" eaLnBrk="1" latinLnBrk="0" hangingPunct="1">
        <a:defRPr sz="1800" kern="1200">
          <a:solidFill>
            <a:schemeClr val="tx1"/>
          </a:solidFill>
          <a:latin typeface="+mn-lt"/>
          <a:ea typeface="+mn-ea"/>
          <a:cs typeface="+mn-cs"/>
        </a:defRPr>
      </a:lvl1pPr>
      <a:lvl2pPr marL="457080" algn="l" defTabSz="457080" rtl="0" eaLnBrk="1" latinLnBrk="0" hangingPunct="1">
        <a:defRPr sz="1800" kern="1200">
          <a:solidFill>
            <a:schemeClr val="tx1"/>
          </a:solidFill>
          <a:latin typeface="+mn-lt"/>
          <a:ea typeface="+mn-ea"/>
          <a:cs typeface="+mn-cs"/>
        </a:defRPr>
      </a:lvl2pPr>
      <a:lvl3pPr marL="914163" algn="l" defTabSz="457080" rtl="0" eaLnBrk="1" latinLnBrk="0" hangingPunct="1">
        <a:defRPr sz="1800" kern="1200">
          <a:solidFill>
            <a:schemeClr val="tx1"/>
          </a:solidFill>
          <a:latin typeface="+mn-lt"/>
          <a:ea typeface="+mn-ea"/>
          <a:cs typeface="+mn-cs"/>
        </a:defRPr>
      </a:lvl3pPr>
      <a:lvl4pPr marL="1371243" algn="l" defTabSz="457080" rtl="0" eaLnBrk="1" latinLnBrk="0" hangingPunct="1">
        <a:defRPr sz="1800" kern="1200">
          <a:solidFill>
            <a:schemeClr val="tx1"/>
          </a:solidFill>
          <a:latin typeface="+mn-lt"/>
          <a:ea typeface="+mn-ea"/>
          <a:cs typeface="+mn-cs"/>
        </a:defRPr>
      </a:lvl4pPr>
      <a:lvl5pPr marL="1828324" algn="l" defTabSz="457080" rtl="0" eaLnBrk="1" latinLnBrk="0" hangingPunct="1">
        <a:defRPr sz="1800" kern="1200">
          <a:solidFill>
            <a:schemeClr val="tx1"/>
          </a:solidFill>
          <a:latin typeface="+mn-lt"/>
          <a:ea typeface="+mn-ea"/>
          <a:cs typeface="+mn-cs"/>
        </a:defRPr>
      </a:lvl5pPr>
      <a:lvl6pPr marL="2285404" algn="l" defTabSz="457080" rtl="0" eaLnBrk="1" latinLnBrk="0" hangingPunct="1">
        <a:defRPr sz="1800" kern="1200">
          <a:solidFill>
            <a:schemeClr val="tx1"/>
          </a:solidFill>
          <a:latin typeface="+mn-lt"/>
          <a:ea typeface="+mn-ea"/>
          <a:cs typeface="+mn-cs"/>
        </a:defRPr>
      </a:lvl6pPr>
      <a:lvl7pPr marL="2742486" algn="l" defTabSz="457080" rtl="0" eaLnBrk="1" latinLnBrk="0" hangingPunct="1">
        <a:defRPr sz="1800" kern="1200">
          <a:solidFill>
            <a:schemeClr val="tx1"/>
          </a:solidFill>
          <a:latin typeface="+mn-lt"/>
          <a:ea typeface="+mn-ea"/>
          <a:cs typeface="+mn-cs"/>
        </a:defRPr>
      </a:lvl7pPr>
      <a:lvl8pPr marL="3199567" algn="l" defTabSz="457080" rtl="0" eaLnBrk="1" latinLnBrk="0" hangingPunct="1">
        <a:defRPr sz="1800" kern="1200">
          <a:solidFill>
            <a:schemeClr val="tx1"/>
          </a:solidFill>
          <a:latin typeface="+mn-lt"/>
          <a:ea typeface="+mn-ea"/>
          <a:cs typeface="+mn-cs"/>
        </a:defRPr>
      </a:lvl8pPr>
      <a:lvl9pPr marL="3656647" algn="l" defTabSz="4570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userDrawn="1"/>
        </p:nvGrpSpPr>
        <p:grpSpPr>
          <a:xfrm>
            <a:off x="-18256" y="0"/>
            <a:ext cx="16299352" cy="1494000"/>
            <a:chOff x="-18256" y="0"/>
            <a:chExt cx="16299352" cy="1494000"/>
          </a:xfrm>
        </p:grpSpPr>
        <p:sp>
          <p:nvSpPr>
            <p:cNvPr id="7" name="Rectangle 6"/>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94384376"/>
      </p:ext>
    </p:extLst>
  </p:cSld>
  <p:clrMap bg1="lt1" tx1="dk1" bg2="lt2" tx2="dk2" accent1="accent1" accent2="accent2" accent3="accent3" accent4="accent4" accent5="accent5" accent6="accent6" hlink="hlink" folHlink="folHlink"/>
  <p:sldLayoutIdLst>
    <p:sldLayoutId id="2147483671" r:id="rId1"/>
    <p:sldLayoutId id="2147483672" r:id="rId2"/>
  </p:sldLayoutIdLst>
  <p:transition/>
  <p:txStyles>
    <p:titleStyle>
      <a:lvl1pPr algn="ctr" rtl="0" eaLnBrk="0" fontAlgn="base" hangingPunct="0">
        <a:spcBef>
          <a:spcPct val="0"/>
        </a:spcBef>
        <a:spcAft>
          <a:spcPct val="0"/>
        </a:spcAft>
        <a:defRPr sz="7600">
          <a:solidFill>
            <a:schemeClr val="tx1"/>
          </a:solidFill>
          <a:latin typeface="+mj-lt"/>
          <a:ea typeface="+mj-ea"/>
          <a:cs typeface="+mj-cs"/>
          <a:sym typeface="Gill Sans" charset="0"/>
        </a:defRPr>
      </a:lvl1pPr>
      <a:lvl2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5pPr>
      <a:lvl6pPr marL="457061"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6pPr>
      <a:lvl7pPr marL="91412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7pPr>
      <a:lvl8pPr marL="1371183"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8pPr>
      <a:lvl9pPr marL="1828244" algn="ctr" rtl="0" fontAlgn="base">
        <a:spcBef>
          <a:spcPct val="0"/>
        </a:spcBef>
        <a:spcAft>
          <a:spcPct val="0"/>
        </a:spcAft>
        <a:defRPr sz="7600">
          <a:solidFill>
            <a:schemeClr val="tx1"/>
          </a:solidFill>
          <a:latin typeface="Gill Sans" charset="0"/>
          <a:ea typeface="ヒラギノ角ゴ ProN W3" charset="0"/>
          <a:cs typeface="ヒラギノ角ゴ ProN W3" charset="0"/>
          <a:sym typeface="Gill Sans" charset="0"/>
        </a:defRPr>
      </a:lvl9pPr>
    </p:titleStyle>
    <p:bodyStyle>
      <a:lvl1pPr marL="342796" indent="-342796" algn="ctr" rtl="0" eaLnBrk="0" fontAlgn="base" hangingPunct="0">
        <a:spcBef>
          <a:spcPct val="0"/>
        </a:spcBef>
        <a:spcAft>
          <a:spcPct val="0"/>
        </a:spcAft>
        <a:defRPr sz="3200">
          <a:solidFill>
            <a:schemeClr val="tx1"/>
          </a:solidFill>
          <a:latin typeface="+mn-lt"/>
          <a:ea typeface="+mn-ea"/>
          <a:cs typeface="+mn-cs"/>
          <a:sym typeface="Gill Sans" charset="0"/>
        </a:defRPr>
      </a:lvl1pPr>
      <a:lvl2pPr marL="742725" indent="-285662" algn="ctr" rtl="0" eaLnBrk="0" fontAlgn="base" hangingPunct="0">
        <a:spcBef>
          <a:spcPct val="0"/>
        </a:spcBef>
        <a:spcAft>
          <a:spcPct val="0"/>
        </a:spcAft>
        <a:defRPr sz="3200">
          <a:solidFill>
            <a:schemeClr val="tx1"/>
          </a:solidFill>
          <a:latin typeface="+mn-lt"/>
          <a:ea typeface="+mn-ea"/>
          <a:cs typeface="+mn-cs"/>
          <a:sym typeface="Gill Sans" charset="0"/>
        </a:defRPr>
      </a:lvl2pPr>
      <a:lvl3pPr marL="1142654" indent="-228530" algn="ctr" rtl="0" eaLnBrk="0" fontAlgn="base" hangingPunct="0">
        <a:spcBef>
          <a:spcPct val="0"/>
        </a:spcBef>
        <a:spcAft>
          <a:spcPct val="0"/>
        </a:spcAft>
        <a:defRPr sz="3200">
          <a:solidFill>
            <a:schemeClr val="tx1"/>
          </a:solidFill>
          <a:latin typeface="+mn-lt"/>
          <a:ea typeface="+mn-ea"/>
          <a:cs typeface="+mn-cs"/>
          <a:sym typeface="Gill Sans" charset="0"/>
        </a:defRPr>
      </a:lvl3pPr>
      <a:lvl4pPr marL="1599715" indent="-228530" algn="ctr" rtl="0" eaLnBrk="0" fontAlgn="base" hangingPunct="0">
        <a:spcBef>
          <a:spcPct val="0"/>
        </a:spcBef>
        <a:spcAft>
          <a:spcPct val="0"/>
        </a:spcAft>
        <a:defRPr sz="3200">
          <a:solidFill>
            <a:schemeClr val="tx1"/>
          </a:solidFill>
          <a:latin typeface="+mn-lt"/>
          <a:ea typeface="+mn-ea"/>
          <a:cs typeface="+mn-cs"/>
          <a:sym typeface="Gill Sans" charset="0"/>
        </a:defRPr>
      </a:lvl4pPr>
      <a:lvl5pPr marL="2056776" indent="-228530" algn="ctr" rtl="0" eaLnBrk="0" fontAlgn="base" hangingPunct="0">
        <a:spcBef>
          <a:spcPct val="0"/>
        </a:spcBef>
        <a:spcAft>
          <a:spcPct val="0"/>
        </a:spcAft>
        <a:defRPr sz="3200">
          <a:solidFill>
            <a:schemeClr val="tx1"/>
          </a:solidFill>
          <a:latin typeface="+mn-lt"/>
          <a:ea typeface="+mn-ea"/>
          <a:cs typeface="+mn-cs"/>
          <a:sym typeface="Gill Sans" charset="0"/>
        </a:defRPr>
      </a:lvl5pPr>
      <a:lvl6pPr marL="457061" algn="ctr" rtl="0" fontAlgn="base">
        <a:spcBef>
          <a:spcPct val="0"/>
        </a:spcBef>
        <a:spcAft>
          <a:spcPct val="0"/>
        </a:spcAft>
        <a:defRPr sz="3200">
          <a:solidFill>
            <a:schemeClr val="tx1"/>
          </a:solidFill>
          <a:latin typeface="+mn-lt"/>
          <a:ea typeface="+mn-ea"/>
          <a:cs typeface="+mn-cs"/>
          <a:sym typeface="Gill Sans" charset="0"/>
        </a:defRPr>
      </a:lvl6pPr>
      <a:lvl7pPr marL="914124" algn="ctr" rtl="0" fontAlgn="base">
        <a:spcBef>
          <a:spcPct val="0"/>
        </a:spcBef>
        <a:spcAft>
          <a:spcPct val="0"/>
        </a:spcAft>
        <a:defRPr sz="3200">
          <a:solidFill>
            <a:schemeClr val="tx1"/>
          </a:solidFill>
          <a:latin typeface="+mn-lt"/>
          <a:ea typeface="+mn-ea"/>
          <a:cs typeface="+mn-cs"/>
          <a:sym typeface="Gill Sans" charset="0"/>
        </a:defRPr>
      </a:lvl7pPr>
      <a:lvl8pPr marL="1371183" algn="ctr" rtl="0" fontAlgn="base">
        <a:spcBef>
          <a:spcPct val="0"/>
        </a:spcBef>
        <a:spcAft>
          <a:spcPct val="0"/>
        </a:spcAft>
        <a:defRPr sz="3200">
          <a:solidFill>
            <a:schemeClr val="tx1"/>
          </a:solidFill>
          <a:latin typeface="+mn-lt"/>
          <a:ea typeface="+mn-ea"/>
          <a:cs typeface="+mn-cs"/>
          <a:sym typeface="Gill Sans" charset="0"/>
        </a:defRPr>
      </a:lvl8pPr>
      <a:lvl9pPr marL="1828244" algn="ctr" rtl="0" fontAlgn="base">
        <a:spcBef>
          <a:spcPct val="0"/>
        </a:spcBef>
        <a:spcAft>
          <a:spcPct val="0"/>
        </a:spcAft>
        <a:defRPr sz="3200">
          <a:solidFill>
            <a:schemeClr val="tx1"/>
          </a:solidFill>
          <a:latin typeface="+mn-lt"/>
          <a:ea typeface="+mn-ea"/>
          <a:cs typeface="+mn-cs"/>
          <a:sym typeface="Gill Sans" charset="0"/>
        </a:defRPr>
      </a:lvl9pPr>
    </p:bodyStyle>
    <p:otherStyle>
      <a:defPPr>
        <a:defRPr lang="en-US"/>
      </a:defPPr>
      <a:lvl1pPr marL="0" algn="l" defTabSz="457061" rtl="0" eaLnBrk="1" latinLnBrk="0" hangingPunct="1">
        <a:defRPr sz="1800" kern="1200">
          <a:solidFill>
            <a:schemeClr val="tx1"/>
          </a:solidFill>
          <a:latin typeface="+mn-lt"/>
          <a:ea typeface="+mn-ea"/>
          <a:cs typeface="+mn-cs"/>
        </a:defRPr>
      </a:lvl1pPr>
      <a:lvl2pPr marL="457061" algn="l" defTabSz="457061" rtl="0" eaLnBrk="1" latinLnBrk="0" hangingPunct="1">
        <a:defRPr sz="1800" kern="1200">
          <a:solidFill>
            <a:schemeClr val="tx1"/>
          </a:solidFill>
          <a:latin typeface="+mn-lt"/>
          <a:ea typeface="+mn-ea"/>
          <a:cs typeface="+mn-cs"/>
        </a:defRPr>
      </a:lvl2pPr>
      <a:lvl3pPr marL="914124" algn="l" defTabSz="457061" rtl="0" eaLnBrk="1" latinLnBrk="0" hangingPunct="1">
        <a:defRPr sz="1800" kern="1200">
          <a:solidFill>
            <a:schemeClr val="tx1"/>
          </a:solidFill>
          <a:latin typeface="+mn-lt"/>
          <a:ea typeface="+mn-ea"/>
          <a:cs typeface="+mn-cs"/>
        </a:defRPr>
      </a:lvl3pPr>
      <a:lvl4pPr marL="1371183" algn="l" defTabSz="457061" rtl="0" eaLnBrk="1" latinLnBrk="0" hangingPunct="1">
        <a:defRPr sz="1800" kern="1200">
          <a:solidFill>
            <a:schemeClr val="tx1"/>
          </a:solidFill>
          <a:latin typeface="+mn-lt"/>
          <a:ea typeface="+mn-ea"/>
          <a:cs typeface="+mn-cs"/>
        </a:defRPr>
      </a:lvl4pPr>
      <a:lvl5pPr marL="1828244" algn="l" defTabSz="457061" rtl="0" eaLnBrk="1" latinLnBrk="0" hangingPunct="1">
        <a:defRPr sz="1800" kern="1200">
          <a:solidFill>
            <a:schemeClr val="tx1"/>
          </a:solidFill>
          <a:latin typeface="+mn-lt"/>
          <a:ea typeface="+mn-ea"/>
          <a:cs typeface="+mn-cs"/>
        </a:defRPr>
      </a:lvl5pPr>
      <a:lvl6pPr marL="2285304" algn="l" defTabSz="457061" rtl="0" eaLnBrk="1" latinLnBrk="0" hangingPunct="1">
        <a:defRPr sz="1800" kern="1200">
          <a:solidFill>
            <a:schemeClr val="tx1"/>
          </a:solidFill>
          <a:latin typeface="+mn-lt"/>
          <a:ea typeface="+mn-ea"/>
          <a:cs typeface="+mn-cs"/>
        </a:defRPr>
      </a:lvl6pPr>
      <a:lvl7pPr marL="2742365" algn="l" defTabSz="457061" rtl="0" eaLnBrk="1" latinLnBrk="0" hangingPunct="1">
        <a:defRPr sz="1800" kern="1200">
          <a:solidFill>
            <a:schemeClr val="tx1"/>
          </a:solidFill>
          <a:latin typeface="+mn-lt"/>
          <a:ea typeface="+mn-ea"/>
          <a:cs typeface="+mn-cs"/>
        </a:defRPr>
      </a:lvl7pPr>
      <a:lvl8pPr marL="3199426" algn="l" defTabSz="457061" rtl="0" eaLnBrk="1" latinLnBrk="0" hangingPunct="1">
        <a:defRPr sz="1800" kern="1200">
          <a:solidFill>
            <a:schemeClr val="tx1"/>
          </a:solidFill>
          <a:latin typeface="+mn-lt"/>
          <a:ea typeface="+mn-ea"/>
          <a:cs typeface="+mn-cs"/>
        </a:defRPr>
      </a:lvl8pPr>
      <a:lvl9pPr marL="3656487" algn="l" defTabSz="45706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B8A0F-D73A-CE40-AE5A-7D9832B93B88}"/>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7A2A64-E5CC-1942-BBDB-00A8AA475EAF}"/>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97DC-A7F9-2A42-A4F0-2D7A19B6733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4C4095DB-925E-6847-B109-A4325AE6241B}" type="datetimeFigureOut">
              <a:rPr lang="en-US" smtClean="0"/>
              <a:t>5/21/26</a:t>
            </a:fld>
            <a:endParaRPr lang="en-US"/>
          </a:p>
        </p:txBody>
      </p:sp>
      <p:sp>
        <p:nvSpPr>
          <p:cNvPr id="5" name="Footer Placeholder 4">
            <a:extLst>
              <a:ext uri="{FF2B5EF4-FFF2-40B4-BE49-F238E27FC236}">
                <a16:creationId xmlns:a16="http://schemas.microsoft.com/office/drawing/2014/main" id="{9C94E6F7-5B9C-4B47-A775-872073F73288}"/>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D607F5-A089-4A40-AE6D-6EE42C13CB00}"/>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A935E9A8-B073-7849-836F-19EB9176AB96}" type="slidenum">
              <a:rPr lang="en-US" smtClean="0"/>
              <a:t>‹#›</a:t>
            </a:fld>
            <a:endParaRPr lang="en-US"/>
          </a:p>
        </p:txBody>
      </p:sp>
      <p:grpSp>
        <p:nvGrpSpPr>
          <p:cNvPr id="7" name="Group 6">
            <a:extLst>
              <a:ext uri="{FF2B5EF4-FFF2-40B4-BE49-F238E27FC236}">
                <a16:creationId xmlns:a16="http://schemas.microsoft.com/office/drawing/2014/main" id="{4C386CE9-1AD3-E74D-8941-285BBADF834C}"/>
              </a:ext>
            </a:extLst>
          </p:cNvPr>
          <p:cNvGrpSpPr/>
          <p:nvPr userDrawn="1"/>
        </p:nvGrpSpPr>
        <p:grpSpPr>
          <a:xfrm>
            <a:off x="-18256" y="0"/>
            <a:ext cx="16299352" cy="1494000"/>
            <a:chOff x="-18256" y="0"/>
            <a:chExt cx="16299352" cy="1494000"/>
          </a:xfrm>
        </p:grpSpPr>
        <p:sp>
          <p:nvSpPr>
            <p:cNvPr id="8" name="Rectangle 7">
              <a:extLst>
                <a:ext uri="{FF2B5EF4-FFF2-40B4-BE49-F238E27FC236}">
                  <a16:creationId xmlns:a16="http://schemas.microsoft.com/office/drawing/2014/main" id="{E57E5E02-04F4-8F48-9767-168626386182}"/>
                </a:ext>
              </a:extLst>
            </p:cNvPr>
            <p:cNvSpPr/>
            <p:nvPr userDrawn="1"/>
          </p:nvSpPr>
          <p:spPr bwMode="auto">
            <a:xfrm>
              <a:off x="-8904" y="0"/>
              <a:ext cx="16290000" cy="1494000"/>
            </a:xfrm>
            <a:prstGeom prst="rect">
              <a:avLst/>
            </a:prstGeom>
            <a:solidFill>
              <a:srgbClr val="003366">
                <a:alpha val="2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a:extLst>
                <a:ext uri="{FF2B5EF4-FFF2-40B4-BE49-F238E27FC236}">
                  <a16:creationId xmlns:a16="http://schemas.microsoft.com/office/drawing/2014/main" id="{B09284C0-96D2-8244-AF02-19DA995D6D85}"/>
                </a:ext>
              </a:extLst>
            </p:cNvPr>
            <p:cNvSpPr/>
            <p:nvPr userDrawn="1"/>
          </p:nvSpPr>
          <p:spPr bwMode="auto">
            <a:xfrm>
              <a:off x="-8904" y="0"/>
              <a:ext cx="16290000" cy="1386000"/>
            </a:xfrm>
            <a:prstGeom prst="rect">
              <a:avLst/>
            </a:prstGeom>
            <a:solidFill>
              <a:srgbClr val="003366">
                <a:alpha val="50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a:extLst>
                <a:ext uri="{FF2B5EF4-FFF2-40B4-BE49-F238E27FC236}">
                  <a16:creationId xmlns:a16="http://schemas.microsoft.com/office/drawing/2014/main" id="{B0D461E2-723B-1F4E-AFE2-A5EEBB4E4FBF}"/>
                </a:ext>
              </a:extLst>
            </p:cNvPr>
            <p:cNvSpPr/>
            <p:nvPr userDrawn="1"/>
          </p:nvSpPr>
          <p:spPr bwMode="auto">
            <a:xfrm>
              <a:off x="-18256" y="0"/>
              <a:ext cx="16290000" cy="1260000"/>
            </a:xfrm>
            <a:prstGeom prst="rect">
              <a:avLst/>
            </a:prstGeom>
            <a:solidFill>
              <a:srgbClr val="0033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222800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2302.09210"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hyperlink" Target="http://dx.doi.org/10.13140/RG.2.2.29106.8288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36096/ijbes.v7i6.1056"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doi.org/10.1016/j.rser.2025.116159"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2801" y="2267744"/>
            <a:ext cx="9570064" cy="6120680"/>
          </a:xfrm>
        </p:spPr>
        <p:txBody>
          <a:bodyPr>
            <a:normAutofit/>
          </a:bodyPr>
          <a:lstStyle/>
          <a:p>
            <a:pPr marL="0" indent="0">
              <a:lnSpc>
                <a:spcPct val="115000"/>
              </a:lnSpc>
              <a:spcAft>
                <a:spcPts val="800"/>
              </a:spcAft>
              <a:buNone/>
            </a:pPr>
            <a:endParaRPr lang="en-US" sz="4400" kern="100" dirty="0">
              <a:solidFill>
                <a:srgbClr val="FF0000"/>
              </a:solidFill>
              <a:latin typeface="Calibri" panose="020F0502020204030204" pitchFamily="34" charset="0"/>
              <a:cs typeface="Calibri" panose="020F0502020204030204" pitchFamily="34" charset="0"/>
            </a:endParaRPr>
          </a:p>
          <a:p>
            <a:pPr marL="0" indent="0">
              <a:lnSpc>
                <a:spcPct val="115000"/>
              </a:lnSpc>
              <a:spcAft>
                <a:spcPts val="800"/>
              </a:spcAft>
              <a:buNone/>
            </a:pPr>
            <a:r>
              <a:rPr lang="en-AU" sz="3600" dirty="0">
                <a:solidFill>
                  <a:srgbClr val="FF0000"/>
                </a:solidFill>
                <a:latin typeface="+mn-lt"/>
              </a:rPr>
              <a:t>Rethinking translation ethics in an age of AI</a:t>
            </a:r>
          </a:p>
          <a:p>
            <a:pPr marL="0" indent="0">
              <a:lnSpc>
                <a:spcPct val="115000"/>
              </a:lnSpc>
              <a:spcAft>
                <a:spcPts val="800"/>
              </a:spcAft>
              <a:buNone/>
            </a:pPr>
            <a:endParaRPr lang="en-AU" sz="3200" dirty="0">
              <a:solidFill>
                <a:schemeClr val="tx1"/>
              </a:solidFill>
              <a:latin typeface="Calibri" panose="020F0502020204030204" pitchFamily="34" charset="0"/>
              <a:cs typeface="Calibri" panose="020F0502020204030204" pitchFamily="34" charset="0"/>
            </a:endParaRPr>
          </a:p>
          <a:p>
            <a:pPr marL="0" indent="0">
              <a:buNone/>
            </a:pPr>
            <a:r>
              <a:rPr lang="en-ES" sz="2800">
                <a:latin typeface="Calibri" panose="020F0502020204030204" pitchFamily="34" charset="0"/>
                <a:cs typeface="Calibri" panose="020F0502020204030204" pitchFamily="34" charset="0"/>
              </a:rPr>
              <a:t>Anthony Pym</a:t>
            </a:r>
            <a:endParaRPr lang="en-AU" sz="2800" dirty="0">
              <a:latin typeface="Calibri" panose="020F0502020204030204" pitchFamily="34" charset="0"/>
              <a:cs typeface="Calibri" panose="020F0502020204030204" pitchFamily="34" charset="0"/>
            </a:endParaRPr>
          </a:p>
          <a:p>
            <a:pPr marL="0" indent="0">
              <a:buNone/>
            </a:pPr>
            <a:endParaRPr lang="en-AU" sz="2800" dirty="0">
              <a:latin typeface="Calibri" panose="020F0502020204030204" pitchFamily="34" charset="0"/>
              <a:cs typeface="Calibri" panose="020F0502020204030204" pitchFamily="34" charset="0"/>
            </a:endParaRPr>
          </a:p>
          <a:p>
            <a:pPr marL="0" indent="0">
              <a:buNone/>
            </a:pPr>
            <a:r>
              <a:rPr lang="it-IT" sz="2400" noProof="0" dirty="0">
                <a:latin typeface="Calibri" panose="020F0502020204030204" pitchFamily="34" charset="0"/>
                <a:cs typeface="Calibri" panose="020F0502020204030204" pitchFamily="34" charset="0"/>
              </a:rPr>
              <a:t>Università degli studi di Udine </a:t>
            </a:r>
          </a:p>
          <a:p>
            <a:pPr marL="0" indent="0">
              <a:buNone/>
            </a:pPr>
            <a:r>
              <a:rPr lang="it-IT" sz="2400" dirty="0">
                <a:latin typeface="Calibri" panose="020F0502020204030204" pitchFamily="34" charset="0"/>
                <a:cs typeface="Calibri" panose="020F0502020204030204" pitchFamily="34" charset="0"/>
              </a:rPr>
              <a:t>22 May, 2026</a:t>
            </a:r>
            <a:endParaRPr lang="it-IT" sz="2400" noProof="0" dirty="0">
              <a:latin typeface="Calibri" panose="020F0502020204030204" pitchFamily="34" charset="0"/>
              <a:cs typeface="Calibri" panose="020F0502020204030204" pitchFamily="34" charset="0"/>
            </a:endParaRPr>
          </a:p>
          <a:p>
            <a:pPr marL="0" indent="0">
              <a:buNone/>
            </a:pPr>
            <a:endParaRPr lang="it-IT" sz="2800" noProof="0" dirty="0">
              <a:latin typeface="Calibri" panose="020F0502020204030204" pitchFamily="34" charset="0"/>
              <a:cs typeface="Calibri" panose="020F0502020204030204" pitchFamily="34" charset="0"/>
            </a:endParaRPr>
          </a:p>
          <a:p>
            <a:pPr marL="0" indent="0">
              <a:buNone/>
            </a:pPr>
            <a:endParaRPr lang="en-AU" sz="2800" dirty="0">
              <a:latin typeface="Calibri" panose="020F0502020204030204" pitchFamily="34" charset="0"/>
              <a:cs typeface="Calibri" panose="020F0502020204030204" pitchFamily="34" charset="0"/>
            </a:endParaRPr>
          </a:p>
          <a:p>
            <a:pPr marL="0" indent="0">
              <a:buNone/>
            </a:pPr>
            <a:endParaRPr lang="en-ES" sz="2800">
              <a:latin typeface="Calibri" panose="020F0502020204030204" pitchFamily="34" charset="0"/>
              <a:cs typeface="Calibri" panose="020F0502020204030204" pitchFamily="34" charset="0"/>
            </a:endParaRPr>
          </a:p>
          <a:p>
            <a:pPr marL="0" indent="0">
              <a:buNone/>
            </a:pPr>
            <a:endParaRPr lang="en-US" dirty="0">
              <a:latin typeface="+mn-lt"/>
            </a:endParaRPr>
          </a:p>
          <a:p>
            <a:pPr marL="0" indent="0">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k-SK" dirty="0">
              <a:latin typeface="+mn-lt"/>
            </a:endParaRPr>
          </a:p>
          <a:p>
            <a:pPr algn="r"/>
            <a:endParaRPr lang="en-US" dirty="0"/>
          </a:p>
        </p:txBody>
      </p:sp>
      <p:pic>
        <p:nvPicPr>
          <p:cNvPr id="2050" name="Picture 2" descr="The Truth about Icebergs | Robert ...">
            <a:extLst>
              <a:ext uri="{FF2B5EF4-FFF2-40B4-BE49-F238E27FC236}">
                <a16:creationId xmlns:a16="http://schemas.microsoft.com/office/drawing/2014/main" id="{4017C9AC-5C21-82B3-5381-3E9F68AB0D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29711" y="2008605"/>
            <a:ext cx="3921759" cy="596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4751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6F262-4A57-3E05-75BD-465D244E782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13B7DA-D15D-FD4A-09CF-5BC21C61D6CC}"/>
              </a:ext>
            </a:extLst>
          </p:cNvPr>
          <p:cNvSpPr>
            <a:spLocks noGrp="1"/>
          </p:cNvSpPr>
          <p:nvPr>
            <p:ph idx="1"/>
          </p:nvPr>
        </p:nvSpPr>
        <p:spPr>
          <a:xfrm>
            <a:off x="812800" y="2267744"/>
            <a:ext cx="7652327" cy="6120680"/>
          </a:xfrm>
        </p:spPr>
        <p:txBody>
          <a:bodyPr>
            <a:normAutofit/>
          </a:bodyPr>
          <a:lstStyle/>
          <a:p>
            <a:pPr marL="0" indent="0">
              <a:buNone/>
            </a:pPr>
            <a:endParaRPr lang="en-US" dirty="0">
              <a:latin typeface="+mn-lt"/>
            </a:endParaRPr>
          </a:p>
          <a:p>
            <a:pPr>
              <a:buFontTx/>
              <a:buChar char="-"/>
            </a:pPr>
            <a:r>
              <a:rPr lang="en-US" sz="2800" strike="sngStrike" kern="100" dirty="0">
                <a:solidFill>
                  <a:schemeClr val="tx1"/>
                </a:solidFill>
                <a:latin typeface="Calibri" panose="020F0502020204030204" pitchFamily="34" charset="0"/>
                <a:ea typeface="Calibri" panose="020F0502020204030204" pitchFamily="34" charset="0"/>
                <a:cs typeface="Calibri" panose="020F0502020204030204" pitchFamily="34" charset="0"/>
              </a:rPr>
              <a:t>Lack of accuracy, fidelity, or loyalty?</a:t>
            </a:r>
            <a:endPar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Lack of transparency </a:t>
            </a: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Marginalization of languages</a:t>
            </a: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Energy consumption </a:t>
            </a:r>
          </a:p>
          <a:p>
            <a:pPr>
              <a:buFontTx/>
              <a:buChar char="-"/>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Lack of originality (‘anchoring’) / Loss of authentic language / </a:t>
            </a: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Loss of emotions, nuance, context</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Atrophy of translation skills / </a:t>
            </a: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Loss of employment for professional translators</a:t>
            </a: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Accountability </a:t>
            </a: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buFontTx/>
              <a:buChar char="-"/>
            </a:pP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2BAC2E29-2AB9-2025-1D25-299E7B5DC79B}"/>
              </a:ext>
            </a:extLst>
          </p:cNvPr>
          <p:cNvSpPr>
            <a:spLocks noGrp="1"/>
          </p:cNvSpPr>
          <p:nvPr>
            <p:ph type="body" idx="11"/>
          </p:nvPr>
        </p:nvSpPr>
        <p:spPr/>
        <p:txBody>
          <a:bodyPr/>
          <a:lstStyle/>
          <a:p>
            <a:r>
              <a:rPr lang="en-US" dirty="0"/>
              <a:t>Has the traditional discourse on ethics changed?</a:t>
            </a:r>
          </a:p>
        </p:txBody>
      </p:sp>
      <p:pic>
        <p:nvPicPr>
          <p:cNvPr id="1026" name="Picture 2" descr="Critics of “Don't Look Up” Are Missing ...">
            <a:extLst>
              <a:ext uri="{FF2B5EF4-FFF2-40B4-BE49-F238E27FC236}">
                <a16:creationId xmlns:a16="http://schemas.microsoft.com/office/drawing/2014/main" id="{9203F46F-E40F-0C91-7C32-16154DBAA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008" y="2311400"/>
            <a:ext cx="6387663" cy="401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702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943EC-8F0E-77C7-0F72-6F57956CB6A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404788-FD66-FDE1-DDA6-65C4B3B65EBF}"/>
              </a:ext>
            </a:extLst>
          </p:cNvPr>
          <p:cNvSpPr>
            <a:spLocks noGrp="1"/>
          </p:cNvSpPr>
          <p:nvPr>
            <p:ph idx="1"/>
          </p:nvPr>
        </p:nvSpPr>
        <p:spPr>
          <a:xfrm>
            <a:off x="812800" y="2267744"/>
            <a:ext cx="6197481" cy="6120680"/>
          </a:xfrm>
        </p:spPr>
        <p:txBody>
          <a:bodyPr>
            <a:normAutofit/>
          </a:bodyPr>
          <a:lstStyle/>
          <a:p>
            <a:pPr marL="0" indent="0">
              <a:buNone/>
            </a:pPr>
            <a:endParaRPr lang="en-US" dirty="0">
              <a:latin typeface="+mn-lt"/>
            </a:endParaRPr>
          </a:p>
          <a:p>
            <a:pPr marL="0" indent="0">
              <a:buNone/>
            </a:pPr>
            <a:r>
              <a:rPr lang="en-US" sz="28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GenAI</a:t>
            </a:r>
            <a:r>
              <a:rPr lang="en-US" sz="2800" b="1"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 does not have…</a:t>
            </a:r>
          </a:p>
          <a:p>
            <a:pPr marL="0" indent="0">
              <a:buNone/>
            </a:pP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Authentic language</a:t>
            </a: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Knowledge of receivers</a:t>
            </a: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Creativity</a:t>
            </a:r>
          </a:p>
          <a:p>
            <a:pPr marL="0" inden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Real understanding</a:t>
            </a:r>
          </a:p>
          <a:p>
            <a:pPr marL="0" indent="0">
              <a:buNone/>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Cultural nuances / e</a:t>
            </a:r>
            <a:r>
              <a:rPr lang="en-US" sz="2800" kern="100" noProof="0" dirty="0" err="1">
                <a:solidFill>
                  <a:schemeClr val="tx1"/>
                </a:solidFill>
                <a:latin typeface="Calibri" panose="020F0502020204030204" pitchFamily="34" charset="0"/>
                <a:ea typeface="Calibri" panose="020F0502020204030204" pitchFamily="34" charset="0"/>
                <a:cs typeface="Calibri" panose="020F0502020204030204" pitchFamily="34" charset="0"/>
              </a:rPr>
              <a:t>mpathy</a:t>
            </a: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 emotions</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DEC2462F-DFC8-D86B-A77C-9C80822D35EE}"/>
              </a:ext>
            </a:extLst>
          </p:cNvPr>
          <p:cNvSpPr>
            <a:spLocks noGrp="1"/>
          </p:cNvSpPr>
          <p:nvPr>
            <p:ph type="body" idx="11"/>
          </p:nvPr>
        </p:nvSpPr>
        <p:spPr/>
        <p:txBody>
          <a:bodyPr/>
          <a:lstStyle/>
          <a:p>
            <a:r>
              <a:rPr lang="en-US" dirty="0">
                <a:latin typeface="+mn-lt"/>
              </a:rPr>
              <a:t>The wrong starting point: Justify a position</a:t>
            </a:r>
          </a:p>
        </p:txBody>
      </p:sp>
      <p:sp>
        <p:nvSpPr>
          <p:cNvPr id="6" name="Content Placeholder 4">
            <a:extLst>
              <a:ext uri="{FF2B5EF4-FFF2-40B4-BE49-F238E27FC236}">
                <a16:creationId xmlns:a16="http://schemas.microsoft.com/office/drawing/2014/main" id="{B0BA3903-6597-F0E5-588F-8B8C2F9A68A2}"/>
              </a:ext>
            </a:extLst>
          </p:cNvPr>
          <p:cNvSpPr txBox="1">
            <a:spLocks/>
          </p:cNvSpPr>
          <p:nvPr/>
        </p:nvSpPr>
        <p:spPr>
          <a:xfrm>
            <a:off x="7690466" y="2195736"/>
            <a:ext cx="7102166" cy="6120680"/>
          </a:xfrm>
          <a:prstGeom prst="rect">
            <a:avLst/>
          </a:prstGeom>
        </p:spPr>
        <p:txBody>
          <a:bodyPr vert="horz" lIns="0" tIns="0" rIns="108000" bIns="45706"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600" b="0" i="0" kern="1200">
                <a:solidFill>
                  <a:srgbClr val="334000"/>
                </a:solidFill>
                <a:latin typeface="Univers LT Std 45 Light"/>
                <a:ea typeface="+mn-ea"/>
                <a:cs typeface="Univers LT Std 45 Light"/>
              </a:defRPr>
            </a:lvl1pPr>
            <a:lvl2pPr marL="914377"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2pPr>
            <a:lvl3pPr marL="1523962"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3pPr>
            <a:lvl4pPr marL="2133547"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4pPr>
            <a:lvl5pPr marL="2743131" indent="-304792" algn="l" defTabSz="1219170" rtl="0" eaLnBrk="1" latinLnBrk="0" hangingPunct="1">
              <a:lnSpc>
                <a:spcPct val="90000"/>
              </a:lnSpc>
              <a:spcBef>
                <a:spcPts val="667"/>
              </a:spcBef>
              <a:buFont typeface="Arial" panose="020B0604020202020204" pitchFamily="34" charset="0"/>
              <a:buChar char="•"/>
              <a:defRPr sz="2600" b="0" i="0" kern="1200">
                <a:solidFill>
                  <a:srgbClr val="334000"/>
                </a:solidFill>
                <a:latin typeface="Univers LT Std 45 Light"/>
                <a:ea typeface="+mn-ea"/>
                <a:cs typeface="Univers LT Std 45 Light"/>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US" dirty="0">
              <a:latin typeface="+mn-lt"/>
            </a:endParaRPr>
          </a:p>
          <a:p>
            <a:pPr marL="0" indent="0">
              <a:buNone/>
            </a:pPr>
            <a:r>
              <a:rPr lang="en-US" sz="2800" b="1" noProof="0" dirty="0">
                <a:latin typeface="Calibri" panose="020F0502020204030204" pitchFamily="34" charset="0"/>
                <a:cs typeface="Calibri" panose="020F0502020204030204" pitchFamily="34" charset="0"/>
              </a:rPr>
              <a:t>To demonstrate this: </a:t>
            </a:r>
          </a:p>
          <a:p>
            <a:pPr marL="0" indent="0" fontAlgn="auto">
              <a:spcAft>
                <a:spcPts val="0"/>
              </a:spcAft>
              <a:buFont typeface="Arial" panose="020B0604020202020204" pitchFamily="34" charset="0"/>
              <a:buNone/>
            </a:pP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Font typeface="Arial" panose="020B0604020202020204" pitchFamily="34" charse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Do not use prompts or fresh data</a:t>
            </a:r>
          </a:p>
          <a:p>
            <a:pPr marL="0" indent="0" fontAlgn="auto">
              <a:spcAft>
                <a:spcPts val="0"/>
              </a:spcAft>
              <a:buFont typeface="Arial" panose="020B0604020202020204" pitchFamily="34" charse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Test isolated sentences and phrases</a:t>
            </a:r>
          </a:p>
          <a:p>
            <a:pPr marL="0" indent="0" fontAlgn="auto">
              <a:spcAft>
                <a:spcPts val="0"/>
              </a:spcAft>
              <a:buFont typeface="Arial" panose="020B0604020202020204" pitchFamily="34" charset="0"/>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Compare with a human gold standard, and don’t use prompts</a:t>
            </a:r>
          </a:p>
          <a:p>
            <a:pPr marL="0" indent="0" fontAlgn="auto">
              <a:spcAft>
                <a:spcPts val="0"/>
              </a:spcAft>
              <a:buFont typeface="Arial" panose="020B0604020202020204" pitchFamily="34" charset="0"/>
              <a:buNone/>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Use academic experts as evaluators</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None/>
            </a:pPr>
            <a:r>
              <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rPr>
              <a:t>Forget how children learn to express empathy and emotions. </a:t>
            </a:r>
          </a:p>
          <a:p>
            <a:pPr marL="0" indent="0" fontAlgn="auto">
              <a:spcAft>
                <a:spcPts val="0"/>
              </a:spcAft>
              <a:buFont typeface="Arial" panose="020B0604020202020204" pitchFamily="34" charset="0"/>
              <a:buNone/>
            </a:pPr>
            <a:endParaRPr lang="es-ES_tradnl" sz="2800"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Font typeface="Arial" panose="020B0604020202020204" pitchFamily="34" charset="0"/>
              <a:buNone/>
            </a:pPr>
            <a:endParaRPr lang="es-ES_tradnl" sz="2800"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fontAlgn="auto">
              <a:spcAft>
                <a:spcPts val="0"/>
              </a:spcAft>
              <a:buFont typeface="Arial" panose="020B0604020202020204" pitchFamily="34" charset="0"/>
              <a:buNone/>
            </a:pPr>
            <a:endParaRPr lang="en-AU" sz="2800" dirty="0">
              <a:latin typeface="+mn-lt"/>
            </a:endParaRPr>
          </a:p>
          <a:p>
            <a:pPr marL="0" indent="0" fontAlgn="auto">
              <a:spcAft>
                <a:spcPts val="0"/>
              </a:spcAft>
              <a:buFont typeface="Arial" panose="020B0604020202020204" pitchFamily="34" charset="0"/>
              <a:buNone/>
            </a:pPr>
            <a:endParaRPr lang="en-US" sz="3200" dirty="0"/>
          </a:p>
          <a:p>
            <a:pPr fontAlgn="auto">
              <a:spcAft>
                <a:spcPts val="0"/>
              </a:spcAft>
            </a:pPr>
            <a:endParaRPr lang="en-US" sz="3200" dirty="0"/>
          </a:p>
          <a:p>
            <a:pPr fontAlgn="auto">
              <a:spcAft>
                <a:spcPts val="0"/>
              </a:spcAft>
            </a:pPr>
            <a:endParaRPr lang="en-US" sz="3200" dirty="0"/>
          </a:p>
          <a:p>
            <a:pPr fontAlgn="auto">
              <a:spcAft>
                <a:spcPts val="0"/>
              </a:spcAft>
            </a:pPr>
            <a:endParaRPr lang="en-US" sz="3200" dirty="0">
              <a:latin typeface="Univers" panose="020F0502020204030204" pitchFamily="34" charset="0"/>
            </a:endParaRPr>
          </a:p>
        </p:txBody>
      </p:sp>
    </p:spTree>
    <p:extLst>
      <p:ext uri="{BB962C8B-B14F-4D97-AF65-F5344CB8AC3E}">
        <p14:creationId xmlns:p14="http://schemas.microsoft.com/office/powerpoint/2010/main" val="869110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40C4-3AB3-F977-6995-AF0841BE750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5829CC-8E5A-1E76-FF15-AFB1D699EF7A}"/>
              </a:ext>
            </a:extLst>
          </p:cNvPr>
          <p:cNvSpPr>
            <a:spLocks noGrp="1"/>
          </p:cNvSpPr>
          <p:nvPr>
            <p:ph idx="1"/>
          </p:nvPr>
        </p:nvSpPr>
        <p:spPr>
          <a:xfrm>
            <a:off x="812800" y="2267744"/>
            <a:ext cx="10312400"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Transparency?</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22691258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endParaRPr lang="en-GB" sz="3600" dirty="0"/>
          </a:p>
        </p:txBody>
      </p:sp>
      <p:sp>
        <p:nvSpPr>
          <p:cNvPr id="3" name="Text Placeholder 2"/>
          <p:cNvSpPr>
            <a:spLocks noGrp="1"/>
          </p:cNvSpPr>
          <p:nvPr>
            <p:ph type="body" idx="11"/>
          </p:nvPr>
        </p:nvSpPr>
        <p:spPr/>
        <p:txBody>
          <a:bodyPr/>
          <a:lstStyle/>
          <a:p>
            <a:r>
              <a:rPr lang="fr-FR" b="0" i="0" dirty="0">
                <a:effectLst/>
                <a:latin typeface="Basic"/>
              </a:rPr>
              <a:t>IA et traduction littéraire (ATLAS, mars 2023)</a:t>
            </a:r>
            <a:endParaRPr lang="fr-FR" dirty="0"/>
          </a:p>
        </p:txBody>
      </p:sp>
      <p:pic>
        <p:nvPicPr>
          <p:cNvPr id="5" name="Picture 4">
            <a:extLst>
              <a:ext uri="{FF2B5EF4-FFF2-40B4-BE49-F238E27FC236}">
                <a16:creationId xmlns:a16="http://schemas.microsoft.com/office/drawing/2014/main" id="{28AAD29F-49BD-38EC-A903-26C906C3F71F}"/>
              </a:ext>
            </a:extLst>
          </p:cNvPr>
          <p:cNvPicPr>
            <a:picLocks noChangeAspect="1"/>
          </p:cNvPicPr>
          <p:nvPr/>
        </p:nvPicPr>
        <p:blipFill>
          <a:blip r:embed="rId3"/>
          <a:stretch>
            <a:fillRect/>
          </a:stretch>
        </p:blipFill>
        <p:spPr>
          <a:xfrm>
            <a:off x="5288784" y="2395550"/>
            <a:ext cx="5894663" cy="5834050"/>
          </a:xfrm>
          <a:prstGeom prst="rect">
            <a:avLst/>
          </a:prstGeom>
        </p:spPr>
      </p:pic>
    </p:spTree>
    <p:extLst>
      <p:ext uri="{BB962C8B-B14F-4D97-AF65-F5344CB8AC3E}">
        <p14:creationId xmlns:p14="http://schemas.microsoft.com/office/powerpoint/2010/main" val="263153151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CF5D-E687-3BB0-F74F-5A5FFCC40F5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04F36A-D7A5-4430-4DE9-AF27E369A1B9}"/>
              </a:ext>
            </a:extLst>
          </p:cNvPr>
          <p:cNvPicPr>
            <a:picLocks noChangeAspect="1"/>
          </p:cNvPicPr>
          <p:nvPr/>
        </p:nvPicPr>
        <p:blipFill>
          <a:blip r:embed="rId3"/>
          <a:stretch>
            <a:fillRect/>
          </a:stretch>
        </p:blipFill>
        <p:spPr>
          <a:xfrm>
            <a:off x="1631444" y="2267744"/>
            <a:ext cx="13022729" cy="6120680"/>
          </a:xfrm>
          <a:prstGeom prst="rect">
            <a:avLst/>
          </a:prstGeom>
          <a:noFill/>
        </p:spPr>
      </p:pic>
      <p:sp>
        <p:nvSpPr>
          <p:cNvPr id="3" name="Text Placeholder 2">
            <a:extLst>
              <a:ext uri="{FF2B5EF4-FFF2-40B4-BE49-F238E27FC236}">
                <a16:creationId xmlns:a16="http://schemas.microsoft.com/office/drawing/2014/main" id="{13676E2E-6903-889A-E22A-614EE6AE281B}"/>
              </a:ext>
            </a:extLst>
          </p:cNvPr>
          <p:cNvSpPr>
            <a:spLocks noGrp="1"/>
          </p:cNvSpPr>
          <p:nvPr>
            <p:ph type="body" idx="11"/>
          </p:nvPr>
        </p:nvSpPr>
        <p:spPr>
          <a:xfrm>
            <a:off x="783184" y="1547664"/>
            <a:ext cx="14689632" cy="648072"/>
          </a:xfrm>
        </p:spPr>
        <p:txBody>
          <a:bodyPr anchor="t">
            <a:normAutofit/>
          </a:bodyPr>
          <a:lstStyle/>
          <a:p>
            <a:pPr>
              <a:spcAft>
                <a:spcPts val="600"/>
              </a:spcAft>
            </a:pPr>
            <a:r>
              <a:rPr lang="fr-FR" dirty="0"/>
              <a:t>Explorations des théories de la traduction (2024)</a:t>
            </a:r>
          </a:p>
        </p:txBody>
      </p:sp>
      <p:sp>
        <p:nvSpPr>
          <p:cNvPr id="2" name="Content Placeholder 1">
            <a:extLst>
              <a:ext uri="{FF2B5EF4-FFF2-40B4-BE49-F238E27FC236}">
                <a16:creationId xmlns:a16="http://schemas.microsoft.com/office/drawing/2014/main" id="{FD9352E4-81C7-7417-2D47-186C8645CBC8}"/>
              </a:ext>
            </a:extLst>
          </p:cNvPr>
          <p:cNvSpPr>
            <a:spLocks noGrp="1"/>
          </p:cNvSpPr>
          <p:nvPr>
            <p:ph type="title"/>
          </p:nvPr>
        </p:nvSpPr>
        <p:spPr>
          <a:xfrm>
            <a:off x="783185" y="323528"/>
            <a:ext cx="11881319" cy="1200133"/>
          </a:xfrm>
        </p:spPr>
        <p:txBody>
          <a:bodyPr anchor="ctr">
            <a:normAutofit/>
          </a:bodyPr>
          <a:lstStyle/>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endParaRPr lang="en-GB"/>
          </a:p>
        </p:txBody>
      </p:sp>
      <p:sp>
        <p:nvSpPr>
          <p:cNvPr id="4" name="Rectangle 3">
            <a:extLst>
              <a:ext uri="{FF2B5EF4-FFF2-40B4-BE49-F238E27FC236}">
                <a16:creationId xmlns:a16="http://schemas.microsoft.com/office/drawing/2014/main" id="{5374F902-ABCC-4E52-4D55-FA4A9D87927B}"/>
              </a:ext>
            </a:extLst>
          </p:cNvPr>
          <p:cNvSpPr/>
          <p:nvPr/>
        </p:nvSpPr>
        <p:spPr>
          <a:xfrm>
            <a:off x="1428750" y="5776118"/>
            <a:ext cx="13195806" cy="24391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194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3BD2-A2A4-A23E-6597-4BEC416834A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81F9E-B151-A9C4-F189-78142A1786E8}"/>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Marginalization of languages?</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11022922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1"/>
          </p:nvPr>
        </p:nvSpPr>
        <p:spPr/>
        <p:txBody>
          <a:bodyPr/>
          <a:lstStyle/>
          <a:p>
            <a:r>
              <a:rPr lang="en-US" dirty="0"/>
              <a:t>Marginalization of languages…</a:t>
            </a:r>
          </a:p>
        </p:txBody>
      </p:sp>
      <p:sp>
        <p:nvSpPr>
          <p:cNvPr id="8" name="TextBox 7">
            <a:extLst>
              <a:ext uri="{FF2B5EF4-FFF2-40B4-BE49-F238E27FC236}">
                <a16:creationId xmlns:a16="http://schemas.microsoft.com/office/drawing/2014/main" id="{B2BBB457-1FA0-784B-80D7-1D8DF62562DA}"/>
              </a:ext>
            </a:extLst>
          </p:cNvPr>
          <p:cNvSpPr txBox="1"/>
          <p:nvPr/>
        </p:nvSpPr>
        <p:spPr>
          <a:xfrm>
            <a:off x="10216232" y="2237173"/>
            <a:ext cx="5760640" cy="2308324"/>
          </a:xfrm>
          <a:prstGeom prst="rect">
            <a:avLst/>
          </a:prstGeom>
          <a:noFill/>
        </p:spPr>
        <p:txBody>
          <a:bodyPr wrap="square" rtlCol="0">
            <a:spAutoFit/>
          </a:bodyPr>
          <a:lstStyle/>
          <a:p>
            <a:pPr marL="14288" indent="-14288" algn="l"/>
            <a:r>
              <a:rPr lang="de-DE" sz="1800" dirty="0" err="1">
                <a:effectLst/>
                <a:latin typeface="+mn-lt"/>
                <a:ea typeface="Times New Roman" panose="02020603050405020304" pitchFamily="18" charset="0"/>
              </a:rPr>
              <a:t>Hendy</a:t>
            </a:r>
            <a:r>
              <a:rPr lang="de-DE" sz="1800" dirty="0">
                <a:effectLst/>
                <a:latin typeface="+mn-lt"/>
                <a:ea typeface="Times New Roman" panose="02020603050405020304" pitchFamily="18" charset="0"/>
              </a:rPr>
              <a:t>, Amr et al. 2023. </a:t>
            </a:r>
            <a:r>
              <a:rPr lang="en-US" sz="1800" dirty="0">
                <a:effectLst/>
                <a:latin typeface="+mn-lt"/>
                <a:ea typeface="Times New Roman" panose="02020603050405020304" pitchFamily="18" charset="0"/>
              </a:rPr>
              <a:t>How good are GPT models at machine translation? A comprehensive evaluation. </a:t>
            </a:r>
            <a:r>
              <a:rPr lang="en-US" sz="1800" dirty="0">
                <a:effectLst/>
                <a:latin typeface="+mn-lt"/>
                <a:ea typeface="Times New Roman" panose="02020603050405020304" pitchFamily="18" charset="0"/>
                <a:hlinkClick r:id="rId3"/>
              </a:rPr>
              <a:t>https://arxiv.org/abs/2302.09210</a:t>
            </a:r>
            <a:r>
              <a:rPr lang="en-US" sz="1800" dirty="0">
                <a:effectLst/>
                <a:latin typeface="+mn-lt"/>
                <a:ea typeface="Times New Roman" panose="02020603050405020304" pitchFamily="18" charset="0"/>
              </a:rPr>
              <a:t>.</a:t>
            </a:r>
          </a:p>
          <a:p>
            <a:pPr marL="14288" indent="-14288" algn="l"/>
            <a:endParaRPr lang="en-US" sz="1800" dirty="0">
              <a:latin typeface="+mn-lt"/>
              <a:ea typeface="Times New Roman" panose="02020603050405020304" pitchFamily="18" charset="0"/>
            </a:endParaRPr>
          </a:p>
          <a:p>
            <a:pPr marL="14288" indent="-14288" algn="l"/>
            <a:r>
              <a:rPr lang="en-US" sz="1800" dirty="0">
                <a:effectLst/>
                <a:latin typeface="+mn-lt"/>
                <a:ea typeface="Times New Roman" panose="02020603050405020304" pitchFamily="18" charset="0"/>
              </a:rPr>
              <a:t>IS = Icelandic</a:t>
            </a:r>
          </a:p>
          <a:p>
            <a:pPr marL="14288" indent="-14288" algn="l"/>
            <a:r>
              <a:rPr lang="en-US" sz="1800" dirty="0">
                <a:effectLst/>
                <a:latin typeface="+mn-lt"/>
                <a:ea typeface="Times New Roman" panose="02020603050405020304" pitchFamily="18" charset="0"/>
              </a:rPr>
              <a:t>HA = Hausa</a:t>
            </a:r>
          </a:p>
          <a:p>
            <a:pPr marL="14288" indent="-14288" algn="l"/>
            <a:endParaRPr lang="en-AU" sz="1800" dirty="0">
              <a:effectLst/>
              <a:latin typeface="+mn-lt"/>
              <a:ea typeface="Times New Roman" panose="02020603050405020304" pitchFamily="18" charset="0"/>
            </a:endParaRPr>
          </a:p>
          <a:p>
            <a:pPr algn="l"/>
            <a:endParaRPr lang="en-US" sz="1800" dirty="0">
              <a:latin typeface="+mn-lt"/>
              <a:cs typeface="Calibri" panose="020F0502020204030204" pitchFamily="34" charset="0"/>
            </a:endParaRPr>
          </a:p>
        </p:txBody>
      </p:sp>
      <p:pic>
        <p:nvPicPr>
          <p:cNvPr id="2" name="Picture 1">
            <a:extLst>
              <a:ext uri="{FF2B5EF4-FFF2-40B4-BE49-F238E27FC236}">
                <a16:creationId xmlns:a16="http://schemas.microsoft.com/office/drawing/2014/main" id="{D249FB32-0D84-8D4D-BC60-67407444566F}"/>
              </a:ext>
            </a:extLst>
          </p:cNvPr>
          <p:cNvPicPr>
            <a:picLocks noChangeAspect="1"/>
          </p:cNvPicPr>
          <p:nvPr/>
        </p:nvPicPr>
        <p:blipFill>
          <a:blip r:embed="rId4"/>
          <a:stretch>
            <a:fillRect/>
          </a:stretch>
        </p:blipFill>
        <p:spPr>
          <a:xfrm>
            <a:off x="639168" y="2240752"/>
            <a:ext cx="9289032" cy="6135782"/>
          </a:xfrm>
          <a:prstGeom prst="rect">
            <a:avLst/>
          </a:prstGeom>
        </p:spPr>
      </p:pic>
    </p:spTree>
    <p:extLst>
      <p:ext uri="{BB962C8B-B14F-4D97-AF65-F5344CB8AC3E}">
        <p14:creationId xmlns:p14="http://schemas.microsoft.com/office/powerpoint/2010/main" val="28144305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r>
              <a:rPr lang="en-GB" sz="2800" dirty="0">
                <a:latin typeface="+mn-lt"/>
              </a:rPr>
              <a:t>Armenian: </a:t>
            </a:r>
          </a:p>
          <a:p>
            <a:pPr marL="0" indent="0">
              <a:buNone/>
            </a:pPr>
            <a:r>
              <a:rPr lang="en-GB" sz="2800" dirty="0">
                <a:latin typeface="+mn-lt"/>
              </a:rPr>
              <a:t>NMT: questionable </a:t>
            </a:r>
          </a:p>
          <a:p>
            <a:pPr marL="0" indent="0">
              <a:buNone/>
            </a:pPr>
            <a:r>
              <a:rPr lang="en-GB" sz="2800" dirty="0">
                <a:latin typeface="+mn-lt"/>
              </a:rPr>
              <a:t>GPT: rubbish </a:t>
            </a:r>
          </a:p>
          <a:p>
            <a:pPr marL="0" indent="0">
              <a:buNone/>
            </a:pPr>
            <a:endParaRPr lang="en-GB" sz="2800" dirty="0">
              <a:latin typeface="+mn-lt"/>
            </a:endParaRPr>
          </a:p>
          <a:p>
            <a:pPr marL="0" indent="0">
              <a:buNone/>
            </a:pPr>
            <a:r>
              <a:rPr lang="en-GB" sz="2800" dirty="0">
                <a:latin typeface="+mn-lt"/>
              </a:rPr>
              <a:t>Irish: </a:t>
            </a:r>
          </a:p>
          <a:p>
            <a:pPr marL="0" indent="0">
              <a:buNone/>
            </a:pPr>
            <a:r>
              <a:rPr lang="en-GB" sz="2800" dirty="0">
                <a:latin typeface="+mn-lt"/>
              </a:rPr>
              <a:t>GPT: much worse </a:t>
            </a: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endParaRPr lang="en-GB" sz="3600" dirty="0"/>
          </a:p>
        </p:txBody>
      </p:sp>
      <p:sp>
        <p:nvSpPr>
          <p:cNvPr id="3" name="Text Placeholder 2"/>
          <p:cNvSpPr>
            <a:spLocks noGrp="1"/>
          </p:cNvSpPr>
          <p:nvPr>
            <p:ph type="body" idx="11"/>
          </p:nvPr>
        </p:nvSpPr>
        <p:spPr/>
        <p:txBody>
          <a:bodyPr/>
          <a:lstStyle/>
          <a:p>
            <a:r>
              <a:rPr lang="en-US" dirty="0"/>
              <a:t>Marginalization of languages, yes: We need more electronic resources</a:t>
            </a:r>
          </a:p>
        </p:txBody>
      </p:sp>
      <p:pic>
        <p:nvPicPr>
          <p:cNvPr id="6" name="Picture 5">
            <a:extLst>
              <a:ext uri="{FF2B5EF4-FFF2-40B4-BE49-F238E27FC236}">
                <a16:creationId xmlns:a16="http://schemas.microsoft.com/office/drawing/2014/main" id="{D2F7EB2A-25B7-084B-8B98-74E80418392E}"/>
              </a:ext>
            </a:extLst>
          </p:cNvPr>
          <p:cNvPicPr>
            <a:picLocks noChangeAspect="1"/>
          </p:cNvPicPr>
          <p:nvPr/>
        </p:nvPicPr>
        <p:blipFill>
          <a:blip r:embed="rId3"/>
          <a:stretch>
            <a:fillRect/>
          </a:stretch>
        </p:blipFill>
        <p:spPr>
          <a:xfrm>
            <a:off x="639168" y="6156176"/>
            <a:ext cx="6272138" cy="1911440"/>
          </a:xfrm>
          <a:prstGeom prst="rect">
            <a:avLst/>
          </a:prstGeom>
        </p:spPr>
      </p:pic>
      <p:sp>
        <p:nvSpPr>
          <p:cNvPr id="7" name="TextBox 6">
            <a:extLst>
              <a:ext uri="{FF2B5EF4-FFF2-40B4-BE49-F238E27FC236}">
                <a16:creationId xmlns:a16="http://schemas.microsoft.com/office/drawing/2014/main" id="{5CB16258-8AA1-A944-979C-4ABD5A1651D0}"/>
              </a:ext>
            </a:extLst>
          </p:cNvPr>
          <p:cNvSpPr txBox="1"/>
          <p:nvPr/>
        </p:nvSpPr>
        <p:spPr>
          <a:xfrm>
            <a:off x="8136282" y="7301466"/>
            <a:ext cx="8594504" cy="707886"/>
          </a:xfrm>
          <a:prstGeom prst="rect">
            <a:avLst/>
          </a:prstGeom>
          <a:noFill/>
        </p:spPr>
        <p:txBody>
          <a:bodyPr wrap="square" rtlCol="0">
            <a:spAutoFit/>
          </a:bodyPr>
          <a:lstStyle/>
          <a:p>
            <a:pPr algn="l"/>
            <a:r>
              <a:rPr lang="en-AU" sz="2000" i="0" dirty="0">
                <a:solidFill>
                  <a:srgbClr val="0F2741"/>
                </a:solidFill>
                <a:effectLst/>
                <a:latin typeface="+mn-lt"/>
              </a:rPr>
              <a:t>Languages most frequently used for web content as of October 2025</a:t>
            </a:r>
          </a:p>
          <a:p>
            <a:pPr algn="l"/>
            <a:r>
              <a:rPr lang="en-US" sz="2000" dirty="0">
                <a:latin typeface="+mn-lt"/>
              </a:rPr>
              <a:t>https://</a:t>
            </a:r>
            <a:r>
              <a:rPr lang="en-US" sz="2000" dirty="0" err="1">
                <a:latin typeface="+mn-lt"/>
              </a:rPr>
              <a:t>www.statista.com</a:t>
            </a:r>
            <a:r>
              <a:rPr lang="en-US" sz="2000" dirty="0">
                <a:latin typeface="+mn-lt"/>
              </a:rPr>
              <a:t>/</a:t>
            </a:r>
          </a:p>
        </p:txBody>
      </p:sp>
      <p:pic>
        <p:nvPicPr>
          <p:cNvPr id="4" name="Picture 3">
            <a:extLst>
              <a:ext uri="{FF2B5EF4-FFF2-40B4-BE49-F238E27FC236}">
                <a16:creationId xmlns:a16="http://schemas.microsoft.com/office/drawing/2014/main" id="{8E60AB8C-99C3-9934-B873-49EAE63C73E1}"/>
              </a:ext>
            </a:extLst>
          </p:cNvPr>
          <p:cNvPicPr>
            <a:picLocks noChangeAspect="1"/>
          </p:cNvPicPr>
          <p:nvPr/>
        </p:nvPicPr>
        <p:blipFill>
          <a:blip r:embed="rId4"/>
          <a:stretch>
            <a:fillRect/>
          </a:stretch>
        </p:blipFill>
        <p:spPr>
          <a:xfrm>
            <a:off x="7457306" y="2092384"/>
            <a:ext cx="7772400" cy="5177856"/>
          </a:xfrm>
          <a:prstGeom prst="rect">
            <a:avLst/>
          </a:prstGeom>
        </p:spPr>
      </p:pic>
    </p:spTree>
    <p:extLst>
      <p:ext uri="{BB962C8B-B14F-4D97-AF65-F5344CB8AC3E}">
        <p14:creationId xmlns:p14="http://schemas.microsoft.com/office/powerpoint/2010/main" val="666705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7E19-E802-2D76-8F1B-A4E5B441C4F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B164D38-52E0-4A5A-1033-92DBAEEB9BF5}"/>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Anchoring?</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35236341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1"/>
          </p:nvPr>
        </p:nvSpPr>
        <p:spPr/>
        <p:txBody>
          <a:bodyPr/>
          <a:lstStyle/>
          <a:p>
            <a:r>
              <a:rPr lang="en-US" dirty="0"/>
              <a:t>Does automation change how we work? MT dependency</a:t>
            </a:r>
          </a:p>
        </p:txBody>
      </p:sp>
      <p:cxnSp>
        <p:nvCxnSpPr>
          <p:cNvPr id="11" name="Straight Connector 10">
            <a:extLst>
              <a:ext uri="{FF2B5EF4-FFF2-40B4-BE49-F238E27FC236}">
                <a16:creationId xmlns:a16="http://schemas.microsoft.com/office/drawing/2014/main" id="{DAAD684E-E8F5-5648-AED2-67537499DF60}"/>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DB41438-4158-C740-8297-5C93D25E3903}"/>
              </a:ext>
            </a:extLst>
          </p:cNvPr>
          <p:cNvCxnSpPr/>
          <p:nvPr/>
        </p:nvCxnSpPr>
        <p:spPr>
          <a:xfrm>
            <a:off x="4766076" y="7092280"/>
            <a:ext cx="273813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8EE9183F-F53A-5B9B-8881-C2579937F95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8C29A9D-DA33-3E48-FCE3-71D2E7DAE9D3}"/>
              </a:ext>
            </a:extLst>
          </p:cNvPr>
          <p:cNvPicPr>
            <a:picLocks noChangeAspect="1"/>
          </p:cNvPicPr>
          <p:nvPr/>
        </p:nvPicPr>
        <p:blipFill>
          <a:blip r:embed="rId3"/>
          <a:stretch>
            <a:fillRect/>
          </a:stretch>
        </p:blipFill>
        <p:spPr>
          <a:xfrm>
            <a:off x="549648" y="2267744"/>
            <a:ext cx="15156704" cy="5976664"/>
          </a:xfrm>
          <a:prstGeom prst="rect">
            <a:avLst/>
          </a:prstGeom>
        </p:spPr>
      </p:pic>
    </p:spTree>
    <p:extLst>
      <p:ext uri="{BB962C8B-B14F-4D97-AF65-F5344CB8AC3E}">
        <p14:creationId xmlns:p14="http://schemas.microsoft.com/office/powerpoint/2010/main" val="1596020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buNone/>
            </a:pPr>
            <a:endParaRPr lang="en-GB" sz="3200" dirty="0">
              <a:latin typeface="+mn-lt"/>
            </a:endParaRPr>
          </a:p>
          <a:p>
            <a:pPr marL="0" indent="0"/>
            <a:endParaRPr lang="en-GB" sz="3600" dirty="0"/>
          </a:p>
        </p:txBody>
      </p:sp>
      <p:sp>
        <p:nvSpPr>
          <p:cNvPr id="3" name="Text Placeholder 2"/>
          <p:cNvSpPr>
            <a:spLocks noGrp="1"/>
          </p:cNvSpPr>
          <p:nvPr>
            <p:ph type="body" idx="11"/>
          </p:nvPr>
        </p:nvSpPr>
        <p:spPr/>
        <p:txBody>
          <a:bodyPr/>
          <a:lstStyle/>
          <a:p>
            <a:r>
              <a:rPr lang="en-US" dirty="0"/>
              <a:t>It’s still a problem of social perception (New York Times vs The Guardian)</a:t>
            </a:r>
          </a:p>
        </p:txBody>
      </p:sp>
      <p:pic>
        <p:nvPicPr>
          <p:cNvPr id="2050" name="Picture 2" descr="ChatGPT could make these jobs obsolete">
            <a:extLst>
              <a:ext uri="{FF2B5EF4-FFF2-40B4-BE49-F238E27FC236}">
                <a16:creationId xmlns:a16="http://schemas.microsoft.com/office/drawing/2014/main" id="{ACD95128-1490-1142-94DA-1929A5EAA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409" y="3419872"/>
            <a:ext cx="5410437"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AI chatbot phenomenon ChatGPT and could it replace humans? |  Artificial intelligence (AI) | The Guardian">
            <a:extLst>
              <a:ext uri="{FF2B5EF4-FFF2-40B4-BE49-F238E27FC236}">
                <a16:creationId xmlns:a16="http://schemas.microsoft.com/office/drawing/2014/main" id="{7EEE13A2-3373-1948-B798-085E7BB0E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0071" y="3424335"/>
            <a:ext cx="4824536" cy="361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13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D3CC4B-336C-D046-9EA9-97B2B79FA3C4}"/>
              </a:ext>
            </a:extLst>
          </p:cNvPr>
          <p:cNvPicPr>
            <a:picLocks noChangeAspect="1"/>
          </p:cNvPicPr>
          <p:nvPr/>
        </p:nvPicPr>
        <p:blipFill>
          <a:blip r:embed="rId3"/>
          <a:stretch>
            <a:fillRect/>
          </a:stretch>
        </p:blipFill>
        <p:spPr>
          <a:xfrm>
            <a:off x="88900" y="2774950"/>
            <a:ext cx="16078200" cy="3594100"/>
          </a:xfrm>
          <a:prstGeom prst="rect">
            <a:avLst/>
          </a:prstGeom>
        </p:spPr>
      </p:pic>
      <p:sp>
        <p:nvSpPr>
          <p:cNvPr id="3" name="Text Placeholder 2"/>
          <p:cNvSpPr>
            <a:spLocks noGrp="1"/>
          </p:cNvSpPr>
          <p:nvPr>
            <p:ph type="body" idx="11"/>
          </p:nvPr>
        </p:nvSpPr>
        <p:spPr/>
        <p:txBody>
          <a:bodyPr/>
          <a:lstStyle/>
          <a:p>
            <a:r>
              <a:rPr lang="en-US" dirty="0"/>
              <a:t>Does automation change how we work? MT dependency</a:t>
            </a:r>
          </a:p>
        </p:txBody>
      </p:sp>
      <p:cxnSp>
        <p:nvCxnSpPr>
          <p:cNvPr id="11" name="Straight Connector 10">
            <a:extLst>
              <a:ext uri="{FF2B5EF4-FFF2-40B4-BE49-F238E27FC236}">
                <a16:creationId xmlns:a16="http://schemas.microsoft.com/office/drawing/2014/main" id="{DAAD684E-E8F5-5648-AED2-67537499DF60}"/>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125755F9-43EB-CC01-61E4-10400515F7D4}"/>
              </a:ext>
            </a:extLst>
          </p:cNvPr>
          <p:cNvSpPr/>
          <p:nvPr/>
        </p:nvSpPr>
        <p:spPr>
          <a:xfrm>
            <a:off x="11361907" y="5192459"/>
            <a:ext cx="2854087" cy="5929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441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3B8D-EA19-F2BE-2C08-485585A9F3C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DA1AA53-B480-64C9-B2BD-400DA135DC3B}"/>
              </a:ext>
            </a:extLst>
          </p:cNvPr>
          <p:cNvSpPr>
            <a:spLocks noGrp="1"/>
          </p:cNvSpPr>
          <p:nvPr>
            <p:ph type="body" idx="11"/>
          </p:nvPr>
        </p:nvSpPr>
        <p:spPr/>
        <p:txBody>
          <a:bodyPr/>
          <a:lstStyle/>
          <a:p>
            <a:r>
              <a:rPr lang="en-US" dirty="0"/>
              <a:t>Does automation change how we work? MT dependency?</a:t>
            </a:r>
          </a:p>
        </p:txBody>
      </p:sp>
      <p:cxnSp>
        <p:nvCxnSpPr>
          <p:cNvPr id="11" name="Straight Connector 10">
            <a:extLst>
              <a:ext uri="{FF2B5EF4-FFF2-40B4-BE49-F238E27FC236}">
                <a16:creationId xmlns:a16="http://schemas.microsoft.com/office/drawing/2014/main" id="{EE31AC91-7D90-1AD4-5B28-7A696B395BDF}"/>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AED93D77-32A3-8F66-0812-7A6992BD6FD5}"/>
              </a:ext>
            </a:extLst>
          </p:cNvPr>
          <p:cNvSpPr>
            <a:spLocks noGrp="1"/>
          </p:cNvSpPr>
          <p:nvPr>
            <p:ph idx="1"/>
          </p:nvPr>
        </p:nvSpPr>
        <p:spPr>
          <a:xfrm>
            <a:off x="812801" y="2267744"/>
            <a:ext cx="14155959" cy="6120680"/>
          </a:xfrm>
        </p:spPr>
        <p:txBody>
          <a:bodyPr>
            <a:normAutofit/>
          </a:bodyPr>
          <a:lstStyle/>
          <a:p>
            <a:pPr marL="0" indent="0">
              <a:buNone/>
            </a:pPr>
            <a:endParaRPr lang="en-US" dirty="0"/>
          </a:p>
          <a:p>
            <a:pPr marL="0" indent="0">
              <a:buNone/>
            </a:pPr>
            <a:r>
              <a:rPr lang="en-US" dirty="0">
                <a:latin typeface="Calibri" panose="020F0502020204030204" pitchFamily="34" charset="0"/>
                <a:cs typeface="Calibri" panose="020F0502020204030204" pitchFamily="34" charset="0"/>
              </a:rPr>
              <a:t>ChatGPT5.2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a:latin typeface="Calibri" panose="020F0502020204030204" pitchFamily="34" charset="0"/>
                <a:cs typeface="Calibri" panose="020F0502020204030204" pitchFamily="34" charset="0"/>
              </a:rPr>
              <a:t>Gemini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a:latin typeface="Calibri" panose="020F0502020204030204" pitchFamily="34" charset="0"/>
                <a:cs typeface="Calibri" panose="020F0502020204030204" pitchFamily="34" charset="0"/>
              </a:rPr>
              <a:t>Grok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err="1">
                <a:latin typeface="Calibri" panose="020F0502020204030204" pitchFamily="34" charset="0"/>
                <a:cs typeface="Calibri" panose="020F0502020204030204" pitchFamily="34" charset="0"/>
              </a:rPr>
              <a:t>GoogleTranslate</a:t>
            </a:r>
            <a:r>
              <a:rPr lang="en-US" dirty="0">
                <a:latin typeface="Calibri" panose="020F0502020204030204" pitchFamily="34" charset="0"/>
                <a:cs typeface="Calibri" panose="020F0502020204030204" pitchFamily="34" charset="0"/>
              </a:rPr>
              <a:t>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(sat down) x 3</a:t>
            </a:r>
          </a:p>
          <a:p>
            <a:pPr marL="0" indent="0">
              <a:buNone/>
            </a:pPr>
            <a:r>
              <a:rPr lang="en-US" dirty="0">
                <a:latin typeface="Calibri" panose="020F0502020204030204" pitchFamily="34" charset="0"/>
                <a:cs typeface="Calibri" panose="020F0502020204030204" pitchFamily="34" charset="0"/>
              </a:rPr>
              <a:t>			Luz </a:t>
            </a:r>
            <a:r>
              <a:rPr lang="en-US" dirty="0" err="1">
                <a:latin typeface="Calibri" panose="020F0502020204030204" pitchFamily="34" charset="0"/>
                <a:cs typeface="Calibri" panose="020F0502020204030204" pitchFamily="34" charset="0"/>
              </a:rPr>
              <a:t>estaba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sentada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(was sitting) x 1</a:t>
            </a:r>
          </a:p>
          <a:p>
            <a:pPr marL="0" indent="0">
              <a:buNone/>
            </a:pPr>
            <a:r>
              <a:rPr lang="en-US" dirty="0">
                <a:latin typeface="Calibri" panose="020F0502020204030204" pitchFamily="34" charset="0"/>
                <a:cs typeface="Calibri" panose="020F0502020204030204" pitchFamily="34" charset="0"/>
              </a:rPr>
              <a:t>DeepL		 	Luz </a:t>
            </a:r>
            <a:r>
              <a:rPr lang="en-US" dirty="0" err="1">
                <a:latin typeface="Calibri" panose="020F0502020204030204" pitchFamily="34" charset="0"/>
                <a:cs typeface="Calibri" panose="020F0502020204030204" pitchFamily="34" charset="0"/>
              </a:rPr>
              <a:t>estaba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sentada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(was sitting) </a:t>
            </a:r>
          </a:p>
          <a:p>
            <a:pPr marL="0" indent="0">
              <a:buNone/>
            </a:pPr>
            <a:r>
              <a:rPr lang="en-US" dirty="0">
                <a:latin typeface="Calibri" panose="020F0502020204030204" pitchFamily="34" charset="0"/>
                <a:cs typeface="Calibri" panose="020F0502020204030204" pitchFamily="34" charset="0"/>
              </a:rPr>
              <a:t>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(Option 3) (sat down) </a:t>
            </a:r>
          </a:p>
          <a:p>
            <a:pPr marL="0" indent="0">
              <a:buNone/>
            </a:pPr>
            <a:r>
              <a:rPr lang="en-US" dirty="0">
                <a:latin typeface="Calibri" panose="020F0502020204030204" pitchFamily="34" charset="0"/>
                <a:cs typeface="Calibri" panose="020F0502020204030204" pitchFamily="34" charset="0"/>
              </a:rPr>
              <a:t>Translator 1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cs typeface="Calibri" panose="020F0502020204030204" pitchFamily="34" charset="0"/>
              </a:rPr>
              <a:t>Translator 2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cs typeface="Calibri" panose="020F0502020204030204" pitchFamily="34" charset="0"/>
              </a:rPr>
              <a:t>Translator 3		Luz se </a:t>
            </a:r>
            <a:r>
              <a:rPr lang="en-US" dirty="0" err="1">
                <a:latin typeface="Calibri" panose="020F0502020204030204" pitchFamily="34" charset="0"/>
                <a:cs typeface="Calibri" panose="020F0502020204030204" pitchFamily="34" charset="0"/>
              </a:rPr>
              <a:t>sentó</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cama</a:t>
            </a:r>
            <a:r>
              <a:rPr lang="en-US" dirty="0">
                <a:latin typeface="Calibri" panose="020F0502020204030204" pitchFamily="34" charset="0"/>
                <a:cs typeface="Calibri" panose="020F0502020204030204" pitchFamily="34" charset="0"/>
              </a:rPr>
              <a:t> </a:t>
            </a:r>
            <a:r>
              <a:rPr lang="en-US" dirty="0"/>
              <a:t>	</a:t>
            </a:r>
          </a:p>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37EB40D7-9C9D-84F5-8112-54621DDACCC0}"/>
              </a:ext>
            </a:extLst>
          </p:cNvPr>
          <p:cNvPicPr>
            <a:picLocks noChangeAspect="1"/>
          </p:cNvPicPr>
          <p:nvPr/>
        </p:nvPicPr>
        <p:blipFill>
          <a:blip r:embed="rId3"/>
          <a:stretch>
            <a:fillRect/>
          </a:stretch>
        </p:blipFill>
        <p:spPr>
          <a:xfrm>
            <a:off x="11440368" y="2195736"/>
            <a:ext cx="3816424" cy="5724635"/>
          </a:xfrm>
          <a:prstGeom prst="rect">
            <a:avLst/>
          </a:prstGeom>
        </p:spPr>
      </p:pic>
    </p:spTree>
    <p:extLst>
      <p:ext uri="{BB962C8B-B14F-4D97-AF65-F5344CB8AC3E}">
        <p14:creationId xmlns:p14="http://schemas.microsoft.com/office/powerpoint/2010/main" val="1712017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DBDD-76D1-DA3F-B5D4-147FA5EE4BA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11879E-4B05-3A0F-37EC-EDAB75727F1F}"/>
              </a:ext>
            </a:extLst>
          </p:cNvPr>
          <p:cNvSpPr>
            <a:spLocks noGrp="1"/>
          </p:cNvSpPr>
          <p:nvPr>
            <p:ph idx="1"/>
          </p:nvPr>
        </p:nvSpPr>
        <p:spPr>
          <a:xfrm>
            <a:off x="7509753" y="2267744"/>
            <a:ext cx="6940538" cy="6120680"/>
          </a:xfrm>
        </p:spPr>
        <p:txBody>
          <a:bodyPr>
            <a:normAutofit/>
          </a:bodyPr>
          <a:lstStyle/>
          <a:p>
            <a:pPr marL="0" indent="0">
              <a:buNone/>
            </a:pPr>
            <a:endParaRPr lang="en-US" noProof="1">
              <a:latin typeface="+mn-lt"/>
            </a:endParaRPr>
          </a:p>
          <a:p>
            <a:pPr marL="0" indent="0">
              <a:buNone/>
            </a:pPr>
            <a:r>
              <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rPr>
              <a:t>Simple solution: Use the prompt “Suggest acceptable but creative alternatives for each sentence”</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
        <p:nvSpPr>
          <p:cNvPr id="4" name="Text Placeholder 2">
            <a:extLst>
              <a:ext uri="{FF2B5EF4-FFF2-40B4-BE49-F238E27FC236}">
                <a16:creationId xmlns:a16="http://schemas.microsoft.com/office/drawing/2014/main" id="{32FDAD38-BEA8-8FF8-72F3-65972354D80F}"/>
              </a:ext>
            </a:extLst>
          </p:cNvPr>
          <p:cNvSpPr>
            <a:spLocks noGrp="1"/>
          </p:cNvSpPr>
          <p:nvPr>
            <p:ph type="body" idx="11"/>
          </p:nvPr>
        </p:nvSpPr>
        <p:spPr>
          <a:xfrm>
            <a:off x="783184" y="1547664"/>
            <a:ext cx="14689632" cy="648072"/>
          </a:xfrm>
        </p:spPr>
        <p:txBody>
          <a:bodyPr/>
          <a:lstStyle/>
          <a:p>
            <a:r>
              <a:rPr lang="en-US" dirty="0"/>
              <a:t>So there is no creativity?</a:t>
            </a:r>
          </a:p>
        </p:txBody>
      </p:sp>
      <p:pic>
        <p:nvPicPr>
          <p:cNvPr id="3" name="Picture 2">
            <a:extLst>
              <a:ext uri="{FF2B5EF4-FFF2-40B4-BE49-F238E27FC236}">
                <a16:creationId xmlns:a16="http://schemas.microsoft.com/office/drawing/2014/main" id="{5221261D-EE95-F3C9-1963-40ADB3D5341B}"/>
              </a:ext>
            </a:extLst>
          </p:cNvPr>
          <p:cNvPicPr>
            <a:picLocks noChangeAspect="1"/>
          </p:cNvPicPr>
          <p:nvPr/>
        </p:nvPicPr>
        <p:blipFill>
          <a:blip r:embed="rId3"/>
          <a:stretch>
            <a:fillRect/>
          </a:stretch>
        </p:blipFill>
        <p:spPr>
          <a:xfrm>
            <a:off x="812799" y="2442239"/>
            <a:ext cx="6158149" cy="5771689"/>
          </a:xfrm>
          <a:prstGeom prst="rect">
            <a:avLst/>
          </a:prstGeom>
        </p:spPr>
      </p:pic>
      <p:sp>
        <p:nvSpPr>
          <p:cNvPr id="6" name="Rectangle 5">
            <a:extLst>
              <a:ext uri="{FF2B5EF4-FFF2-40B4-BE49-F238E27FC236}">
                <a16:creationId xmlns:a16="http://schemas.microsoft.com/office/drawing/2014/main" id="{74ACB4AA-F64E-DC95-3448-7E2C5962E99B}"/>
              </a:ext>
            </a:extLst>
          </p:cNvPr>
          <p:cNvSpPr/>
          <p:nvPr/>
        </p:nvSpPr>
        <p:spPr>
          <a:xfrm>
            <a:off x="812798" y="6676768"/>
            <a:ext cx="6158149" cy="77461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4CB30D-E264-9040-F7B4-9A1D7BFD5D72}"/>
              </a:ext>
            </a:extLst>
          </p:cNvPr>
          <p:cNvPicPr>
            <a:picLocks noChangeAspect="1"/>
          </p:cNvPicPr>
          <p:nvPr/>
        </p:nvPicPr>
        <p:blipFill>
          <a:blip r:embed="rId4"/>
          <a:stretch>
            <a:fillRect/>
          </a:stretch>
        </p:blipFill>
        <p:spPr>
          <a:xfrm>
            <a:off x="7289800" y="4078288"/>
            <a:ext cx="3505200" cy="1930400"/>
          </a:xfrm>
          <a:prstGeom prst="rect">
            <a:avLst/>
          </a:prstGeom>
        </p:spPr>
      </p:pic>
    </p:spTree>
    <p:extLst>
      <p:ext uri="{BB962C8B-B14F-4D97-AF65-F5344CB8AC3E}">
        <p14:creationId xmlns:p14="http://schemas.microsoft.com/office/powerpoint/2010/main" val="1371847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14890-2327-25D8-85B0-2E83790DE4E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26F1F0-497F-23EC-2EFA-3AA43A966DB8}"/>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Loss of authenticity?</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17837029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5598B-189B-06C0-B53E-E69D12993AA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18EC43-2F6C-29AA-C899-5FC3ED4D5349}"/>
              </a:ext>
            </a:extLst>
          </p:cNvPr>
          <p:cNvSpPr>
            <a:spLocks noGrp="1"/>
          </p:cNvSpPr>
          <p:nvPr>
            <p:ph idx="1"/>
          </p:nvPr>
        </p:nvSpPr>
        <p:spPr>
          <a:xfrm>
            <a:off x="812801" y="2267744"/>
            <a:ext cx="10735186" cy="6120680"/>
          </a:xfrm>
        </p:spPr>
        <p:txBody>
          <a:bodyPr>
            <a:normAutofit/>
          </a:bodyPr>
          <a:lstStyle/>
          <a:p>
            <a:pPr marL="0" indent="0">
              <a:buNone/>
            </a:pPr>
            <a:endParaRPr lang="en-US">
              <a:latin typeface="+mn-lt"/>
            </a:endParaRPr>
          </a:p>
          <a:p>
            <a:pPr marL="0" indent="0">
              <a:buNone/>
            </a:pPr>
            <a:endParaRPr lang="en-GB" sz="2800" kern="0">
              <a:ea typeface="Calibri" panose="020F0502020204030204" pitchFamily="34" charset="0"/>
              <a:cs typeface="Calibri" panose="020F0502020204030204" pitchFamily="34"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a:latin typeface="+mn-lt"/>
            </a:endParaRPr>
          </a:p>
          <a:p>
            <a:pPr marL="0" indent="0">
              <a:buNone/>
            </a:pPr>
            <a:endParaRPr lang="en-US" sz="3200"/>
          </a:p>
          <a:p>
            <a:endParaRPr lang="en-US" sz="3200"/>
          </a:p>
          <a:p>
            <a:endParaRPr lang="en-US" sz="3200"/>
          </a:p>
          <a:p>
            <a:endParaRPr lang="en-US" sz="3200">
              <a:latin typeface="Univers" panose="020F0502020204030204" pitchFamily="34" charset="0"/>
            </a:endParaRPr>
          </a:p>
        </p:txBody>
      </p:sp>
      <p:sp>
        <p:nvSpPr>
          <p:cNvPr id="3" name="Text Placeholder 2">
            <a:extLst>
              <a:ext uri="{FF2B5EF4-FFF2-40B4-BE49-F238E27FC236}">
                <a16:creationId xmlns:a16="http://schemas.microsoft.com/office/drawing/2014/main" id="{FAEB019C-2853-EF95-8D53-9D819F86EBC7}"/>
              </a:ext>
            </a:extLst>
          </p:cNvPr>
          <p:cNvSpPr>
            <a:spLocks noGrp="1"/>
          </p:cNvSpPr>
          <p:nvPr>
            <p:ph type="body" idx="11"/>
          </p:nvPr>
        </p:nvSpPr>
        <p:spPr/>
        <p:txBody>
          <a:bodyPr/>
          <a:lstStyle/>
          <a:p>
            <a:r>
              <a:rPr lang="en-US" dirty="0">
                <a:latin typeface="+mn-lt"/>
              </a:rPr>
              <a:t>The rise of slop?</a:t>
            </a:r>
          </a:p>
        </p:txBody>
      </p:sp>
      <p:pic>
        <p:nvPicPr>
          <p:cNvPr id="4" name="Picture 3">
            <a:extLst>
              <a:ext uri="{FF2B5EF4-FFF2-40B4-BE49-F238E27FC236}">
                <a16:creationId xmlns:a16="http://schemas.microsoft.com/office/drawing/2014/main" id="{BCE80987-3FE7-2BA1-08C4-703CBB870376}"/>
              </a:ext>
            </a:extLst>
          </p:cNvPr>
          <p:cNvPicPr>
            <a:picLocks noChangeAspect="1"/>
          </p:cNvPicPr>
          <p:nvPr/>
        </p:nvPicPr>
        <p:blipFill>
          <a:blip r:embed="rId3"/>
          <a:stretch>
            <a:fillRect/>
          </a:stretch>
        </p:blipFill>
        <p:spPr>
          <a:xfrm>
            <a:off x="812801" y="2539476"/>
            <a:ext cx="6780719" cy="5577215"/>
          </a:xfrm>
          <a:prstGeom prst="rect">
            <a:avLst/>
          </a:prstGeom>
        </p:spPr>
      </p:pic>
      <p:pic>
        <p:nvPicPr>
          <p:cNvPr id="7" name="Picture 6">
            <a:extLst>
              <a:ext uri="{FF2B5EF4-FFF2-40B4-BE49-F238E27FC236}">
                <a16:creationId xmlns:a16="http://schemas.microsoft.com/office/drawing/2014/main" id="{65CD395E-F1B2-392C-45F8-CD8E5D8A83A0}"/>
              </a:ext>
            </a:extLst>
          </p:cNvPr>
          <p:cNvPicPr>
            <a:picLocks noChangeAspect="1"/>
          </p:cNvPicPr>
          <p:nvPr/>
        </p:nvPicPr>
        <p:blipFill>
          <a:blip r:embed="rId4"/>
          <a:stretch>
            <a:fillRect/>
          </a:stretch>
        </p:blipFill>
        <p:spPr>
          <a:xfrm>
            <a:off x="8470095" y="2310328"/>
            <a:ext cx="7182250" cy="5577214"/>
          </a:xfrm>
          <a:prstGeom prst="rect">
            <a:avLst/>
          </a:prstGeom>
        </p:spPr>
      </p:pic>
    </p:spTree>
    <p:extLst>
      <p:ext uri="{BB962C8B-B14F-4D97-AF65-F5344CB8AC3E}">
        <p14:creationId xmlns:p14="http://schemas.microsoft.com/office/powerpoint/2010/main" val="350845407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C2161-40F1-4355-2CC3-BEF77BAAFCF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36B6244-8F7B-09F5-77E8-A70CC4244D1E}"/>
              </a:ext>
            </a:extLst>
          </p:cNvPr>
          <p:cNvSpPr>
            <a:spLocks noGrp="1"/>
          </p:cNvSpPr>
          <p:nvPr>
            <p:ph idx="1"/>
          </p:nvPr>
        </p:nvSpPr>
        <p:spPr>
          <a:xfrm>
            <a:off x="812801" y="2267744"/>
            <a:ext cx="10735186" cy="6120680"/>
          </a:xfrm>
        </p:spPr>
        <p:txBody>
          <a:bodyPr>
            <a:normAutofit/>
          </a:bodyPr>
          <a:lstStyle/>
          <a:p>
            <a:pPr marL="0" indent="0">
              <a:buNone/>
            </a:pPr>
            <a:endParaRPr lang="en-US">
              <a:latin typeface="+mn-lt"/>
            </a:endParaRPr>
          </a:p>
          <a:p>
            <a:pPr marL="0" indent="0">
              <a:buNone/>
            </a:pPr>
            <a:endParaRPr lang="en-GB" sz="2800" kern="0">
              <a:ea typeface="Calibri" panose="020F0502020204030204" pitchFamily="34" charset="0"/>
              <a:cs typeface="Calibri" panose="020F0502020204030204" pitchFamily="34"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a:latin typeface="+mn-lt"/>
            </a:endParaRPr>
          </a:p>
          <a:p>
            <a:pPr marL="0" indent="0">
              <a:buNone/>
            </a:pPr>
            <a:endParaRPr lang="en-US" sz="3200"/>
          </a:p>
          <a:p>
            <a:endParaRPr lang="en-US" sz="3200"/>
          </a:p>
          <a:p>
            <a:endParaRPr lang="en-US" sz="3200"/>
          </a:p>
          <a:p>
            <a:endParaRPr lang="en-US" sz="3200">
              <a:latin typeface="Univers" panose="020F0502020204030204" pitchFamily="34" charset="0"/>
            </a:endParaRPr>
          </a:p>
        </p:txBody>
      </p:sp>
      <p:sp>
        <p:nvSpPr>
          <p:cNvPr id="3" name="Text Placeholder 2">
            <a:extLst>
              <a:ext uri="{FF2B5EF4-FFF2-40B4-BE49-F238E27FC236}">
                <a16:creationId xmlns:a16="http://schemas.microsoft.com/office/drawing/2014/main" id="{44AE78EC-6165-0C72-0B2C-7EB5B6CA06C7}"/>
              </a:ext>
            </a:extLst>
          </p:cNvPr>
          <p:cNvSpPr>
            <a:spLocks noGrp="1"/>
          </p:cNvSpPr>
          <p:nvPr>
            <p:ph type="body" idx="11"/>
          </p:nvPr>
        </p:nvSpPr>
        <p:spPr/>
        <p:txBody>
          <a:bodyPr/>
          <a:lstStyle/>
          <a:p>
            <a:r>
              <a:rPr lang="en-US" dirty="0">
                <a:latin typeface="+mn-lt"/>
              </a:rPr>
              <a:t>The rise of slop?</a:t>
            </a:r>
          </a:p>
        </p:txBody>
      </p:sp>
      <p:pic>
        <p:nvPicPr>
          <p:cNvPr id="2" name="Picture 1">
            <a:extLst>
              <a:ext uri="{FF2B5EF4-FFF2-40B4-BE49-F238E27FC236}">
                <a16:creationId xmlns:a16="http://schemas.microsoft.com/office/drawing/2014/main" id="{AE5F04E5-8D7D-58D7-F352-87B39801C55D}"/>
              </a:ext>
            </a:extLst>
          </p:cNvPr>
          <p:cNvPicPr>
            <a:picLocks noChangeAspect="1"/>
          </p:cNvPicPr>
          <p:nvPr/>
        </p:nvPicPr>
        <p:blipFill>
          <a:blip r:embed="rId3"/>
          <a:stretch>
            <a:fillRect/>
          </a:stretch>
        </p:blipFill>
        <p:spPr>
          <a:xfrm>
            <a:off x="953851" y="2481816"/>
            <a:ext cx="11684394" cy="5114520"/>
          </a:xfrm>
          <a:prstGeom prst="rect">
            <a:avLst/>
          </a:prstGeom>
        </p:spPr>
      </p:pic>
    </p:spTree>
    <p:extLst>
      <p:ext uri="{BB962C8B-B14F-4D97-AF65-F5344CB8AC3E}">
        <p14:creationId xmlns:p14="http://schemas.microsoft.com/office/powerpoint/2010/main" val="25141703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731E-D7E4-4969-FE43-8B16FF0E707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B68D1D7-D8C2-C139-C05C-0A9F83E5094A}"/>
              </a:ext>
            </a:extLst>
          </p:cNvPr>
          <p:cNvSpPr>
            <a:spLocks noGrp="1"/>
          </p:cNvSpPr>
          <p:nvPr>
            <p:ph type="body" idx="11"/>
          </p:nvPr>
        </p:nvSpPr>
        <p:spPr/>
        <p:txBody>
          <a:bodyPr/>
          <a:lstStyle/>
          <a:p>
            <a:r>
              <a:rPr lang="en-US" dirty="0"/>
              <a:t>The rise of slop?</a:t>
            </a:r>
          </a:p>
        </p:txBody>
      </p:sp>
      <p:cxnSp>
        <p:nvCxnSpPr>
          <p:cNvPr id="11" name="Straight Connector 10">
            <a:extLst>
              <a:ext uri="{FF2B5EF4-FFF2-40B4-BE49-F238E27FC236}">
                <a16:creationId xmlns:a16="http://schemas.microsoft.com/office/drawing/2014/main" id="{8E3F5C07-02BB-AE21-14C2-5FF91B963839}"/>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D2F87A82-DE61-3D37-5E31-E924727F90E2}"/>
              </a:ext>
            </a:extLst>
          </p:cNvPr>
          <p:cNvSpPr>
            <a:spLocks noGrp="1"/>
          </p:cNvSpPr>
          <p:nvPr>
            <p:ph idx="1"/>
          </p:nvPr>
        </p:nvSpPr>
        <p:spPr>
          <a:xfrm>
            <a:off x="812801" y="2267744"/>
            <a:ext cx="7315199" cy="6120680"/>
          </a:xfrm>
        </p:spPr>
        <p:txBody>
          <a:bodyPr>
            <a:normAutofit/>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3600" dirty="0">
                <a:latin typeface="Calibri" panose="020F0502020204030204" pitchFamily="34" charset="0"/>
                <a:cs typeface="Calibri" panose="020F0502020204030204" pitchFamily="34" charset="0"/>
              </a:rPr>
              <a:t>"one fears that four-fifths of the globe will live exclusively on bad translations and intellectually starve on slop for cats [</a:t>
            </a:r>
            <a:r>
              <a:rPr lang="en-AU" sz="3600" i="1" dirty="0">
                <a:latin typeface="Calibri" panose="020F0502020204030204" pitchFamily="34" charset="0"/>
                <a:cs typeface="Calibri" panose="020F0502020204030204" pitchFamily="34" charset="0"/>
              </a:rPr>
              <a:t>bouillon pour les chats</a:t>
            </a:r>
            <a:r>
              <a:rPr lang="en-AU" sz="3600" dirty="0">
                <a:latin typeface="Calibri" panose="020F0502020204030204" pitchFamily="34" charset="0"/>
                <a:cs typeface="Calibri" panose="020F0502020204030204" pitchFamily="34" charset="0"/>
              </a:rPr>
              <a:t>]”</a:t>
            </a:r>
          </a:p>
          <a:p>
            <a:pPr marL="0" indent="0">
              <a:buNone/>
            </a:pPr>
            <a:endParaRPr lang="en-AU" sz="3600" dirty="0">
              <a:latin typeface="Calibri" panose="020F0502020204030204" pitchFamily="34" charset="0"/>
              <a:cs typeface="Calibri" panose="020F0502020204030204" pitchFamily="34" charset="0"/>
            </a:endParaRPr>
          </a:p>
          <a:p>
            <a:pPr marL="0" indent="0">
              <a:buNone/>
            </a:pPr>
            <a:r>
              <a:rPr lang="en-AU" sz="3600" dirty="0">
                <a:latin typeface="Calibri" panose="020F0502020204030204" pitchFamily="34" charset="0"/>
                <a:cs typeface="Calibri" panose="020F0502020204030204" pitchFamily="34" charset="0"/>
              </a:rPr>
              <a:t>Vinay &amp; Darbelnet (1958/72, p. 54)</a:t>
            </a:r>
          </a:p>
          <a:p>
            <a:pPr marL="0" indent="0">
              <a:buNone/>
            </a:pPr>
            <a:endParaRPr lang="en-AU" sz="36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pic>
        <p:nvPicPr>
          <p:cNvPr id="3074" name="Picture 2" descr="Jean Darbelnet - UBC Library Open Collections">
            <a:extLst>
              <a:ext uri="{FF2B5EF4-FFF2-40B4-BE49-F238E27FC236}">
                <a16:creationId xmlns:a16="http://schemas.microsoft.com/office/drawing/2014/main" id="{15838EF5-FA9D-99D9-2736-3C57B7E2B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0511" y="2060836"/>
            <a:ext cx="31369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linguistic lacunicon: cognitive mapping in schemes and terms">
            <a:extLst>
              <a:ext uri="{FF2B5EF4-FFF2-40B4-BE49-F238E27FC236}">
                <a16:creationId xmlns:a16="http://schemas.microsoft.com/office/drawing/2014/main" id="{18586461-2729-BBE1-4CA2-4D17CF6FE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983" y="2195736"/>
            <a:ext cx="2916782" cy="42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970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7E558-0B48-B0F3-E7F5-14880D9DB3B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3FC2FEB-6D1C-309D-9EFF-8FF249ECE0D6}"/>
              </a:ext>
            </a:extLst>
          </p:cNvPr>
          <p:cNvSpPr>
            <a:spLocks noGrp="1"/>
          </p:cNvSpPr>
          <p:nvPr>
            <p:ph type="body" idx="11"/>
          </p:nvPr>
        </p:nvSpPr>
        <p:spPr/>
        <p:txBody>
          <a:bodyPr/>
          <a:lstStyle/>
          <a:p>
            <a:r>
              <a:rPr lang="en-US" dirty="0"/>
              <a:t>The rise of slop?</a:t>
            </a:r>
          </a:p>
        </p:txBody>
      </p:sp>
      <p:cxnSp>
        <p:nvCxnSpPr>
          <p:cNvPr id="11" name="Straight Connector 10">
            <a:extLst>
              <a:ext uri="{FF2B5EF4-FFF2-40B4-BE49-F238E27FC236}">
                <a16:creationId xmlns:a16="http://schemas.microsoft.com/office/drawing/2014/main" id="{A1F26FF0-C1C0-2F99-03D1-8E54EAB6DE09}"/>
              </a:ext>
            </a:extLst>
          </p:cNvPr>
          <p:cNvCxnSpPr/>
          <p:nvPr/>
        </p:nvCxnSpPr>
        <p:spPr>
          <a:xfrm>
            <a:off x="5690300" y="6473604"/>
            <a:ext cx="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DA55FF62-1921-A5B6-38EA-2E7963D933A9}"/>
              </a:ext>
            </a:extLst>
          </p:cNvPr>
          <p:cNvSpPr>
            <a:spLocks noGrp="1"/>
          </p:cNvSpPr>
          <p:nvPr>
            <p:ph idx="1"/>
          </p:nvPr>
        </p:nvSpPr>
        <p:spPr>
          <a:xfrm>
            <a:off x="812802" y="2267744"/>
            <a:ext cx="10938212" cy="6120680"/>
          </a:xfrm>
        </p:spPr>
        <p:txBody>
          <a:bodyPr>
            <a:normAutofit/>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3600" dirty="0">
                <a:latin typeface="Calibri" panose="020F0502020204030204" pitchFamily="34" charset="0"/>
                <a:cs typeface="Calibri" panose="020F0502020204030204" pitchFamily="34" charset="0"/>
              </a:rPr>
              <a:t>“Slop” refers to whole texts and images, not translations. </a:t>
            </a:r>
          </a:p>
          <a:p>
            <a:pPr marL="0" indent="0">
              <a:buNone/>
            </a:pPr>
            <a:r>
              <a:rPr lang="en-AU" sz="3600" dirty="0">
                <a:latin typeface="Calibri" panose="020F0502020204030204" pitchFamily="34" charset="0"/>
                <a:cs typeface="Calibri" panose="020F0502020204030204" pitchFamily="34" charset="0"/>
              </a:rPr>
              <a:t>The recursive generation models do not concern translations. </a:t>
            </a:r>
          </a:p>
          <a:p>
            <a:pPr marL="0" indent="0">
              <a:buNone/>
            </a:pPr>
            <a:r>
              <a:rPr lang="en-AU" sz="3600" dirty="0">
                <a:latin typeface="Calibri" panose="020F0502020204030204" pitchFamily="34" charset="0"/>
                <a:cs typeface="Calibri" panose="020F0502020204030204" pitchFamily="34" charset="0"/>
              </a:rPr>
              <a:t>Bowker presents no more than anecdotal evidence of lost authenticity.  </a:t>
            </a:r>
          </a:p>
          <a:p>
            <a:pPr marL="0" indent="0">
              <a:buNone/>
            </a:pPr>
            <a:r>
              <a:rPr lang="en-AU" sz="3600" dirty="0">
                <a:latin typeface="Calibri" panose="020F0502020204030204" pitchFamily="34" charset="0"/>
                <a:cs typeface="Calibri" panose="020F0502020204030204" pitchFamily="34" charset="0"/>
              </a:rPr>
              <a:t>Half a million professional translators are going to protect the purity of all the world’s languages? </a:t>
            </a:r>
          </a:p>
          <a:p>
            <a:pPr marL="0" indent="0">
              <a:buNone/>
            </a:pPr>
            <a:r>
              <a:rPr lang="en-AU" sz="3600" dirty="0">
                <a:latin typeface="Calibri" panose="020F0502020204030204" pitchFamily="34" charset="0"/>
                <a:cs typeface="Calibri" panose="020F0502020204030204" pitchFamily="34" charset="0"/>
              </a:rPr>
              <a:t>Since 1958, four-fifths of the globe learned English! </a:t>
            </a: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1505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8C3F2-9CF8-3DFF-4E9F-D3EDC5E2A4B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F0C362-4494-C237-897B-13F5F4C1D825}"/>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Loss of employment?</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40876338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81BA-DE46-6E26-B678-788231F59D8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98ADBC-90A3-1146-D836-F5BEB4959045}"/>
              </a:ext>
            </a:extLst>
          </p:cNvPr>
          <p:cNvSpPr>
            <a:spLocks noGrp="1"/>
          </p:cNvSpPr>
          <p:nvPr>
            <p:ph idx="1"/>
          </p:nvPr>
        </p:nvSpPr>
        <p:spPr>
          <a:xfrm>
            <a:off x="812799" y="2267744"/>
            <a:ext cx="9440154" cy="6120680"/>
          </a:xfrm>
        </p:spPr>
        <p:txBody>
          <a:bodyPr>
            <a:normAutofit/>
          </a:bodyPr>
          <a:lstStyle/>
          <a:p>
            <a:pPr marL="0" indent="0">
              <a:buNone/>
            </a:pPr>
            <a:endParaRPr lang="en-GB" sz="3200" dirty="0">
              <a:latin typeface="Calibri" panose="020F0502020204030204" pitchFamily="34" charset="0"/>
              <a:cs typeface="Calibri" panose="020F0502020204030204" pitchFamily="34" charset="0"/>
            </a:endParaRPr>
          </a:p>
          <a:p>
            <a:pPr marL="0" indent="0">
              <a:buNone/>
            </a:pPr>
            <a:r>
              <a:rPr lang="en-GB" sz="3200" dirty="0">
                <a:latin typeface="Calibri" panose="020F0502020204030204" pitchFamily="34" charset="0"/>
                <a:cs typeface="Calibri" panose="020F0502020204030204" pitchFamily="34" charset="0"/>
              </a:rPr>
              <a:t>“the average size of participating language companies has been steadily growing” </a:t>
            </a:r>
          </a:p>
          <a:p>
            <a:pPr marL="0" indent="0">
              <a:buNone/>
            </a:pPr>
            <a:r>
              <a:rPr lang="en-GB" sz="3200" dirty="0">
                <a:latin typeface="Calibri" panose="020F0502020204030204" pitchFamily="34" charset="0"/>
                <a:cs typeface="Calibri" panose="020F0502020204030204" pitchFamily="34" charset="0"/>
              </a:rPr>
              <a:t>(ELIA 2024: 7). </a:t>
            </a:r>
          </a:p>
          <a:p>
            <a:pPr marL="0" indent="0">
              <a:buNone/>
            </a:pPr>
            <a:endParaRPr lang="en-GB" sz="3200" dirty="0">
              <a:latin typeface="Calibri" panose="020F0502020204030204" pitchFamily="34" charset="0"/>
              <a:cs typeface="Calibri" panose="020F0502020204030204" pitchFamily="34" charset="0"/>
            </a:endParaRPr>
          </a:p>
          <a:p>
            <a:pPr marL="0" indent="0">
              <a:buNone/>
            </a:pPr>
            <a:r>
              <a:rPr lang="en-GB" sz="3200" dirty="0">
                <a:latin typeface="Calibri" panose="020F0502020204030204" pitchFamily="34" charset="0"/>
                <a:cs typeface="Calibri" panose="020F0502020204030204" pitchFamily="34" charset="0"/>
              </a:rPr>
              <a:t>“39% of language company participants reported lower staffing levels and only 11% reported an increase”, while 23% of self-employed translators are considering ending their freelance activity.” </a:t>
            </a:r>
          </a:p>
          <a:p>
            <a:pPr marL="0" indent="0">
              <a:buNone/>
            </a:pPr>
            <a:r>
              <a:rPr lang="en-GB" sz="3200" dirty="0">
                <a:latin typeface="Calibri" panose="020F0502020204030204" pitchFamily="34" charset="0"/>
                <a:cs typeface="Calibri" panose="020F0502020204030204" pitchFamily="34" charset="0"/>
              </a:rPr>
              <a:t>(ELIA 2025: 14, 24).</a:t>
            </a:r>
            <a:endParaRPr lang="en-US" sz="3200" noProof="1">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9B181EB-E98E-6AFC-9A0A-F913F1F2725E}"/>
              </a:ext>
            </a:extLst>
          </p:cNvPr>
          <p:cNvPicPr>
            <a:picLocks noChangeAspect="1"/>
          </p:cNvPicPr>
          <p:nvPr/>
        </p:nvPicPr>
        <p:blipFill>
          <a:blip r:embed="rId3"/>
          <a:stretch>
            <a:fillRect/>
          </a:stretch>
        </p:blipFill>
        <p:spPr>
          <a:xfrm>
            <a:off x="8069634" y="6615607"/>
            <a:ext cx="7772400" cy="1399185"/>
          </a:xfrm>
          <a:prstGeom prst="rect">
            <a:avLst/>
          </a:prstGeom>
        </p:spPr>
      </p:pic>
      <p:sp>
        <p:nvSpPr>
          <p:cNvPr id="8" name="TextBox 7">
            <a:extLst>
              <a:ext uri="{FF2B5EF4-FFF2-40B4-BE49-F238E27FC236}">
                <a16:creationId xmlns:a16="http://schemas.microsoft.com/office/drawing/2014/main" id="{69B18885-8528-8998-B3BC-1E3AC348CC42}"/>
              </a:ext>
            </a:extLst>
          </p:cNvPr>
          <p:cNvSpPr txBox="1"/>
          <p:nvPr/>
        </p:nvSpPr>
        <p:spPr>
          <a:xfrm>
            <a:off x="646937" y="1750979"/>
            <a:ext cx="184731" cy="646331"/>
          </a:xfrm>
          <a:prstGeom prst="rect">
            <a:avLst/>
          </a:prstGeom>
          <a:noFill/>
        </p:spPr>
        <p:txBody>
          <a:bodyPr wrap="none" rtlCol="0">
            <a:spAutoFit/>
          </a:bodyPr>
          <a:lstStyle/>
          <a:p>
            <a:endParaRPr lang="en-US" dirty="0"/>
          </a:p>
        </p:txBody>
      </p:sp>
      <p:sp>
        <p:nvSpPr>
          <p:cNvPr id="9" name="Text Placeholder 2">
            <a:extLst>
              <a:ext uri="{FF2B5EF4-FFF2-40B4-BE49-F238E27FC236}">
                <a16:creationId xmlns:a16="http://schemas.microsoft.com/office/drawing/2014/main" id="{E25CCB24-97A0-6B0A-3191-96D426FA9942}"/>
              </a:ext>
            </a:extLst>
          </p:cNvPr>
          <p:cNvSpPr>
            <a:spLocks noGrp="1"/>
          </p:cNvSpPr>
          <p:nvPr>
            <p:ph type="body" idx="11"/>
          </p:nvPr>
        </p:nvSpPr>
        <p:spPr>
          <a:xfrm>
            <a:off x="783184" y="1547664"/>
            <a:ext cx="14689632" cy="648072"/>
          </a:xfrm>
        </p:spPr>
        <p:txBody>
          <a:bodyPr/>
          <a:lstStyle/>
          <a:p>
            <a:r>
              <a:rPr lang="en-US" dirty="0">
                <a:latin typeface="+mn-lt"/>
              </a:rPr>
              <a:t>A shrinking industry?</a:t>
            </a:r>
          </a:p>
        </p:txBody>
      </p:sp>
    </p:spTree>
    <p:extLst>
      <p:ext uri="{BB962C8B-B14F-4D97-AF65-F5344CB8AC3E}">
        <p14:creationId xmlns:p14="http://schemas.microsoft.com/office/powerpoint/2010/main" val="2445628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6120680"/>
          </a:xfrm>
        </p:spPr>
        <p:txBody>
          <a:bodyPr>
            <a:normAutofit/>
          </a:bodyPr>
          <a:lstStyle/>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buNone/>
            </a:pPr>
            <a:endParaRPr lang="en-GB" sz="3200">
              <a:latin typeface="+mn-lt"/>
            </a:endParaRPr>
          </a:p>
          <a:p>
            <a:pPr marL="0" indent="0"/>
            <a:endParaRPr lang="en-GB" sz="3600"/>
          </a:p>
        </p:txBody>
      </p:sp>
      <p:sp>
        <p:nvSpPr>
          <p:cNvPr id="3" name="Text Placeholder 2"/>
          <p:cNvSpPr>
            <a:spLocks noGrp="1"/>
          </p:cNvSpPr>
          <p:nvPr>
            <p:ph type="body" idx="11"/>
          </p:nvPr>
        </p:nvSpPr>
        <p:spPr/>
        <p:txBody>
          <a:bodyPr/>
          <a:lstStyle/>
          <a:p>
            <a:r>
              <a:rPr lang="en-US"/>
              <a:t>Cost-benefit analysis (Lynne Bowker at FIT Europe, May 2023)</a:t>
            </a:r>
          </a:p>
        </p:txBody>
      </p:sp>
      <p:pic>
        <p:nvPicPr>
          <p:cNvPr id="5" name="Picture 4">
            <a:extLst>
              <a:ext uri="{FF2B5EF4-FFF2-40B4-BE49-F238E27FC236}">
                <a16:creationId xmlns:a16="http://schemas.microsoft.com/office/drawing/2014/main" id="{CFDE726F-16B7-E542-930F-FC9F6C378C61}"/>
              </a:ext>
            </a:extLst>
          </p:cNvPr>
          <p:cNvPicPr>
            <a:picLocks noChangeAspect="1"/>
          </p:cNvPicPr>
          <p:nvPr/>
        </p:nvPicPr>
        <p:blipFill>
          <a:blip r:embed="rId3"/>
          <a:stretch>
            <a:fillRect/>
          </a:stretch>
        </p:blipFill>
        <p:spPr>
          <a:xfrm>
            <a:off x="2569641" y="2217900"/>
            <a:ext cx="11087100" cy="6172200"/>
          </a:xfrm>
          <a:prstGeom prst="rect">
            <a:avLst/>
          </a:prstGeom>
        </p:spPr>
      </p:pic>
    </p:spTree>
    <p:extLst>
      <p:ext uri="{BB962C8B-B14F-4D97-AF65-F5344CB8AC3E}">
        <p14:creationId xmlns:p14="http://schemas.microsoft.com/office/powerpoint/2010/main" val="22833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86C7-0439-5683-FCDD-682478BC23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1919680-7F23-12FB-D60A-A5CD4000A505}"/>
              </a:ext>
            </a:extLst>
          </p:cNvPr>
          <p:cNvSpPr>
            <a:spLocks noGrp="1"/>
          </p:cNvSpPr>
          <p:nvPr>
            <p:ph type="body" idx="11"/>
          </p:nvPr>
        </p:nvSpPr>
        <p:spPr/>
        <p:txBody>
          <a:bodyPr/>
          <a:lstStyle/>
          <a:p>
            <a:r>
              <a:rPr lang="en-US" dirty="0">
                <a:latin typeface="+mn-lt"/>
              </a:rPr>
              <a:t>There is more than AI in the mix: ELIA 2023</a:t>
            </a:r>
          </a:p>
        </p:txBody>
      </p:sp>
      <p:sp>
        <p:nvSpPr>
          <p:cNvPr id="7" name="TextBox 6">
            <a:extLst>
              <a:ext uri="{FF2B5EF4-FFF2-40B4-BE49-F238E27FC236}">
                <a16:creationId xmlns:a16="http://schemas.microsoft.com/office/drawing/2014/main" id="{6CDDE05E-5A3B-8A05-7FAB-2146AF42EA24}"/>
              </a:ext>
            </a:extLst>
          </p:cNvPr>
          <p:cNvSpPr txBox="1"/>
          <p:nvPr/>
        </p:nvSpPr>
        <p:spPr>
          <a:xfrm>
            <a:off x="9056186" y="6996171"/>
            <a:ext cx="6984989" cy="1200329"/>
          </a:xfrm>
          <a:prstGeom prst="rect">
            <a:avLst/>
          </a:prstGeom>
          <a:noFill/>
        </p:spPr>
        <p:txBody>
          <a:bodyPr wrap="none" rtlCol="0">
            <a:spAutoFit/>
          </a:bodyPr>
          <a:lstStyle/>
          <a:p>
            <a:pPr algn="l"/>
            <a:r>
              <a:rPr lang="en-GB" sz="1800" dirty="0">
                <a:latin typeface="+mn-lt"/>
              </a:rPr>
              <a:t>ELIA (2023). European Language Industry Survey 2023. </a:t>
            </a:r>
          </a:p>
          <a:p>
            <a:pPr algn="l"/>
            <a:r>
              <a:rPr lang="en-GB" sz="1800" dirty="0">
                <a:latin typeface="+mn-lt"/>
              </a:rPr>
              <a:t>Trends, Expectations and Concerns of the European Language Industry. </a:t>
            </a:r>
          </a:p>
          <a:p>
            <a:pPr algn="l"/>
            <a:r>
              <a:rPr lang="en-GB" sz="1800" dirty="0">
                <a:latin typeface="+mn-lt"/>
              </a:rPr>
              <a:t>https://</a:t>
            </a:r>
            <a:r>
              <a:rPr lang="en-GB" sz="1800" dirty="0" err="1">
                <a:latin typeface="+mn-lt"/>
              </a:rPr>
              <a:t>elis-survey.org</a:t>
            </a:r>
            <a:r>
              <a:rPr lang="en-GB" sz="1800" dirty="0">
                <a:latin typeface="+mn-lt"/>
              </a:rPr>
              <a:t>/.</a:t>
            </a:r>
            <a:endParaRPr lang="en-AU" sz="1800" dirty="0">
              <a:latin typeface="+mn-lt"/>
            </a:endParaRPr>
          </a:p>
          <a:p>
            <a:pPr algn="l"/>
            <a:endParaRPr lang="en-AU" sz="1800" dirty="0">
              <a:latin typeface="+mn-lt"/>
            </a:endParaRPr>
          </a:p>
        </p:txBody>
      </p:sp>
      <p:pic>
        <p:nvPicPr>
          <p:cNvPr id="2" name="Picture 1">
            <a:extLst>
              <a:ext uri="{FF2B5EF4-FFF2-40B4-BE49-F238E27FC236}">
                <a16:creationId xmlns:a16="http://schemas.microsoft.com/office/drawing/2014/main" id="{5FD6132E-B963-2F64-E027-860C9A1B59D4}"/>
              </a:ext>
            </a:extLst>
          </p:cNvPr>
          <p:cNvPicPr>
            <a:picLocks noChangeAspect="1"/>
          </p:cNvPicPr>
          <p:nvPr/>
        </p:nvPicPr>
        <p:blipFill>
          <a:blip r:embed="rId3"/>
          <a:stretch>
            <a:fillRect/>
          </a:stretch>
        </p:blipFill>
        <p:spPr>
          <a:xfrm>
            <a:off x="459495" y="2546349"/>
            <a:ext cx="8289519" cy="5786338"/>
          </a:xfrm>
          <a:prstGeom prst="rect">
            <a:avLst/>
          </a:prstGeom>
        </p:spPr>
      </p:pic>
    </p:spTree>
    <p:extLst>
      <p:ext uri="{BB962C8B-B14F-4D97-AF65-F5344CB8AC3E}">
        <p14:creationId xmlns:p14="http://schemas.microsoft.com/office/powerpoint/2010/main" val="30240369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12BF-FD16-A385-3969-9D8748FC502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1B03B6D-81DF-A5F0-E966-1573F450195E}"/>
              </a:ext>
            </a:extLst>
          </p:cNvPr>
          <p:cNvSpPr>
            <a:spLocks noGrp="1"/>
          </p:cNvSpPr>
          <p:nvPr>
            <p:ph type="body" idx="11"/>
          </p:nvPr>
        </p:nvSpPr>
        <p:spPr/>
        <p:txBody>
          <a:bodyPr/>
          <a:lstStyle/>
          <a:p>
            <a:r>
              <a:rPr lang="en-US" dirty="0">
                <a:latin typeface="+mn-lt"/>
              </a:rPr>
              <a:t>There is more than AI in the mix</a:t>
            </a:r>
          </a:p>
        </p:txBody>
      </p:sp>
      <p:pic>
        <p:nvPicPr>
          <p:cNvPr id="6" name="Picture 5">
            <a:extLst>
              <a:ext uri="{FF2B5EF4-FFF2-40B4-BE49-F238E27FC236}">
                <a16:creationId xmlns:a16="http://schemas.microsoft.com/office/drawing/2014/main" id="{767F5A83-A3A6-E1F4-873F-C42ECDE5C303}"/>
              </a:ext>
            </a:extLst>
          </p:cNvPr>
          <p:cNvPicPr>
            <a:picLocks noChangeAspect="1"/>
          </p:cNvPicPr>
          <p:nvPr/>
        </p:nvPicPr>
        <p:blipFill>
          <a:blip r:embed="rId3"/>
          <a:stretch>
            <a:fillRect/>
          </a:stretch>
        </p:blipFill>
        <p:spPr>
          <a:xfrm>
            <a:off x="3234554" y="2435043"/>
            <a:ext cx="9114140" cy="4646694"/>
          </a:xfrm>
          <a:prstGeom prst="rect">
            <a:avLst/>
          </a:prstGeom>
        </p:spPr>
      </p:pic>
      <p:sp>
        <p:nvSpPr>
          <p:cNvPr id="7" name="TextBox 6">
            <a:extLst>
              <a:ext uri="{FF2B5EF4-FFF2-40B4-BE49-F238E27FC236}">
                <a16:creationId xmlns:a16="http://schemas.microsoft.com/office/drawing/2014/main" id="{A02F468C-E6A2-4DED-39ED-2A6C81803059}"/>
              </a:ext>
            </a:extLst>
          </p:cNvPr>
          <p:cNvSpPr txBox="1"/>
          <p:nvPr/>
        </p:nvSpPr>
        <p:spPr>
          <a:xfrm>
            <a:off x="5128066" y="7596336"/>
            <a:ext cx="10911256" cy="646331"/>
          </a:xfrm>
          <a:prstGeom prst="rect">
            <a:avLst/>
          </a:prstGeom>
          <a:noFill/>
        </p:spPr>
        <p:txBody>
          <a:bodyPr wrap="none" rtlCol="0">
            <a:spAutoFit/>
          </a:bodyPr>
          <a:lstStyle/>
          <a:p>
            <a:r>
              <a:rPr lang="en-AU" sz="1800" dirty="0">
                <a:latin typeface="+mn-lt"/>
              </a:rPr>
              <a:t>Pym, A., &amp; Macreadie, R. (2024). Why Interpreters and Translators Say They Intend to Leave the Sector in Australia.</a:t>
            </a:r>
          </a:p>
          <a:p>
            <a:pPr algn="l"/>
            <a:r>
              <a:rPr lang="en-AU" sz="1800" dirty="0">
                <a:latin typeface="+mn-lt"/>
              </a:rPr>
              <a:t> A Critical Statistical Analysis. </a:t>
            </a:r>
            <a:r>
              <a:rPr lang="en-AU" sz="1800" i="1" dirty="0">
                <a:latin typeface="+mn-lt"/>
              </a:rPr>
              <a:t>ResearchGate</a:t>
            </a:r>
            <a:r>
              <a:rPr lang="en-AU" sz="1800" dirty="0">
                <a:latin typeface="+mn-lt"/>
              </a:rPr>
              <a:t>. </a:t>
            </a:r>
            <a:r>
              <a:rPr lang="en-AU" sz="1800" dirty="0">
                <a:latin typeface="+mn-lt"/>
                <a:hlinkClick r:id="rId4"/>
              </a:rPr>
              <a:t>http://dx.doi.org/10.13140/RG.2.2.29106.82882</a:t>
            </a:r>
            <a:endParaRPr lang="en-US" sz="1800" dirty="0">
              <a:latin typeface="+mn-lt"/>
            </a:endParaRPr>
          </a:p>
        </p:txBody>
      </p:sp>
    </p:spTree>
    <p:extLst>
      <p:ext uri="{BB962C8B-B14F-4D97-AF65-F5344CB8AC3E}">
        <p14:creationId xmlns:p14="http://schemas.microsoft.com/office/powerpoint/2010/main" val="25338921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F4ED9-6390-2819-517A-E12169D8363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92CC1FA-0385-145D-285A-B9388A1D3805}"/>
              </a:ext>
            </a:extLst>
          </p:cNvPr>
          <p:cNvSpPr>
            <a:spLocks noGrp="1"/>
          </p:cNvSpPr>
          <p:nvPr>
            <p:ph type="body" idx="11"/>
          </p:nvPr>
        </p:nvSpPr>
        <p:spPr/>
        <p:txBody>
          <a:bodyPr/>
          <a:lstStyle/>
          <a:p>
            <a:r>
              <a:rPr lang="en-US" dirty="0">
                <a:latin typeface="+mn-lt"/>
              </a:rPr>
              <a:t>There is more than AI in the mix</a:t>
            </a:r>
          </a:p>
        </p:txBody>
      </p:sp>
      <p:pic>
        <p:nvPicPr>
          <p:cNvPr id="5122" name="Picture 2" descr="Lighting gas lanterns in New York 1908">
            <a:extLst>
              <a:ext uri="{FF2B5EF4-FFF2-40B4-BE49-F238E27FC236}">
                <a16:creationId xmlns:a16="http://schemas.microsoft.com/office/drawing/2014/main" id="{25DEF369-CABF-2E12-6E7C-ACE90A6B6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07" y="2345581"/>
            <a:ext cx="5791065" cy="579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586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A51F-4C15-8C3D-CB62-5BD59AC5D6D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6BF84E-768F-BA16-D6BE-4138D6907E34}"/>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Accountability?</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24879712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00292-633F-0397-4275-1BF89781FDE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18436DB-44EC-1F0A-78B7-12C7D96412C2}"/>
              </a:ext>
            </a:extLst>
          </p:cNvPr>
          <p:cNvSpPr>
            <a:spLocks noGrp="1"/>
          </p:cNvSpPr>
          <p:nvPr>
            <p:ph idx="1"/>
          </p:nvPr>
        </p:nvSpPr>
        <p:spPr>
          <a:xfrm>
            <a:off x="812799" y="2267744"/>
            <a:ext cx="6813686" cy="6120680"/>
          </a:xfrm>
        </p:spPr>
        <p:txBody>
          <a:bodyPr>
            <a:normAutofit/>
          </a:bodyPr>
          <a:lstStyle/>
          <a:p>
            <a:pPr marL="0" indent="0">
              <a:buNone/>
            </a:pPr>
            <a:endParaRPr lang="en-US" noProof="1">
              <a:latin typeface="+mn-lt"/>
            </a:endParaRPr>
          </a:p>
          <a:p>
            <a:pPr marL="0" indent="0">
              <a:buNone/>
            </a:pPr>
            <a:r>
              <a:rPr lang="en-US" sz="2800" kern="100" noProof="1">
                <a:solidFill>
                  <a:schemeClr val="tx1"/>
                </a:solidFill>
                <a:latin typeface="+mn-lt"/>
                <a:ea typeface="Calibri" panose="020F0502020204030204" pitchFamily="34" charset="0"/>
                <a:cs typeface="Calibri" panose="020F0502020204030204" pitchFamily="34" charset="0"/>
              </a:rPr>
              <a:t>Agentic AI: Pre-programmed work  cycles. </a:t>
            </a:r>
          </a:p>
          <a:p>
            <a:pPr marL="0" indent="0">
              <a:buNone/>
            </a:pPr>
            <a:endParaRPr lang="en-US" sz="2800" noProof="1">
              <a:latin typeface="+mn-lt"/>
            </a:endParaRPr>
          </a:p>
          <a:p>
            <a:pPr marL="0" indent="0">
              <a:buNone/>
            </a:pPr>
            <a:r>
              <a:rPr lang="en-US" sz="2400" noProof="1">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There should be accountability. For example, what happened in Valencia, people received the messages late and the messages were not specific enough about what was happening, so now there are judicial processes against those people who wrote those messages and sent them out, because they are guilty of that. </a:t>
            </a:r>
            <a:r>
              <a:rPr lang="en-US" b="1" dirty="0"/>
              <a:t>If it was only ChatGPT doing it, nobody is really at fault besides whoever wrote the prompt</a:t>
            </a:r>
            <a:r>
              <a:rPr lang="en-US" dirty="0"/>
              <a:t>.</a:t>
            </a:r>
            <a:r>
              <a:rPr lang="en-US" sz="2400" dirty="0">
                <a:latin typeface="Calibri" panose="020F0502020204030204" pitchFamily="34" charset="0"/>
                <a:cs typeface="Calibri" panose="020F0502020204030204" pitchFamily="34" charset="0"/>
              </a:rPr>
              <a:t>”</a:t>
            </a:r>
            <a:endParaRPr lang="en-US" sz="2400" noProof="1">
              <a:latin typeface="Calibri" panose="020F0502020204030204" pitchFamily="34" charset="0"/>
              <a:cs typeface="Calibri" panose="020F0502020204030204" pitchFamily="34" charset="0"/>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
        <p:nvSpPr>
          <p:cNvPr id="7" name="Text Placeholder 2">
            <a:extLst>
              <a:ext uri="{FF2B5EF4-FFF2-40B4-BE49-F238E27FC236}">
                <a16:creationId xmlns:a16="http://schemas.microsoft.com/office/drawing/2014/main" id="{BB3A260E-4B93-6A2A-FC88-FF2213F1C2D4}"/>
              </a:ext>
            </a:extLst>
          </p:cNvPr>
          <p:cNvSpPr>
            <a:spLocks noGrp="1"/>
          </p:cNvSpPr>
          <p:nvPr>
            <p:ph type="body" idx="11"/>
          </p:nvPr>
        </p:nvSpPr>
        <p:spPr>
          <a:xfrm>
            <a:off x="783184" y="1547664"/>
            <a:ext cx="14689632" cy="648072"/>
          </a:xfrm>
        </p:spPr>
        <p:txBody>
          <a:bodyPr/>
          <a:lstStyle/>
          <a:p>
            <a:r>
              <a:rPr lang="en-US" dirty="0"/>
              <a:t>Who is responsible when things go wrong? </a:t>
            </a:r>
          </a:p>
        </p:txBody>
      </p:sp>
      <p:sp>
        <p:nvSpPr>
          <p:cNvPr id="3" name="TextBox 2">
            <a:extLst>
              <a:ext uri="{FF2B5EF4-FFF2-40B4-BE49-F238E27FC236}">
                <a16:creationId xmlns:a16="http://schemas.microsoft.com/office/drawing/2014/main" id="{C664AC31-3ED8-456B-FE5E-3909BD367916}"/>
              </a:ext>
            </a:extLst>
          </p:cNvPr>
          <p:cNvSpPr txBox="1"/>
          <p:nvPr/>
        </p:nvSpPr>
        <p:spPr>
          <a:xfrm>
            <a:off x="7970190" y="6660374"/>
            <a:ext cx="7930761" cy="1200329"/>
          </a:xfrm>
          <a:prstGeom prst="rect">
            <a:avLst/>
          </a:prstGeom>
          <a:noFill/>
        </p:spPr>
        <p:txBody>
          <a:bodyPr wrap="none" rtlCol="0">
            <a:spAutoFit/>
          </a:bodyPr>
          <a:lstStyle/>
          <a:p>
            <a:pPr algn="l"/>
            <a:r>
              <a:rPr lang="en-AU" sz="1800" b="0" i="0" dirty="0" err="1">
                <a:effectLst/>
                <a:latin typeface="Calibri" panose="020F0502020204030204" pitchFamily="34" charset="0"/>
                <a:cs typeface="Calibri" panose="020F0502020204030204" pitchFamily="34" charset="0"/>
              </a:rPr>
              <a:t>Langa</a:t>
            </a:r>
            <a:r>
              <a:rPr lang="en-AU" sz="1800" b="0" i="0" dirty="0">
                <a:effectLst/>
                <a:latin typeface="Calibri" panose="020F0502020204030204" pitchFamily="34" charset="0"/>
                <a:cs typeface="Calibri" panose="020F0502020204030204" pitchFamily="34" charset="0"/>
              </a:rPr>
              <a:t>, V. G. &amp; </a:t>
            </a:r>
            <a:r>
              <a:rPr lang="en-AU" sz="1800" b="0" i="0" dirty="0" err="1">
                <a:effectLst/>
                <a:latin typeface="Calibri" panose="020F0502020204030204" pitchFamily="34" charset="0"/>
                <a:cs typeface="Calibri" panose="020F0502020204030204" pitchFamily="34" charset="0"/>
              </a:rPr>
              <a:t>Balkaran</a:t>
            </a:r>
            <a:r>
              <a:rPr lang="en-AU" sz="1800" b="0" i="0" dirty="0">
                <a:effectLst/>
                <a:latin typeface="Calibri" panose="020F0502020204030204" pitchFamily="34" charset="0"/>
                <a:cs typeface="Calibri" panose="020F0502020204030204" pitchFamily="34" charset="0"/>
              </a:rPr>
              <a:t>, S. (2026). Rethinking research ethics in the age of artificial </a:t>
            </a:r>
          </a:p>
          <a:p>
            <a:pPr algn="l"/>
            <a:r>
              <a:rPr lang="en-AU" sz="1800" b="0" i="0" dirty="0">
                <a:effectLst/>
                <a:latin typeface="Calibri" panose="020F0502020204030204" pitchFamily="34" charset="0"/>
                <a:cs typeface="Calibri" panose="020F0502020204030204" pitchFamily="34" charset="0"/>
              </a:rPr>
              <a:t>intelligence: Towards a contextual, just, and accountable framework. </a:t>
            </a:r>
            <a:r>
              <a:rPr lang="en-AU" sz="1800" b="0" i="1" dirty="0">
                <a:effectLst/>
                <a:latin typeface="Calibri" panose="020F0502020204030204" pitchFamily="34" charset="0"/>
                <a:cs typeface="Calibri" panose="020F0502020204030204" pitchFamily="34" charset="0"/>
              </a:rPr>
              <a:t>International </a:t>
            </a:r>
          </a:p>
          <a:p>
            <a:pPr algn="l"/>
            <a:r>
              <a:rPr lang="en-AU" sz="1800" b="0" i="1" dirty="0">
                <a:effectLst/>
                <a:latin typeface="Calibri" panose="020F0502020204030204" pitchFamily="34" charset="0"/>
                <a:cs typeface="Calibri" panose="020F0502020204030204" pitchFamily="34" charset="0"/>
              </a:rPr>
              <a:t>Journal of Business Ecosystem &amp; Strategy (2687-2293)</a:t>
            </a:r>
            <a:r>
              <a:rPr lang="en-AU" sz="1800" b="0" i="0" dirty="0">
                <a:effectLst/>
                <a:latin typeface="Calibri" panose="020F0502020204030204" pitchFamily="34" charset="0"/>
                <a:cs typeface="Calibri" panose="020F0502020204030204" pitchFamily="34" charset="0"/>
              </a:rPr>
              <a:t>,</a:t>
            </a:r>
          </a:p>
          <a:p>
            <a:pPr algn="l"/>
            <a:r>
              <a:rPr lang="en-AU" sz="1800" b="0" i="0" dirty="0">
                <a:effectLst/>
                <a:latin typeface="Calibri" panose="020F0502020204030204" pitchFamily="34" charset="0"/>
                <a:cs typeface="Calibri" panose="020F0502020204030204" pitchFamily="34" charset="0"/>
              </a:rPr>
              <a:t> </a:t>
            </a:r>
            <a:r>
              <a:rPr lang="en-AU" sz="1800" b="0" i="1" dirty="0">
                <a:effectLst/>
                <a:latin typeface="Calibri" panose="020F0502020204030204" pitchFamily="34" charset="0"/>
                <a:cs typeface="Calibri" panose="020F0502020204030204" pitchFamily="34" charset="0"/>
              </a:rPr>
              <a:t>7</a:t>
            </a:r>
            <a:r>
              <a:rPr lang="en-AU" sz="1800" b="0" i="0" dirty="0">
                <a:effectLst/>
                <a:latin typeface="Calibri" panose="020F0502020204030204" pitchFamily="34" charset="0"/>
                <a:cs typeface="Calibri" panose="020F0502020204030204" pitchFamily="34" charset="0"/>
              </a:rPr>
              <a:t>(6), 459-466. </a:t>
            </a:r>
            <a:r>
              <a:rPr lang="en-AU" sz="1800" b="0" i="0" dirty="0">
                <a:solidFill>
                  <a:srgbClr val="4B7D92"/>
                </a:solidFill>
                <a:effectLst/>
                <a:latin typeface="Calibri" panose="020F0502020204030204" pitchFamily="34" charset="0"/>
                <a:cs typeface="Calibri" panose="020F0502020204030204" pitchFamily="34" charset="0"/>
                <a:hlinkClick r:id="rId3"/>
              </a:rPr>
              <a:t>https://doi.org/10.36096/ijbes.v7i6.1056</a:t>
            </a:r>
            <a:endParaRPr lang="en-US" sz="1800" dirty="0">
              <a:latin typeface="Calibri" panose="020F0502020204030204" pitchFamily="34" charset="0"/>
              <a:cs typeface="Calibri" panose="020F0502020204030204" pitchFamily="34" charset="0"/>
            </a:endParaRPr>
          </a:p>
        </p:txBody>
      </p:sp>
      <p:pic>
        <p:nvPicPr>
          <p:cNvPr id="1026" name="Picture 2" descr="Agentic vs. Generative AI: What's the Difference?">
            <a:extLst>
              <a:ext uri="{FF2B5EF4-FFF2-40B4-BE49-F238E27FC236}">
                <a16:creationId xmlns:a16="http://schemas.microsoft.com/office/drawing/2014/main" id="{8B78C5CA-C636-4C8F-C217-AFECCDCEF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191" y="2267744"/>
            <a:ext cx="7930761" cy="406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20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A51F-4C15-8C3D-CB62-5BD59AC5D6D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6BF84E-768F-BA16-D6BE-4138D6907E34}"/>
              </a:ext>
            </a:extLst>
          </p:cNvPr>
          <p:cNvSpPr>
            <a:spLocks noGrp="1"/>
          </p:cNvSpPr>
          <p:nvPr>
            <p:ph idx="1"/>
          </p:nvPr>
        </p:nvSpPr>
        <p:spPr>
          <a:xfrm>
            <a:off x="812799" y="2267744"/>
            <a:ext cx="13637492" cy="6120680"/>
          </a:xfrm>
        </p:spPr>
        <p:txBody>
          <a:bodyPr>
            <a:normAutofit/>
          </a:bodyPr>
          <a:lstStyle/>
          <a:p>
            <a:pPr marL="0" indent="0">
              <a:buNone/>
            </a:pPr>
            <a:endParaRPr lang="en-US" noProof="1">
              <a:latin typeface="+mn-lt"/>
            </a:endParaRP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8000" i="1" kern="100" noProof="1">
                <a:solidFill>
                  <a:schemeClr val="tx1"/>
                </a:solidFill>
                <a:latin typeface="Times New Roman" panose="02020603050405020304" pitchFamily="18" charset="0"/>
                <a:ea typeface="Calibri" panose="020F0502020204030204" pitchFamily="34" charset="0"/>
                <a:cs typeface="Times New Roman" panose="02020603050405020304" pitchFamily="18" charset="0"/>
              </a:rPr>
              <a:t>Environmental disaster?</a:t>
            </a:r>
          </a:p>
          <a:p>
            <a:pPr marL="0" indent="0">
              <a:buNone/>
            </a:pPr>
            <a:endParaRPr lang="en-US" sz="2800" kern="100" noProof="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Tree>
    <p:extLst>
      <p:ext uri="{BB962C8B-B14F-4D97-AF65-F5344CB8AC3E}">
        <p14:creationId xmlns:p14="http://schemas.microsoft.com/office/powerpoint/2010/main" val="8662156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00292-633F-0397-4275-1BF89781FDE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18436DB-44EC-1F0A-78B7-12C7D96412C2}"/>
              </a:ext>
            </a:extLst>
          </p:cNvPr>
          <p:cNvSpPr>
            <a:spLocks noGrp="1"/>
          </p:cNvSpPr>
          <p:nvPr>
            <p:ph idx="1"/>
          </p:nvPr>
        </p:nvSpPr>
        <p:spPr>
          <a:xfrm>
            <a:off x="812799" y="2267744"/>
            <a:ext cx="6813686" cy="6120680"/>
          </a:xfrm>
        </p:spPr>
        <p:txBody>
          <a:bodyPr>
            <a:normAutofit/>
          </a:bodyPr>
          <a:lstStyle/>
          <a:p>
            <a:pPr marL="0" indent="0">
              <a:buNone/>
            </a:pPr>
            <a:endParaRPr lang="en-US" noProof="1">
              <a:latin typeface="+mn-lt"/>
            </a:endParaRPr>
          </a:p>
          <a:p>
            <a:pPr marL="0" indent="0">
              <a:buNone/>
            </a:pPr>
            <a:r>
              <a:rPr lang="en-AU" sz="2800" b="1" dirty="0">
                <a:latin typeface="Calibri" panose="020F0502020204030204" pitchFamily="34" charset="0"/>
                <a:cs typeface="Calibri" panose="020F0502020204030204" pitchFamily="34" charset="0"/>
              </a:rPr>
              <a:t>8 July 2025: </a:t>
            </a:r>
          </a:p>
          <a:p>
            <a:pPr marL="0" indent="0">
              <a:buNone/>
            </a:pPr>
            <a:r>
              <a:rPr lang="en-AU" sz="2800" dirty="0">
                <a:latin typeface="Calibri" panose="020F0502020204030204" pitchFamily="34" charset="0"/>
                <a:cs typeface="Calibri" panose="020F0502020204030204" pitchFamily="34" charset="0"/>
              </a:rPr>
              <a:t>Generative AI tools are now used by over 1 billion people daily. Each interaction consumes energy—about 0.34 watt-hours per prompt. This adds up to 310 gigawatt-hours per year, equivalent to </a:t>
            </a:r>
            <a:r>
              <a:rPr lang="en-AU" sz="2800" dirty="0">
                <a:solidFill>
                  <a:srgbClr val="FF0000"/>
                </a:solidFill>
                <a:latin typeface="Calibri" panose="020F0502020204030204" pitchFamily="34" charset="0"/>
                <a:cs typeface="Calibri" panose="020F0502020204030204" pitchFamily="34" charset="0"/>
              </a:rPr>
              <a:t>the annual electricity use of over 3 million people in a low-income African country.</a:t>
            </a:r>
          </a:p>
          <a:p>
            <a:pPr marL="0" indent="0">
              <a:buNone/>
            </a:pPr>
            <a:r>
              <a:rPr lang="en-AU" dirty="0">
                <a:latin typeface="Calibri" panose="020F0502020204030204" pitchFamily="34" charset="0"/>
                <a:cs typeface="Calibri" panose="020F0502020204030204" pitchFamily="34" charset="0"/>
              </a:rPr>
              <a:t>Small models tailored to specific tasks can cut energy use by </a:t>
            </a:r>
            <a:r>
              <a:rPr lang="en-AU" b="1" dirty="0">
                <a:latin typeface="Calibri" panose="020F0502020204030204" pitchFamily="34" charset="0"/>
                <a:cs typeface="Calibri" panose="020F0502020204030204" pitchFamily="34" charset="0"/>
              </a:rPr>
              <a:t>up to</a:t>
            </a:r>
            <a:r>
              <a:rPr lang="en-AU" dirty="0">
                <a:latin typeface="Calibri" panose="020F0502020204030204" pitchFamily="34" charset="0"/>
                <a:cs typeface="Calibri" panose="020F0502020204030204" pitchFamily="34" charset="0"/>
              </a:rPr>
              <a:t> </a:t>
            </a:r>
            <a:r>
              <a:rPr lang="en-AU" b="1" dirty="0">
                <a:latin typeface="Calibri" panose="020F0502020204030204" pitchFamily="34" charset="0"/>
                <a:cs typeface="Calibri" panose="020F0502020204030204" pitchFamily="34" charset="0"/>
              </a:rPr>
              <a:t>90%.</a:t>
            </a:r>
          </a:p>
          <a:p>
            <a:pPr marL="0" indent="0">
              <a:buNone/>
            </a:pPr>
            <a:r>
              <a:rPr lang="en-US" b="1" dirty="0">
                <a:latin typeface="Calibri" panose="020F0502020204030204" pitchFamily="34" charset="0"/>
                <a:cs typeface="Calibri" panose="020F0502020204030204" pitchFamily="34" charset="0"/>
              </a:rPr>
              <a:t>Shorter, more concise prompts and responses</a:t>
            </a:r>
            <a:r>
              <a:rPr lang="en-US" dirty="0">
                <a:latin typeface="Calibri" panose="020F0502020204030204" pitchFamily="34" charset="0"/>
                <a:cs typeface="Calibri" panose="020F0502020204030204" pitchFamily="34" charset="0"/>
              </a:rPr>
              <a:t> can reduce energy use by </a:t>
            </a:r>
            <a:r>
              <a:rPr lang="en-US" b="1" dirty="0">
                <a:latin typeface="Calibri" panose="020F0502020204030204" pitchFamily="34" charset="0"/>
                <a:cs typeface="Calibri" panose="020F0502020204030204" pitchFamily="34" charset="0"/>
              </a:rPr>
              <a:t>over 50%.</a:t>
            </a:r>
            <a:endParaRPr lang="en-US" dirty="0">
              <a:latin typeface="Calibri" panose="020F0502020204030204" pitchFamily="34" charset="0"/>
              <a:cs typeface="Calibri" panose="020F0502020204030204" pitchFamily="34" charset="0"/>
            </a:endParaRPr>
          </a:p>
          <a:p>
            <a:pPr marL="0" indent="0">
              <a:buNone/>
            </a:pPr>
            <a:endParaRPr lang="en-US" sz="2800" kern="100" noProof="1">
              <a:solidFill>
                <a:schemeClr val="tx1"/>
              </a:solidFill>
              <a:latin typeface="+mn-lt"/>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pic>
        <p:nvPicPr>
          <p:cNvPr id="2" name="Picture 1">
            <a:extLst>
              <a:ext uri="{FF2B5EF4-FFF2-40B4-BE49-F238E27FC236}">
                <a16:creationId xmlns:a16="http://schemas.microsoft.com/office/drawing/2014/main" id="{16F1723C-7EAC-E76A-97C9-2698EE7EE616}"/>
              </a:ext>
            </a:extLst>
          </p:cNvPr>
          <p:cNvPicPr>
            <a:picLocks noChangeAspect="1"/>
          </p:cNvPicPr>
          <p:nvPr/>
        </p:nvPicPr>
        <p:blipFill>
          <a:blip r:embed="rId3"/>
          <a:stretch>
            <a:fillRect/>
          </a:stretch>
        </p:blipFill>
        <p:spPr>
          <a:xfrm>
            <a:off x="7826442" y="2551791"/>
            <a:ext cx="7772400" cy="2561815"/>
          </a:xfrm>
          <a:prstGeom prst="rect">
            <a:avLst/>
          </a:prstGeom>
        </p:spPr>
      </p:pic>
      <p:sp>
        <p:nvSpPr>
          <p:cNvPr id="7" name="Text Placeholder 2">
            <a:extLst>
              <a:ext uri="{FF2B5EF4-FFF2-40B4-BE49-F238E27FC236}">
                <a16:creationId xmlns:a16="http://schemas.microsoft.com/office/drawing/2014/main" id="{BB3A260E-4B93-6A2A-FC88-FF2213F1C2D4}"/>
              </a:ext>
            </a:extLst>
          </p:cNvPr>
          <p:cNvSpPr>
            <a:spLocks noGrp="1"/>
          </p:cNvSpPr>
          <p:nvPr>
            <p:ph type="body" idx="11"/>
          </p:nvPr>
        </p:nvSpPr>
        <p:spPr>
          <a:xfrm>
            <a:off x="783184" y="1547664"/>
            <a:ext cx="14689632" cy="648072"/>
          </a:xfrm>
        </p:spPr>
        <p:txBody>
          <a:bodyPr/>
          <a:lstStyle/>
          <a:p>
            <a:r>
              <a:rPr lang="en-US" dirty="0"/>
              <a:t>What are the costs? </a:t>
            </a:r>
          </a:p>
        </p:txBody>
      </p:sp>
      <p:sp>
        <p:nvSpPr>
          <p:cNvPr id="8" name="TextBox 7">
            <a:extLst>
              <a:ext uri="{FF2B5EF4-FFF2-40B4-BE49-F238E27FC236}">
                <a16:creationId xmlns:a16="http://schemas.microsoft.com/office/drawing/2014/main" id="{061CD894-02ED-7A08-BBFC-98876D963BC3}"/>
              </a:ext>
            </a:extLst>
          </p:cNvPr>
          <p:cNvSpPr txBox="1"/>
          <p:nvPr/>
        </p:nvSpPr>
        <p:spPr>
          <a:xfrm>
            <a:off x="8391220" y="5328084"/>
            <a:ext cx="6642844" cy="1200329"/>
          </a:xfrm>
          <a:prstGeom prst="rect">
            <a:avLst/>
          </a:prstGeom>
          <a:noFill/>
        </p:spPr>
        <p:txBody>
          <a:bodyPr wrap="none" rtlCol="0">
            <a:spAutoFit/>
          </a:bodyPr>
          <a:lstStyle/>
          <a:p>
            <a:pPr algn="l"/>
            <a:r>
              <a:rPr lang="en-AU" dirty="0">
                <a:latin typeface="+mn-lt"/>
              </a:rPr>
              <a:t>The aim should not be </a:t>
            </a:r>
          </a:p>
          <a:p>
            <a:pPr algn="l"/>
            <a:r>
              <a:rPr lang="en-AU" dirty="0">
                <a:latin typeface="+mn-lt"/>
              </a:rPr>
              <a:t>Artificial General Intelligence (AGI)</a:t>
            </a:r>
            <a:endParaRPr lang="en-US" dirty="0">
              <a:latin typeface="+mn-lt"/>
            </a:endParaRPr>
          </a:p>
        </p:txBody>
      </p:sp>
      <p:sp>
        <p:nvSpPr>
          <p:cNvPr id="3" name="TextBox 2">
            <a:extLst>
              <a:ext uri="{FF2B5EF4-FFF2-40B4-BE49-F238E27FC236}">
                <a16:creationId xmlns:a16="http://schemas.microsoft.com/office/drawing/2014/main" id="{C664AC31-3ED8-456B-FE5E-3909BD367916}"/>
              </a:ext>
            </a:extLst>
          </p:cNvPr>
          <p:cNvSpPr txBox="1"/>
          <p:nvPr/>
        </p:nvSpPr>
        <p:spPr>
          <a:xfrm>
            <a:off x="8391220" y="6911096"/>
            <a:ext cx="6931449" cy="1477328"/>
          </a:xfrm>
          <a:prstGeom prst="rect">
            <a:avLst/>
          </a:prstGeom>
          <a:noFill/>
        </p:spPr>
        <p:txBody>
          <a:bodyPr wrap="none" rtlCol="0">
            <a:spAutoFit/>
          </a:bodyPr>
          <a:lstStyle/>
          <a:p>
            <a:pPr algn="l"/>
            <a:r>
              <a:rPr lang="en-US" sz="1800" dirty="0">
                <a:latin typeface="Calibri" panose="020F0502020204030204" pitchFamily="34" charset="0"/>
                <a:cs typeface="Calibri" panose="020F0502020204030204" pitchFamily="34" charset="0"/>
              </a:rPr>
              <a:t>Ji, Z. and Jiang, M. (2026). A systematic review of electricity demand for </a:t>
            </a:r>
          </a:p>
          <a:p>
            <a:pPr algn="l"/>
            <a:r>
              <a:rPr lang="en-US" sz="1800" dirty="0">
                <a:latin typeface="Calibri" panose="020F0502020204030204" pitchFamily="34" charset="0"/>
                <a:cs typeface="Calibri" panose="020F0502020204030204" pitchFamily="34" charset="0"/>
              </a:rPr>
              <a:t>large language models: evaluations, challenges, and solutions. </a:t>
            </a:r>
          </a:p>
          <a:p>
            <a:pPr algn="l"/>
            <a:r>
              <a:rPr lang="en-US" sz="1800" i="1" dirty="0">
                <a:latin typeface="Calibri" panose="020F0502020204030204" pitchFamily="34" charset="0"/>
                <a:cs typeface="Calibri" panose="020F0502020204030204" pitchFamily="34" charset="0"/>
              </a:rPr>
              <a:t>Renewable and Sustainable Energy Reviews</a:t>
            </a:r>
            <a:r>
              <a:rPr lang="en-US" sz="1800" dirty="0">
                <a:latin typeface="Calibri" panose="020F0502020204030204" pitchFamily="34" charset="0"/>
                <a:cs typeface="Calibri" panose="020F0502020204030204" pitchFamily="34" charset="0"/>
              </a:rPr>
              <a:t> 225, 116159. </a:t>
            </a:r>
          </a:p>
          <a:p>
            <a:pPr algn="l"/>
            <a:r>
              <a:rPr lang="en-US" sz="1800" u="sng" dirty="0">
                <a:latin typeface="Calibri" panose="020F0502020204030204" pitchFamily="34" charset="0"/>
                <a:cs typeface="Calibri" panose="020F0502020204030204" pitchFamily="34" charset="0"/>
                <a:hlinkClick r:id="rId4"/>
              </a:rPr>
              <a:t>https://doi.org/10.1016/j.rser.2025.116159</a:t>
            </a:r>
            <a:r>
              <a:rPr lang="en-US" sz="1800" dirty="0">
                <a:latin typeface="Calibri" panose="020F0502020204030204" pitchFamily="34" charset="0"/>
                <a:cs typeface="Calibri" panose="020F0502020204030204" pitchFamily="34" charset="0"/>
              </a:rPr>
              <a:t> </a:t>
            </a:r>
            <a:endParaRPr lang="en-AU" sz="1800" dirty="0">
              <a:latin typeface="Calibri" panose="020F0502020204030204" pitchFamily="34" charset="0"/>
              <a:cs typeface="Calibri" panose="020F0502020204030204" pitchFamily="34" charset="0"/>
            </a:endParaRPr>
          </a:p>
          <a:p>
            <a:pPr algn="l"/>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8726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5A9E-7A31-35CF-736B-4160349F2A7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7BAB97-9AC4-5924-78FC-6903DEA35E4A}"/>
              </a:ext>
            </a:extLst>
          </p:cNvPr>
          <p:cNvSpPr>
            <a:spLocks noGrp="1"/>
          </p:cNvSpPr>
          <p:nvPr>
            <p:ph idx="1"/>
          </p:nvPr>
        </p:nvSpPr>
        <p:spPr>
          <a:xfrm>
            <a:off x="812802" y="2267744"/>
            <a:ext cx="14496024" cy="6120680"/>
          </a:xfrm>
        </p:spPr>
        <p:txBody>
          <a:bodyPr numCol="2">
            <a:noAutofit/>
          </a:bodyPr>
          <a:lstStyle/>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Transparency	</a:t>
            </a:r>
          </a:p>
          <a:p>
            <a:pPr marL="0" indent="0">
              <a:buNone/>
            </a:pPr>
            <a:r>
              <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rPr>
              <a:t>	Yes, lots of it!</a:t>
            </a: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Marginalization of languages?</a:t>
            </a:r>
          </a:p>
          <a:p>
            <a:pPr marL="1166813" indent="0">
              <a:buNone/>
            </a:pPr>
            <a:r>
              <a:rPr lang="en-AU" sz="3600" kern="100" dirty="0">
                <a:latin typeface="Calibri" panose="020F0502020204030204" pitchFamily="34" charset="0"/>
                <a:ea typeface="Aptos" panose="020B0004020202020204" pitchFamily="34" charset="0"/>
                <a:cs typeface="Calibri" panose="020F0502020204030204" pitchFamily="34" charset="0"/>
              </a:rPr>
              <a:t>	</a:t>
            </a:r>
            <a:r>
              <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rPr>
              <a:t>Yes, we need more electronic resources. </a:t>
            </a: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Anchoring? </a:t>
            </a:r>
          </a:p>
          <a:p>
            <a:pPr marL="1254125" indent="-1254125">
              <a:buNone/>
            </a:pPr>
            <a:r>
              <a:rPr lang="en-AU" sz="3600" kern="100" dirty="0">
                <a:latin typeface="Calibri" panose="020F0502020204030204" pitchFamily="34" charset="0"/>
                <a:ea typeface="Aptos" panose="020B0004020202020204" pitchFamily="34" charset="0"/>
                <a:cs typeface="Calibri" panose="020F0502020204030204" pitchFamily="34" charset="0"/>
              </a:rPr>
              <a:t>	</a:t>
            </a:r>
            <a:r>
              <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rPr>
              <a:t>This may not be a problem – norms are everywhere.</a:t>
            </a:r>
          </a:p>
          <a:p>
            <a:pPr marL="0" indent="0">
              <a:buNone/>
            </a:pPr>
            <a:endPar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endParaRP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Creativity and authenticity?</a:t>
            </a: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	</a:t>
            </a:r>
            <a:r>
              <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rPr>
              <a:t>Learn to use prompts!</a:t>
            </a:r>
            <a:endParaRPr lang="en-AU" sz="3600" kern="100" dirty="0">
              <a:latin typeface="Calibri" panose="020F0502020204030204" pitchFamily="34" charset="0"/>
              <a:ea typeface="Aptos" panose="020B0004020202020204" pitchFamily="34" charset="0"/>
              <a:cs typeface="Calibri" panose="020F0502020204030204" pitchFamily="34" charset="0"/>
            </a:endParaRP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Responsibility</a:t>
            </a: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	</a:t>
            </a:r>
            <a:r>
              <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rPr>
              <a:t>Training is needed</a:t>
            </a: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Employment? </a:t>
            </a: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	</a:t>
            </a:r>
            <a:r>
              <a:rPr lang="en-AU" sz="3600" kern="100" dirty="0">
                <a:solidFill>
                  <a:srgbClr val="FF0000"/>
                </a:solidFill>
                <a:latin typeface="Calibri" panose="020F0502020204030204" pitchFamily="34" charset="0"/>
                <a:ea typeface="Aptos" panose="020B0004020202020204" pitchFamily="34" charset="0"/>
                <a:cs typeface="Calibri" panose="020F0502020204030204" pitchFamily="34" charset="0"/>
              </a:rPr>
              <a:t>Get real! </a:t>
            </a:r>
          </a:p>
          <a:p>
            <a:pPr marL="0" indent="0">
              <a:buNone/>
            </a:pPr>
            <a:endParaRPr lang="en-AU" sz="3600" kern="100" dirty="0">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AU" sz="3600" kern="100" dirty="0">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3600" dirty="0">
              <a:latin typeface="Calibri" panose="020F0502020204030204" pitchFamily="34" charset="0"/>
              <a:cs typeface="Calibri" panose="020F0502020204030204" pitchFamily="34" charset="0"/>
            </a:endParaRPr>
          </a:p>
          <a:p>
            <a:pPr marL="0" indent="0">
              <a:buNone/>
            </a:pPr>
            <a:endParaRPr lang="en-US" sz="36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A6540345-4C92-B1EF-64F8-9A1FBEE0DCE9}"/>
              </a:ext>
            </a:extLst>
          </p:cNvPr>
          <p:cNvSpPr>
            <a:spLocks noGrp="1"/>
          </p:cNvSpPr>
          <p:nvPr>
            <p:ph type="body" idx="11"/>
          </p:nvPr>
        </p:nvSpPr>
        <p:spPr>
          <a:xfrm>
            <a:off x="783184" y="1547664"/>
            <a:ext cx="14689632" cy="648072"/>
          </a:xfrm>
        </p:spPr>
        <p:txBody>
          <a:bodyPr/>
          <a:lstStyle/>
          <a:p>
            <a:r>
              <a:rPr lang="en-US">
                <a:latin typeface="+mn-lt"/>
              </a:rPr>
              <a:t>In summary </a:t>
            </a:r>
            <a:endParaRPr lang="en-US" dirty="0">
              <a:latin typeface="+mn-lt"/>
            </a:endParaRPr>
          </a:p>
        </p:txBody>
      </p:sp>
    </p:spTree>
    <p:extLst>
      <p:ext uri="{BB962C8B-B14F-4D97-AF65-F5344CB8AC3E}">
        <p14:creationId xmlns:p14="http://schemas.microsoft.com/office/powerpoint/2010/main" val="433235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BCB99-DB03-A20B-5705-9E77B38BF1A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32D862-B9E4-C0C7-09C8-81A94843AB2B}"/>
              </a:ext>
            </a:extLst>
          </p:cNvPr>
          <p:cNvSpPr>
            <a:spLocks noGrp="1"/>
          </p:cNvSpPr>
          <p:nvPr>
            <p:ph idx="1"/>
          </p:nvPr>
        </p:nvSpPr>
        <p:spPr>
          <a:xfrm>
            <a:off x="812798" y="2267744"/>
            <a:ext cx="12494639" cy="6120680"/>
          </a:xfrm>
        </p:spPr>
        <p:txBody>
          <a:bodyPr>
            <a:normAutofit/>
          </a:bodyPr>
          <a:lstStyle/>
          <a:p>
            <a:pPr marL="0" indent="0">
              <a:buNone/>
            </a:pPr>
            <a:endParaRPr lang="en-US" noProof="1">
              <a:latin typeface="+mn-lt"/>
            </a:endParaRPr>
          </a:p>
          <a:p>
            <a:pPr marL="0" indent="0">
              <a:buNone/>
            </a:pPr>
            <a:r>
              <a:rPr lang="en-AU" sz="4400" i="1" dirty="0">
                <a:latin typeface="+mn-lt"/>
              </a:rPr>
              <a:t>Costs should be less than the benefits. </a:t>
            </a:r>
          </a:p>
          <a:p>
            <a:pPr marL="0" indent="0">
              <a:buNone/>
            </a:pPr>
            <a:endParaRPr lang="en-AU" sz="4400" i="1" dirty="0">
              <a:latin typeface="+mn-lt"/>
            </a:endParaRPr>
          </a:p>
          <a:p>
            <a:pPr marL="0" indent="0">
              <a:buNone/>
            </a:pPr>
            <a:r>
              <a:rPr lang="en-AU" sz="4400" i="1" dirty="0">
                <a:latin typeface="+mn-lt"/>
              </a:rPr>
              <a:t>So, what are the benefits?</a:t>
            </a:r>
            <a:endParaRPr lang="en-US" sz="4400" i="1" dirty="0">
              <a:latin typeface="+mn-lt"/>
            </a:endParaRPr>
          </a:p>
          <a:p>
            <a:pPr marL="0" indent="0">
              <a:buNone/>
            </a:pPr>
            <a:endParaRPr lang="en-US" sz="2800" kern="100" noProof="1">
              <a:solidFill>
                <a:schemeClr val="tx1"/>
              </a:solidFill>
              <a:latin typeface="+mn-lt"/>
              <a:ea typeface="Calibri" panose="020F0502020204030204" pitchFamily="34" charset="0"/>
              <a:cs typeface="Calibri" panose="020F0502020204030204" pitchFamily="34" charset="0"/>
            </a:endParaRPr>
          </a:p>
          <a:p>
            <a:pPr marL="0" indent="0">
              <a:buNone/>
            </a:pPr>
            <a:endParaRPr lang="en-US" sz="2800" noProof="1">
              <a:latin typeface="+mn-lt"/>
            </a:endParaRPr>
          </a:p>
          <a:p>
            <a:pPr marL="0" indent="0">
              <a:buNone/>
            </a:pPr>
            <a:endParaRPr lang="en-US" sz="3200" noProof="1"/>
          </a:p>
          <a:p>
            <a:endParaRPr lang="en-US" sz="3200" noProof="1"/>
          </a:p>
          <a:p>
            <a:endParaRPr lang="en-US" sz="3200" noProof="1"/>
          </a:p>
          <a:p>
            <a:endParaRPr lang="en-US" sz="3200" noProof="1">
              <a:latin typeface="Univers" panose="020F0502020204030204" pitchFamily="34" charset="0"/>
            </a:endParaRPr>
          </a:p>
        </p:txBody>
      </p:sp>
      <p:sp>
        <p:nvSpPr>
          <p:cNvPr id="6" name="TextBox 5">
            <a:extLst>
              <a:ext uri="{FF2B5EF4-FFF2-40B4-BE49-F238E27FC236}">
                <a16:creationId xmlns:a16="http://schemas.microsoft.com/office/drawing/2014/main" id="{AFC2716A-B210-9458-0799-5DAFFD661459}"/>
              </a:ext>
            </a:extLst>
          </p:cNvPr>
          <p:cNvSpPr txBox="1"/>
          <p:nvPr/>
        </p:nvSpPr>
        <p:spPr>
          <a:xfrm>
            <a:off x="938767" y="1692613"/>
            <a:ext cx="184731" cy="646331"/>
          </a:xfrm>
          <a:prstGeom prst="rect">
            <a:avLst/>
          </a:prstGeom>
          <a:noFill/>
        </p:spPr>
        <p:txBody>
          <a:bodyPr wrap="none" rtlCol="0">
            <a:spAutoFit/>
          </a:bodyPr>
          <a:lstStyle/>
          <a:p>
            <a:endParaRPr lang="en-US" dirty="0"/>
          </a:p>
        </p:txBody>
      </p:sp>
      <p:sp>
        <p:nvSpPr>
          <p:cNvPr id="7" name="Text Placeholder 2">
            <a:extLst>
              <a:ext uri="{FF2B5EF4-FFF2-40B4-BE49-F238E27FC236}">
                <a16:creationId xmlns:a16="http://schemas.microsoft.com/office/drawing/2014/main" id="{A003330B-AF81-6E30-5486-455E3F2D82C7}"/>
              </a:ext>
            </a:extLst>
          </p:cNvPr>
          <p:cNvSpPr>
            <a:spLocks noGrp="1"/>
          </p:cNvSpPr>
          <p:nvPr>
            <p:ph type="body" idx="11"/>
          </p:nvPr>
        </p:nvSpPr>
        <p:spPr>
          <a:xfrm>
            <a:off x="783184" y="1547664"/>
            <a:ext cx="14689632" cy="648072"/>
          </a:xfrm>
        </p:spPr>
        <p:txBody>
          <a:bodyPr/>
          <a:lstStyle/>
          <a:p>
            <a:r>
              <a:rPr lang="en-US" dirty="0"/>
              <a:t>A cost-benefit analysis </a:t>
            </a:r>
          </a:p>
        </p:txBody>
      </p:sp>
    </p:spTree>
    <p:extLst>
      <p:ext uri="{BB962C8B-B14F-4D97-AF65-F5344CB8AC3E}">
        <p14:creationId xmlns:p14="http://schemas.microsoft.com/office/powerpoint/2010/main" val="4098331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E7D79-F001-93F5-CC90-AEA4B18E6590}"/>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BB8E48-5030-5EF6-9BC3-B746CA8875C3}"/>
              </a:ext>
            </a:extLst>
          </p:cNvPr>
          <p:cNvSpPr>
            <a:spLocks noGrp="1"/>
          </p:cNvSpPr>
          <p:nvPr>
            <p:ph idx="1"/>
          </p:nvPr>
        </p:nvSpPr>
        <p:spPr>
          <a:xfrm>
            <a:off x="812802" y="2267744"/>
            <a:ext cx="9537428" cy="6120680"/>
          </a:xfrm>
        </p:spPr>
        <p:txBody>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3600" kern="100" dirty="0">
                <a:latin typeface="Calibri" panose="020F0502020204030204" pitchFamily="34" charset="0"/>
                <a:ea typeface="Aptos" panose="020B0004020202020204" pitchFamily="34" charset="0"/>
                <a:cs typeface="Calibri" panose="020F0502020204030204" pitchFamily="34" charset="0"/>
              </a:rPr>
              <a:t>If language mediation enables </a:t>
            </a:r>
            <a:r>
              <a:rPr lang="en-AU" sz="3600" i="1" kern="100" dirty="0">
                <a:latin typeface="Calibri" panose="020F0502020204030204" pitchFamily="34" charset="0"/>
                <a:ea typeface="Aptos" panose="020B0004020202020204" pitchFamily="34" charset="0"/>
                <a:cs typeface="Calibri" panose="020F0502020204030204" pitchFamily="34" charset="0"/>
              </a:rPr>
              <a:t>cooperation</a:t>
            </a:r>
            <a:r>
              <a:rPr lang="en-AU" sz="3600" kern="100" dirty="0">
                <a:latin typeface="Calibri" panose="020F0502020204030204" pitchFamily="34" charset="0"/>
                <a:ea typeface="Aptos" panose="020B0004020202020204" pitchFamily="34" charset="0"/>
                <a:cs typeface="Calibri" panose="020F0502020204030204" pitchFamily="34" charset="0"/>
              </a:rPr>
              <a:t> between participants, then it is ethically valid. </a:t>
            </a:r>
          </a:p>
          <a:p>
            <a:pPr marL="0" indent="0">
              <a:buNone/>
            </a:pPr>
            <a:endParaRPr lang="en-AU" sz="2800" kern="100" dirty="0">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472CCEEB-0784-22C4-45C5-07D528507CF8}"/>
              </a:ext>
            </a:extLst>
          </p:cNvPr>
          <p:cNvSpPr>
            <a:spLocks noGrp="1"/>
          </p:cNvSpPr>
          <p:nvPr>
            <p:ph type="body" idx="11"/>
          </p:nvPr>
        </p:nvSpPr>
        <p:spPr>
          <a:xfrm>
            <a:off x="783184" y="1547664"/>
            <a:ext cx="14689632" cy="648072"/>
          </a:xfrm>
        </p:spPr>
        <p:txBody>
          <a:bodyPr/>
          <a:lstStyle/>
          <a:p>
            <a:r>
              <a:rPr lang="en-US" dirty="0">
                <a:latin typeface="+mn-lt"/>
              </a:rPr>
              <a:t>The ethical bottom line</a:t>
            </a:r>
          </a:p>
        </p:txBody>
      </p:sp>
      <p:pic>
        <p:nvPicPr>
          <p:cNvPr id="5" name="arabic.mp4">
            <a:hlinkClick r:id="" action="ppaction://media"/>
            <a:extLst>
              <a:ext uri="{FF2B5EF4-FFF2-40B4-BE49-F238E27FC236}">
                <a16:creationId xmlns:a16="http://schemas.microsoft.com/office/drawing/2014/main" id="{BF36BC50-9307-D590-2FDA-05C387C78F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58701" y="1590880"/>
            <a:ext cx="5260718" cy="6575898"/>
          </a:xfrm>
          <a:prstGeom prst="rect">
            <a:avLst/>
          </a:prstGeom>
        </p:spPr>
      </p:pic>
    </p:spTree>
    <p:extLst>
      <p:ext uri="{BB962C8B-B14F-4D97-AF65-F5344CB8AC3E}">
        <p14:creationId xmlns:p14="http://schemas.microsoft.com/office/powerpoint/2010/main" val="559414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5760640"/>
          </a:xfrm>
        </p:spPr>
        <p:txBody>
          <a:bodyPr numCol="2">
            <a:noAutofit/>
          </a:bodyPr>
          <a:lstStyle/>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Recall and revise your previous translations</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Give alternative translations to choose between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Reduce alternative proposals as you type</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Adjust a translation when you make a change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Align your previous translations</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Pre-edit the start text (for plain language)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Adapt the translation to specific readerships</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Exchange notes with other translators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Speech to text: Speak your translations</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Text to speech: Read your translation back to you</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spelling and punctuation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grammar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readability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Revise your translation for a specific reader or purpose</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Evaluate translations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Extract and manage your terminology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Give notes on terms in context</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Provide background information quickly</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Propagate translation choices </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Record your translation preferences</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Check for consistency in numbers, terms, and formatting</a:t>
            </a:r>
            <a:endParaRPr lang="en-AU"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 Placeholder 2"/>
          <p:cNvSpPr>
            <a:spLocks noGrp="1"/>
          </p:cNvSpPr>
          <p:nvPr>
            <p:ph type="body" idx="11"/>
          </p:nvPr>
        </p:nvSpPr>
        <p:spPr/>
        <p:txBody>
          <a:bodyPr/>
          <a:lstStyle/>
          <a:p>
            <a:r>
              <a:rPr lang="en-US"/>
              <a:t>What did automation ever do for us?</a:t>
            </a:r>
          </a:p>
        </p:txBody>
      </p:sp>
    </p:spTree>
    <p:extLst>
      <p:ext uri="{BB962C8B-B14F-4D97-AF65-F5344CB8AC3E}">
        <p14:creationId xmlns:p14="http://schemas.microsoft.com/office/powerpoint/2010/main" val="26649595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80C9F-3904-F676-5B52-41291B5932A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051F4A3-D5A0-1E75-C526-23BE247F5976}"/>
              </a:ext>
            </a:extLst>
          </p:cNvPr>
          <p:cNvSpPr>
            <a:spLocks noGrp="1"/>
          </p:cNvSpPr>
          <p:nvPr>
            <p:ph idx="1"/>
          </p:nvPr>
        </p:nvSpPr>
        <p:spPr>
          <a:xfrm>
            <a:off x="812802" y="2267744"/>
            <a:ext cx="8940798" cy="6120680"/>
          </a:xfrm>
        </p:spPr>
        <p:txBody>
          <a:bodyPr/>
          <a:lstStyle/>
          <a:p>
            <a:pPr marL="0" indent="0">
              <a:buNone/>
            </a:pPr>
            <a:endParaRPr lang="en-US" sz="2800" dirty="0">
              <a:latin typeface="Calibri" panose="020F0502020204030204" pitchFamily="34" charset="0"/>
              <a:cs typeface="Calibri" panose="020F0502020204030204" pitchFamily="34" charset="0"/>
            </a:endParaRPr>
          </a:p>
          <a:p>
            <a:pPr marL="0" indent="0">
              <a:buNone/>
            </a:pPr>
            <a:r>
              <a:rPr lang="en-AU" sz="2800" kern="100" dirty="0">
                <a:latin typeface="Calibri" panose="020F0502020204030204" pitchFamily="34" charset="0"/>
                <a:ea typeface="Aptos" panose="020B0004020202020204" pitchFamily="34" charset="0"/>
                <a:cs typeface="Calibri" panose="020F0502020204030204" pitchFamily="34" charset="0"/>
              </a:rPr>
              <a:t>Include language automation in all our language teaching: </a:t>
            </a:r>
          </a:p>
          <a:p>
            <a:endParaRPr lang="en-AU" sz="2800" kern="100" dirty="0">
              <a:latin typeface="Calibri" panose="020F0502020204030204" pitchFamily="34" charset="0"/>
              <a:ea typeface="Aptos" panose="020B0004020202020204" pitchFamily="34" charset="0"/>
              <a:cs typeface="Calibri" panose="020F0502020204030204" pitchFamily="34" charset="0"/>
            </a:endParaRPr>
          </a:p>
          <a:p>
            <a:r>
              <a:rPr lang="en-AU" sz="2800" kern="100" dirty="0">
                <a:latin typeface="Calibri" panose="020F0502020204030204" pitchFamily="34" charset="0"/>
                <a:ea typeface="Aptos" panose="020B0004020202020204" pitchFamily="34" charset="0"/>
                <a:cs typeface="Calibri" panose="020F0502020204030204" pitchFamily="34" charset="0"/>
              </a:rPr>
              <a:t>Moderate expectations</a:t>
            </a:r>
          </a:p>
          <a:p>
            <a:r>
              <a:rPr lang="en-AU" sz="2800" kern="100" dirty="0">
                <a:latin typeface="Calibri" panose="020F0502020204030204" pitchFamily="34" charset="0"/>
                <a:ea typeface="Aptos" panose="020B0004020202020204" pitchFamily="34" charset="0"/>
                <a:cs typeface="Calibri" panose="020F0502020204030204" pitchFamily="34" charset="0"/>
              </a:rPr>
              <a:t>Cultivate low trust</a:t>
            </a:r>
          </a:p>
          <a:p>
            <a:r>
              <a:rPr lang="en-AU" sz="2800" kern="100" dirty="0">
                <a:latin typeface="Calibri" panose="020F0502020204030204" pitchFamily="34" charset="0"/>
                <a:ea typeface="Aptos" panose="020B0004020202020204" pitchFamily="34" charset="0"/>
                <a:cs typeface="Calibri" panose="020F0502020204030204" pitchFamily="34" charset="0"/>
              </a:rPr>
              <a:t>Encourage exploration</a:t>
            </a:r>
          </a:p>
          <a:p>
            <a:r>
              <a:rPr lang="en-AU" sz="2800" kern="100" dirty="0">
                <a:latin typeface="Calibri" panose="020F0502020204030204" pitchFamily="34" charset="0"/>
                <a:ea typeface="Aptos" panose="020B0004020202020204" pitchFamily="34" charset="0"/>
                <a:cs typeface="Calibri" panose="020F0502020204030204" pitchFamily="34" charset="0"/>
              </a:rPr>
              <a:t>Be transparent and </a:t>
            </a:r>
            <a:r>
              <a:rPr lang="en-AU" sz="2800" kern="100">
                <a:latin typeface="Calibri" panose="020F0502020204030204" pitchFamily="34" charset="0"/>
                <a:ea typeface="Aptos" panose="020B0004020202020204" pitchFamily="34" charset="0"/>
                <a:cs typeface="Calibri" panose="020F0502020204030204" pitchFamily="34" charset="0"/>
              </a:rPr>
              <a:t>take responsibility </a:t>
            </a:r>
          </a:p>
          <a:p>
            <a:pPr marL="0" indent="0">
              <a:buNone/>
            </a:pPr>
            <a:endParaRPr lang="en-US" sz="2800" dirty="0">
              <a:latin typeface="Calibri" panose="020F0502020204030204" pitchFamily="34" charset="0"/>
              <a:cs typeface="Calibri" panose="020F0502020204030204" pitchFamily="34" charset="0"/>
            </a:endParaRPr>
          </a:p>
          <a:p>
            <a:pPr marL="0" indent="0">
              <a:buNone/>
            </a:pPr>
            <a:endParaRPr lang="en-US" sz="2800" dirty="0">
              <a:latin typeface="Calibri" panose="020F0502020204030204" pitchFamily="34" charset="0"/>
              <a:cs typeface="Calibri" panose="020F0502020204030204" pitchFamily="34" charset="0"/>
            </a:endParaRPr>
          </a:p>
        </p:txBody>
      </p:sp>
      <p:pic>
        <p:nvPicPr>
          <p:cNvPr id="2" name="Picture 2" descr="How to Augment Language Skills: Generative AI and Machine Translation in Language Learning and Translator Training book cover">
            <a:extLst>
              <a:ext uri="{FF2B5EF4-FFF2-40B4-BE49-F238E27FC236}">
                <a16:creationId xmlns:a16="http://schemas.microsoft.com/office/drawing/2014/main" id="{8A34A3DE-C6DB-A3C7-3B7B-EB89B81EB8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73620" y="1639632"/>
            <a:ext cx="4499196" cy="674879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43148D93-4A54-B39E-9FB6-A1D9A10ACC27}"/>
              </a:ext>
            </a:extLst>
          </p:cNvPr>
          <p:cNvSpPr>
            <a:spLocks noGrp="1"/>
          </p:cNvSpPr>
          <p:nvPr>
            <p:ph type="body" idx="11"/>
          </p:nvPr>
        </p:nvSpPr>
        <p:spPr>
          <a:xfrm>
            <a:off x="783184" y="1547664"/>
            <a:ext cx="14689632" cy="648072"/>
          </a:xfrm>
        </p:spPr>
        <p:txBody>
          <a:bodyPr/>
          <a:lstStyle/>
          <a:p>
            <a:r>
              <a:rPr lang="en-US" dirty="0">
                <a:latin typeface="+mn-lt"/>
              </a:rPr>
              <a:t>What is to be done?</a:t>
            </a:r>
          </a:p>
        </p:txBody>
      </p:sp>
    </p:spTree>
    <p:extLst>
      <p:ext uri="{BB962C8B-B14F-4D97-AF65-F5344CB8AC3E}">
        <p14:creationId xmlns:p14="http://schemas.microsoft.com/office/powerpoint/2010/main" val="2314377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184" y="2627784"/>
            <a:ext cx="14660015" cy="5760640"/>
          </a:xfrm>
        </p:spPr>
        <p:txBody>
          <a:bodyPr numCol="2">
            <a:noAutofit/>
          </a:bodyPr>
          <a:lstStyle/>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Recall and revise your previous translations</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Give alternative translations to choose between </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Reduce alternative proposals as you type</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Adjust a translation when you make a change </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Align your previous translations</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Pre-edit the start text (for plain language) </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Adapt the translation to specific readerships</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Exchange notes with other translators </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Speech to text: Speak your translations</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Text to speech: Read your translation back to you</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spelling and punctuation </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grammar </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readability </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Revise your translation for a specific reader or purpose</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Evaluate translations </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Extract and manage your terminology </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Give notes on terms in context</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Provide background information quickly</a:t>
            </a:r>
            <a:endParaRPr lang="en-AU"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Propagate translation choices </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Record your translation preferences</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a:p>
            <a:pPr marL="742950" lvl="1" indent="-285750">
              <a:buFont typeface="Calibri" panose="020F050202020403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Check for consistency in numbers, terms, and formatting</a:t>
            </a:r>
            <a:endParaRPr lang="en-AU"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 Placeholder 2"/>
          <p:cNvSpPr>
            <a:spLocks noGrp="1"/>
          </p:cNvSpPr>
          <p:nvPr>
            <p:ph type="body" idx="11"/>
          </p:nvPr>
        </p:nvSpPr>
        <p:spPr/>
        <p:txBody>
          <a:bodyPr/>
          <a:lstStyle/>
          <a:p>
            <a:r>
              <a:rPr lang="en-US"/>
              <a:t>What did automation ever do for us?</a:t>
            </a:r>
          </a:p>
        </p:txBody>
      </p:sp>
    </p:spTree>
    <p:extLst>
      <p:ext uri="{BB962C8B-B14F-4D97-AF65-F5344CB8AC3E}">
        <p14:creationId xmlns:p14="http://schemas.microsoft.com/office/powerpoint/2010/main" val="36089613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4DBBB-1EF5-1B05-1C84-D8C8DFC05A6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550351D-64E7-0136-512B-91AE40D20DB8}"/>
              </a:ext>
            </a:extLst>
          </p:cNvPr>
          <p:cNvSpPr>
            <a:spLocks noGrp="1"/>
          </p:cNvSpPr>
          <p:nvPr>
            <p:ph idx="1"/>
          </p:nvPr>
        </p:nvSpPr>
        <p:spPr>
          <a:xfrm>
            <a:off x="812801" y="2267743"/>
            <a:ext cx="8651239" cy="6039678"/>
          </a:xfrm>
        </p:spPr>
        <p:txBody>
          <a:bodyPr>
            <a:normAutofit/>
          </a:bodyPr>
          <a:lstStyle/>
          <a:p>
            <a:pPr marL="0" indent="0">
              <a:buNone/>
            </a:pPr>
            <a:endParaRPr lang="en-US">
              <a:latin typeface="+mn-lt"/>
            </a:endParaRPr>
          </a:p>
          <a:p>
            <a:pPr marL="0" indent="0">
              <a:buNone/>
            </a:pPr>
            <a:endParaRPr lang="en-US" sz="2800" kern="0">
              <a:solidFill>
                <a:srgbClr val="FF0000"/>
              </a:solidFill>
              <a:latin typeface="+mn-lt"/>
              <a:ea typeface="Calibri" panose="020F0502020204030204" pitchFamily="34" charset="0"/>
              <a:cs typeface="Calibri" panose="020F0502020204030204" pitchFamily="34" charset="0"/>
            </a:endParaRPr>
          </a:p>
          <a:p>
            <a:pPr marL="0" indent="0">
              <a:buNone/>
            </a:pPr>
            <a:endParaRPr lang="en-US" sz="2800" kern="0">
              <a:latin typeface="+mn-lt"/>
              <a:ea typeface="Calibri" panose="020F0502020204030204" pitchFamily="34" charset="0"/>
              <a:cs typeface="Calibri" panose="020F0502020204030204" pitchFamily="34" charset="0"/>
            </a:endParaRPr>
          </a:p>
          <a:p>
            <a:pPr marL="0" indent="0">
              <a:buNone/>
            </a:pPr>
            <a:endParaRPr lang="en-GB" sz="2800" kern="0">
              <a:ea typeface="Calibri" panose="020F0502020204030204" pitchFamily="34" charset="0"/>
              <a:cs typeface="Calibri" panose="020F0502020204030204" pitchFamily="34" charset="0"/>
            </a:endParaRPr>
          </a:p>
          <a:p>
            <a:pPr marL="0" indent="0" algn="r">
              <a:buNone/>
            </a:pPr>
            <a:endParaRPr lang="en-AU" sz="1900" i="0">
              <a:effectLst/>
              <a:latin typeface="+mn-lt"/>
            </a:endParaRPr>
          </a:p>
          <a:p>
            <a:pPr marL="0" indent="0">
              <a:buNone/>
            </a:pPr>
            <a:endParaRPr lang="en-GB" kern="0">
              <a:latin typeface="+mn-lt"/>
              <a:ea typeface="Calibri" panose="020F0502020204030204" pitchFamily="34" charset="0"/>
              <a:cs typeface="Calibri" panose="020F0502020204030204" pitchFamily="34"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kern="100">
              <a:latin typeface="+mn-lt"/>
              <a:ea typeface="Calibri" panose="020F0502020204030204" pitchFamily="34" charset="0"/>
              <a:cs typeface="Times New Roman" panose="02020603050405020304" pitchFamily="18" charset="0"/>
            </a:endParaRPr>
          </a:p>
          <a:p>
            <a:pPr marL="0" indent="0">
              <a:buNone/>
            </a:pPr>
            <a:endParaRPr lang="en-AU" sz="2800">
              <a:latin typeface="+mn-lt"/>
            </a:endParaRPr>
          </a:p>
          <a:p>
            <a:pPr marL="0" indent="0">
              <a:buNone/>
            </a:pPr>
            <a:endParaRPr lang="en-US" sz="3200"/>
          </a:p>
          <a:p>
            <a:endParaRPr lang="en-US" sz="3200"/>
          </a:p>
          <a:p>
            <a:endParaRPr lang="en-US" sz="3200"/>
          </a:p>
          <a:p>
            <a:endParaRPr lang="en-US" sz="3200">
              <a:latin typeface="Univers" panose="020F0502020204030204" pitchFamily="34" charset="0"/>
            </a:endParaRPr>
          </a:p>
        </p:txBody>
      </p:sp>
      <p:sp>
        <p:nvSpPr>
          <p:cNvPr id="3" name="Text Placeholder 2">
            <a:extLst>
              <a:ext uri="{FF2B5EF4-FFF2-40B4-BE49-F238E27FC236}">
                <a16:creationId xmlns:a16="http://schemas.microsoft.com/office/drawing/2014/main" id="{148AF75D-C1B0-BB46-B683-D55C1A7E4869}"/>
              </a:ext>
            </a:extLst>
          </p:cNvPr>
          <p:cNvSpPr>
            <a:spLocks noGrp="1"/>
          </p:cNvSpPr>
          <p:nvPr>
            <p:ph type="body" idx="11"/>
          </p:nvPr>
        </p:nvSpPr>
        <p:spPr/>
        <p:txBody>
          <a:bodyPr/>
          <a:lstStyle/>
          <a:p>
            <a:r>
              <a:rPr lang="en-US">
                <a:latin typeface="+mn-lt"/>
              </a:rPr>
              <a:t>A totalizing threat?</a:t>
            </a:r>
          </a:p>
        </p:txBody>
      </p:sp>
      <p:pic>
        <p:nvPicPr>
          <p:cNvPr id="1026" name="Picture 2" descr="AI pioneer Geoffrey Hinton believes ...">
            <a:extLst>
              <a:ext uri="{FF2B5EF4-FFF2-40B4-BE49-F238E27FC236}">
                <a16:creationId xmlns:a16="http://schemas.microsoft.com/office/drawing/2014/main" id="{E724A87F-72D2-AED0-D4F6-2DEC201BDC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083" y="2685257"/>
            <a:ext cx="7483928"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Yuval Noah Harari Thinks AI Is ...">
            <a:extLst>
              <a:ext uri="{FF2B5EF4-FFF2-40B4-BE49-F238E27FC236}">
                <a16:creationId xmlns:a16="http://schemas.microsoft.com/office/drawing/2014/main" id="{05A95F95-B999-9487-40CB-506A684E443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28000" y="2685257"/>
            <a:ext cx="748392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9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5598B-189B-06C0-B53E-E69D12993AA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18EC43-2F6C-29AA-C899-5FC3ED4D5349}"/>
              </a:ext>
            </a:extLst>
          </p:cNvPr>
          <p:cNvSpPr>
            <a:spLocks noGrp="1"/>
          </p:cNvSpPr>
          <p:nvPr>
            <p:ph idx="1"/>
          </p:nvPr>
        </p:nvSpPr>
        <p:spPr>
          <a:xfrm>
            <a:off x="812801" y="2267744"/>
            <a:ext cx="9649464" cy="6120680"/>
          </a:xfrm>
        </p:spPr>
        <p:txBody>
          <a:bodyPr>
            <a:normAutofit/>
          </a:bodyPr>
          <a:lstStyle/>
          <a:p>
            <a:pPr marL="0" indent="0">
              <a:buNone/>
            </a:pPr>
            <a:endParaRPr lang="en-US" dirty="0">
              <a:latin typeface="+mn-lt"/>
            </a:endParaRPr>
          </a:p>
          <a:p>
            <a:pPr marL="0" indent="0">
              <a:buNone/>
            </a:pPr>
            <a:r>
              <a:rPr lang="en-GB" sz="2800" kern="0" dirty="0">
                <a:latin typeface="+mn-lt"/>
                <a:ea typeface="Calibri" panose="020F0502020204030204" pitchFamily="34" charset="0"/>
                <a:cs typeface="Calibri" panose="020F0502020204030204" pitchFamily="34" charset="0"/>
              </a:rPr>
              <a:t>“Just try to quantify the social impacts of generative AI in 25 years’ time. This has become known as ‘deep uncertainty’. Of course, this assumes that people have the insight and humility to admit what they don’t know.”</a:t>
            </a:r>
          </a:p>
          <a:p>
            <a:pPr marL="0" indent="0">
              <a:buNone/>
            </a:pPr>
            <a:endParaRPr lang="en-GB" sz="2800" kern="0" dirty="0">
              <a:latin typeface="+mn-lt"/>
              <a:ea typeface="Calibri" panose="020F0502020204030204" pitchFamily="34" charset="0"/>
              <a:cs typeface="Calibri" panose="020F0502020204030204" pitchFamily="34" charset="0"/>
            </a:endParaRPr>
          </a:p>
          <a:p>
            <a:pPr marL="0" indent="0">
              <a:buNone/>
            </a:pPr>
            <a:r>
              <a:rPr lang="en-GB" sz="2800" kern="0" dirty="0">
                <a:latin typeface="+mn-lt"/>
                <a:ea typeface="Calibri" panose="020F0502020204030204" pitchFamily="34" charset="0"/>
                <a:cs typeface="Calibri" panose="020F0502020204030204" pitchFamily="34" charset="0"/>
              </a:rPr>
              <a:t>“[without humility] This arrogance has been termed meta-ignorance, when they don´t know what they don’t know.”</a:t>
            </a:r>
          </a:p>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FAEB019C-2853-EF95-8D53-9D819F86EBC7}"/>
              </a:ext>
            </a:extLst>
          </p:cNvPr>
          <p:cNvSpPr>
            <a:spLocks noGrp="1"/>
          </p:cNvSpPr>
          <p:nvPr>
            <p:ph type="body" idx="11"/>
          </p:nvPr>
        </p:nvSpPr>
        <p:spPr/>
        <p:txBody>
          <a:bodyPr/>
          <a:lstStyle/>
          <a:p>
            <a:r>
              <a:rPr lang="en-US" dirty="0">
                <a:latin typeface="+mn-lt"/>
              </a:rPr>
              <a:t>The starting point: deep uncertainty </a:t>
            </a:r>
          </a:p>
        </p:txBody>
      </p:sp>
      <p:sp>
        <p:nvSpPr>
          <p:cNvPr id="8" name="TextBox 7">
            <a:extLst>
              <a:ext uri="{FF2B5EF4-FFF2-40B4-BE49-F238E27FC236}">
                <a16:creationId xmlns:a16="http://schemas.microsoft.com/office/drawing/2014/main" id="{BE6C341E-9B1B-8045-87BF-8CBB1D3B4927}"/>
              </a:ext>
            </a:extLst>
          </p:cNvPr>
          <p:cNvSpPr txBox="1"/>
          <p:nvPr/>
        </p:nvSpPr>
        <p:spPr>
          <a:xfrm>
            <a:off x="11430000" y="7273170"/>
            <a:ext cx="5223921" cy="646331"/>
          </a:xfrm>
          <a:prstGeom prst="rect">
            <a:avLst/>
          </a:prstGeom>
          <a:noFill/>
        </p:spPr>
        <p:txBody>
          <a:bodyPr wrap="square" rtlCol="0">
            <a:spAutoFit/>
          </a:bodyPr>
          <a:lstStyle/>
          <a:p>
            <a:pPr algn="l"/>
            <a:r>
              <a:rPr lang="en-US" sz="1800" err="1">
                <a:latin typeface="Calibri" panose="020F0502020204030204" pitchFamily="34" charset="0"/>
                <a:cs typeface="Calibri" panose="020F0502020204030204" pitchFamily="34" charset="0"/>
              </a:rPr>
              <a:t>Spìegelhalter</a:t>
            </a:r>
            <a:r>
              <a:rPr lang="en-US" sz="1800">
                <a:latin typeface="Calibri" panose="020F0502020204030204" pitchFamily="34" charset="0"/>
                <a:cs typeface="Calibri" panose="020F0502020204030204" pitchFamily="34" charset="0"/>
              </a:rPr>
              <a:t>, D. (2024). </a:t>
            </a:r>
            <a:r>
              <a:rPr lang="en-US" sz="1800" i="1">
                <a:latin typeface="Calibri" panose="020F0502020204030204" pitchFamily="34" charset="0"/>
                <a:cs typeface="Calibri" panose="020F0502020204030204" pitchFamily="34" charset="0"/>
              </a:rPr>
              <a:t>The Art of Uncertainty</a:t>
            </a:r>
            <a:r>
              <a:rPr lang="en-US" sz="1800">
                <a:latin typeface="Calibri" panose="020F0502020204030204" pitchFamily="34" charset="0"/>
                <a:cs typeface="Calibri" panose="020F0502020204030204" pitchFamily="34" charset="0"/>
              </a:rPr>
              <a:t>. Pelican (audiobook).</a:t>
            </a:r>
          </a:p>
        </p:txBody>
      </p:sp>
      <p:pic>
        <p:nvPicPr>
          <p:cNvPr id="1026" name="Picture 2" descr="The Art of Uncertainty: How to Navigate Chance, Ignorance, Risk and Luck  (Pelican Books) : Spiegelhalter, David: Amazon.es: Libros">
            <a:extLst>
              <a:ext uri="{FF2B5EF4-FFF2-40B4-BE49-F238E27FC236}">
                <a16:creationId xmlns:a16="http://schemas.microsoft.com/office/drawing/2014/main" id="{1452521C-2BF3-7390-096F-40A9FA08DB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12881" y="2195735"/>
            <a:ext cx="2892200" cy="46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943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5598B-189B-06C0-B53E-E69D12993AA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18EC43-2F6C-29AA-C899-5FC3ED4D5349}"/>
              </a:ext>
            </a:extLst>
          </p:cNvPr>
          <p:cNvSpPr>
            <a:spLocks noGrp="1"/>
          </p:cNvSpPr>
          <p:nvPr>
            <p:ph idx="1"/>
          </p:nvPr>
        </p:nvSpPr>
        <p:spPr>
          <a:xfrm>
            <a:off x="812801" y="2267744"/>
            <a:ext cx="9649464" cy="6120680"/>
          </a:xfrm>
        </p:spPr>
        <p:txBody>
          <a:bodyPr>
            <a:normAutofit/>
          </a:bodyPr>
          <a:lstStyle/>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kern="100" dirty="0">
              <a:latin typeface="+mn-lt"/>
              <a:ea typeface="Calibri" panose="020F0502020204030204" pitchFamily="34" charset="0"/>
              <a:cs typeface="Times New Roman" panose="02020603050405020304" pitchFamily="18"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FAEB019C-2853-EF95-8D53-9D819F86EBC7}"/>
              </a:ext>
            </a:extLst>
          </p:cNvPr>
          <p:cNvSpPr>
            <a:spLocks noGrp="1"/>
          </p:cNvSpPr>
          <p:nvPr>
            <p:ph type="body" idx="11"/>
          </p:nvPr>
        </p:nvSpPr>
        <p:spPr/>
        <p:txBody>
          <a:bodyPr/>
          <a:lstStyle/>
          <a:p>
            <a:r>
              <a:rPr lang="en-US" dirty="0">
                <a:latin typeface="+mn-lt"/>
              </a:rPr>
              <a:t>The next step: empirical exploration </a:t>
            </a:r>
          </a:p>
        </p:txBody>
      </p:sp>
      <p:pic>
        <p:nvPicPr>
          <p:cNvPr id="2" name="Picture 1">
            <a:extLst>
              <a:ext uri="{FF2B5EF4-FFF2-40B4-BE49-F238E27FC236}">
                <a16:creationId xmlns:a16="http://schemas.microsoft.com/office/drawing/2014/main" id="{0F8BD2FC-C3A9-DBC9-F8A7-991D1284BDBF}"/>
              </a:ext>
            </a:extLst>
          </p:cNvPr>
          <p:cNvPicPr>
            <a:picLocks noChangeAspect="1"/>
          </p:cNvPicPr>
          <p:nvPr/>
        </p:nvPicPr>
        <p:blipFill>
          <a:blip r:embed="rId3"/>
          <a:stretch>
            <a:fillRect/>
          </a:stretch>
        </p:blipFill>
        <p:spPr>
          <a:xfrm>
            <a:off x="3290530" y="2256912"/>
            <a:ext cx="9128394" cy="6105137"/>
          </a:xfrm>
          <a:prstGeom prst="rect">
            <a:avLst/>
          </a:prstGeom>
        </p:spPr>
      </p:pic>
    </p:spTree>
    <p:extLst>
      <p:ext uri="{BB962C8B-B14F-4D97-AF65-F5344CB8AC3E}">
        <p14:creationId xmlns:p14="http://schemas.microsoft.com/office/powerpoint/2010/main" val="37749204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40911-ABCC-1C2B-DC5B-CC3B14BF36D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93BC4E-BA99-8D5F-95D6-01714C3B1C9C}"/>
              </a:ext>
            </a:extLst>
          </p:cNvPr>
          <p:cNvSpPr>
            <a:spLocks noGrp="1"/>
          </p:cNvSpPr>
          <p:nvPr>
            <p:ph idx="1"/>
          </p:nvPr>
        </p:nvSpPr>
        <p:spPr>
          <a:xfrm>
            <a:off x="812800" y="2267744"/>
            <a:ext cx="7652327" cy="6120680"/>
          </a:xfrm>
        </p:spPr>
        <p:txBody>
          <a:bodyPr>
            <a:normAutofit/>
          </a:bodyPr>
          <a:lstStyle/>
          <a:p>
            <a:pPr marL="0" indent="0">
              <a:buNone/>
            </a:pPr>
            <a:endParaRPr lang="en-US" dirty="0">
              <a:latin typeface="+mn-lt"/>
            </a:endParaRPr>
          </a:p>
          <a:p>
            <a:pPr>
              <a:buFontTx/>
              <a:buChar cha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Lack of accuracy, fidelity, or loyalty?</a:t>
            </a:r>
            <a:endParaRPr lang="en-US"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ES_tradnl" sz="2800" kern="100"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2800" dirty="0">
              <a:latin typeface="+mn-lt"/>
            </a:endParaRPr>
          </a:p>
          <a:p>
            <a:pPr marL="0" indent="0">
              <a:buNone/>
            </a:pPr>
            <a:endParaRPr lang="en-US" sz="3200" dirty="0"/>
          </a:p>
          <a:p>
            <a:endParaRPr lang="en-US" sz="3200" dirty="0"/>
          </a:p>
          <a:p>
            <a:endParaRPr lang="en-US" sz="3200" dirty="0"/>
          </a:p>
          <a:p>
            <a:endParaRPr lang="en-US" sz="3200" dirty="0">
              <a:latin typeface="Univers" panose="020F0502020204030204" pitchFamily="34" charset="0"/>
            </a:endParaRPr>
          </a:p>
        </p:txBody>
      </p:sp>
      <p:sp>
        <p:nvSpPr>
          <p:cNvPr id="3" name="Text Placeholder 2">
            <a:extLst>
              <a:ext uri="{FF2B5EF4-FFF2-40B4-BE49-F238E27FC236}">
                <a16:creationId xmlns:a16="http://schemas.microsoft.com/office/drawing/2014/main" id="{2C8BBCF2-5E61-5714-9269-DA6BF1233BAA}"/>
              </a:ext>
            </a:extLst>
          </p:cNvPr>
          <p:cNvSpPr>
            <a:spLocks noGrp="1"/>
          </p:cNvSpPr>
          <p:nvPr>
            <p:ph type="body" idx="11"/>
          </p:nvPr>
        </p:nvSpPr>
        <p:spPr/>
        <p:txBody>
          <a:bodyPr/>
          <a:lstStyle/>
          <a:p>
            <a:r>
              <a:rPr lang="en-US" dirty="0">
                <a:latin typeface="+mn-lt"/>
              </a:rPr>
              <a:t>Has the traditional discourse on ethics changed?</a:t>
            </a:r>
          </a:p>
        </p:txBody>
      </p:sp>
    </p:spTree>
    <p:extLst>
      <p:ext uri="{BB962C8B-B14F-4D97-AF65-F5344CB8AC3E}">
        <p14:creationId xmlns:p14="http://schemas.microsoft.com/office/powerpoint/2010/main" val="184011889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le &amp; Subtitle">
  <a:themeElements>
    <a:clrScheme name="">
      <a:dk1>
        <a:srgbClr val="000000"/>
      </a:dk1>
      <a:lt1>
        <a:srgbClr val="FFFFFF"/>
      </a:lt1>
      <a:dk2>
        <a:srgbClr val="000000"/>
      </a:dk2>
      <a:lt2>
        <a:srgbClr val="808080"/>
      </a:lt2>
      <a:accent1>
        <a:srgbClr val="00BAFB"/>
      </a:accent1>
      <a:accent2>
        <a:srgbClr val="333399"/>
      </a:accent2>
      <a:accent3>
        <a:srgbClr val="FFFFFF"/>
      </a:accent3>
      <a:accent4>
        <a:srgbClr val="000000"/>
      </a:accent4>
      <a:accent5>
        <a:srgbClr val="AAD9FD"/>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ingle col - Small title">
  <a:themeElements>
    <a:clrScheme name="">
      <a:dk1>
        <a:srgbClr val="000000"/>
      </a:dk1>
      <a:lt1>
        <a:srgbClr val="FFFFFF"/>
      </a:lt1>
      <a:dk2>
        <a:srgbClr val="000000"/>
      </a:dk2>
      <a:lt2>
        <a:srgbClr val="000000"/>
      </a:lt2>
      <a:accent1>
        <a:srgbClr val="00BAFB"/>
      </a:accent1>
      <a:accent2>
        <a:srgbClr val="333399"/>
      </a:accent2>
      <a:accent3>
        <a:srgbClr val="FFFFFF"/>
      </a:accent3>
      <a:accent4>
        <a:srgbClr val="000000"/>
      </a:accent4>
      <a:accent5>
        <a:srgbClr val="AAD9FD"/>
      </a:accent5>
      <a:accent6>
        <a:srgbClr val="2D2D8A"/>
      </a:accent6>
      <a:hlink>
        <a:srgbClr val="009999"/>
      </a:hlink>
      <a:folHlink>
        <a:srgbClr val="99CC00"/>
      </a:folHlink>
    </a:clrScheme>
    <a:fontScheme name="Single col - Smaill 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Single col - Smaill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1344</TotalTime>
  <Words>1834</Words>
  <Application>Microsoft Macintosh PowerPoint</Application>
  <PresentationFormat>Custom</PresentationFormat>
  <Paragraphs>424</Paragraphs>
  <Slides>40</Slides>
  <Notes>39</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Aptos</vt:lpstr>
      <vt:lpstr>Arial</vt:lpstr>
      <vt:lpstr>Basic</vt:lpstr>
      <vt:lpstr>Calibri</vt:lpstr>
      <vt:lpstr>Calibri Light</vt:lpstr>
      <vt:lpstr>Gill Sans</vt:lpstr>
      <vt:lpstr>Times New Roman</vt:lpstr>
      <vt:lpstr>Univers</vt:lpstr>
      <vt:lpstr>Univers LT Std 45 Light</vt:lpstr>
      <vt:lpstr>Univers LT Std 55</vt:lpstr>
      <vt:lpstr>Univers LT Std 55 Roman</vt:lpstr>
      <vt:lpstr>Univers LT Std 65 Bold</vt:lpstr>
      <vt:lpstr>1_Title &amp; Subtitle</vt:lpstr>
      <vt:lpstr>Single col - Small title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Melbourne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video recording SITTING</dc:title>
  <dc:subject>Master of Ageing</dc:subject>
  <dc:creator>Learning Environments</dc:creator>
  <cp:keywords/>
  <dc:description/>
  <cp:lastModifiedBy>Anthony Pym</cp:lastModifiedBy>
  <cp:revision>5</cp:revision>
  <dcterms:modified xsi:type="dcterms:W3CDTF">2026-05-21T18:45:45Z</dcterms:modified>
  <cp:category/>
</cp:coreProperties>
</file>