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  <p:sldMasterId id="2147483670" r:id="rId2"/>
    <p:sldMasterId id="2147483699" r:id="rId3"/>
  </p:sldMasterIdLst>
  <p:notesMasterIdLst>
    <p:notesMasterId r:id="rId50"/>
  </p:notesMasterIdLst>
  <p:sldIdLst>
    <p:sldId id="814" r:id="rId4"/>
    <p:sldId id="815" r:id="rId5"/>
    <p:sldId id="813" r:id="rId6"/>
    <p:sldId id="809" r:id="rId7"/>
    <p:sldId id="766" r:id="rId8"/>
    <p:sldId id="832" r:id="rId9"/>
    <p:sldId id="833" r:id="rId10"/>
    <p:sldId id="834" r:id="rId11"/>
    <p:sldId id="835" r:id="rId12"/>
    <p:sldId id="808" r:id="rId13"/>
    <p:sldId id="739" r:id="rId14"/>
    <p:sldId id="830" r:id="rId15"/>
    <p:sldId id="825" r:id="rId16"/>
    <p:sldId id="828" r:id="rId17"/>
    <p:sldId id="829" r:id="rId18"/>
    <p:sldId id="847" r:id="rId19"/>
    <p:sldId id="848" r:id="rId20"/>
    <p:sldId id="849" r:id="rId21"/>
    <p:sldId id="850" r:id="rId22"/>
    <p:sldId id="708" r:id="rId23"/>
    <p:sldId id="861" r:id="rId24"/>
    <p:sldId id="826" r:id="rId25"/>
    <p:sldId id="624" r:id="rId26"/>
    <p:sldId id="831" r:id="rId27"/>
    <p:sldId id="836" r:id="rId28"/>
    <p:sldId id="628" r:id="rId29"/>
    <p:sldId id="630" r:id="rId30"/>
    <p:sldId id="854" r:id="rId31"/>
    <p:sldId id="855" r:id="rId32"/>
    <p:sldId id="856" r:id="rId33"/>
    <p:sldId id="857" r:id="rId34"/>
    <p:sldId id="858" r:id="rId35"/>
    <p:sldId id="851" r:id="rId36"/>
    <p:sldId id="852" r:id="rId37"/>
    <p:sldId id="853" r:id="rId38"/>
    <p:sldId id="629" r:id="rId39"/>
    <p:sldId id="534" r:id="rId40"/>
    <p:sldId id="859" r:id="rId41"/>
    <p:sldId id="697" r:id="rId42"/>
    <p:sldId id="860" r:id="rId43"/>
    <p:sldId id="837" r:id="rId44"/>
    <p:sldId id="778" r:id="rId45"/>
    <p:sldId id="839" r:id="rId46"/>
    <p:sldId id="840" r:id="rId47"/>
    <p:sldId id="841" r:id="rId48"/>
    <p:sldId id="842" r:id="rId49"/>
  </p:sldIdLst>
  <p:sldSz cx="16256000" cy="9144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A500"/>
    <a:srgbClr val="C4E500"/>
    <a:srgbClr val="0099BF"/>
    <a:srgbClr val="FFFFBA"/>
    <a:srgbClr val="BD9758"/>
    <a:srgbClr val="003366"/>
    <a:srgbClr val="576500"/>
    <a:srgbClr val="334000"/>
    <a:srgbClr val="99BF00"/>
    <a:srgbClr val="18B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A0EA4A-B2FE-2F4C-A80B-C5540F4C0074}" v="1" dt="2026-10-28T05:17:39.6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40"/>
    <p:restoredTop sz="94744"/>
  </p:normalViewPr>
  <p:slideViewPr>
    <p:cSldViewPr snapToGrid="0">
      <p:cViewPr varScale="1">
        <p:scale>
          <a:sx n="61" d="100"/>
          <a:sy n="61" d="100"/>
        </p:scale>
        <p:origin x="264" y="920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55" Type="http://schemas.microsoft.com/office/2015/10/relationships/revisionInfo" Target="revisionInfo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nimelbcloud-my.sharepoint.com/personal/anthony_pym_unimelb_edu_au/Documents/talks/2024_singapore/trade%20off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'[trade off.xlsx]Sheet1'!$C$1</c:f>
              <c:strCache>
                <c:ptCount val="1"/>
                <c:pt idx="0">
                  <c:v>Actionability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Unaided professional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88F-3F44-9B4B-0A7DF425F26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MT/AI with discussion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88F-3F44-9B4B-0A7DF425F26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Pre-/post-edited MT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88F-3F44-9B4B-0A7DF425F26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Post-edited MT/AI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88F-3F44-9B4B-0A7DF425F26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Pre-edited MT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488F-3F44-9B4B-0A7DF425F26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Raw MT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88F-3F44-9B4B-0A7DF425F2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'[trade off.xlsx]Sheet1'!$B$2:$B$7</c:f>
              <c:numCache>
                <c:formatCode>General</c:formatCode>
                <c:ptCount val="6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</c:numCache>
            </c:numRef>
          </c:xVal>
          <c:yVal>
            <c:numRef>
              <c:f>'[trade off.xlsx]Sheet1'!$C$2:$C$7</c:f>
              <c:numCache>
                <c:formatCode>General</c:formatCode>
                <c:ptCount val="6"/>
                <c:pt idx="0">
                  <c:v>9</c:v>
                </c:pt>
                <c:pt idx="1">
                  <c:v>10</c:v>
                </c:pt>
                <c:pt idx="2">
                  <c:v>8</c:v>
                </c:pt>
                <c:pt idx="3">
                  <c:v>6</c:v>
                </c:pt>
                <c:pt idx="4">
                  <c:v>5</c:v>
                </c:pt>
                <c:pt idx="5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488F-3F44-9B4B-0A7DF425F2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1709087"/>
        <c:axId val="321127183"/>
      </c:scatterChart>
      <c:valAx>
        <c:axId val="321709087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4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4000"/>
                  <a:t>Speed →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4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21127183"/>
        <c:crossesAt val="0"/>
        <c:crossBetween val="midCat"/>
      </c:valAx>
      <c:valAx>
        <c:axId val="32112718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3600"/>
                  <a:t>Actionability →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crossAx val="321709087"/>
        <c:crosses val="autoZero"/>
        <c:crossBetween val="midCat"/>
      </c:valAx>
      <c:spPr>
        <a:noFill/>
        <a:ln w="25400">
          <a:solidFill>
            <a:schemeClr val="accent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04T07:17:35.18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25 4,'53'-1,"-3"-2,-30 3,2 1,1 2,-3 1,4 3,-8-2,11 2,-10-2,3-1,-4 13,-27 5,6 3,-23 0,11-10,-5-2,0 1,0-4,-2 0,2-2,-4-2,2-3,-1-2,1-1,4 0,-1 0,2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04T07:17:36.33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04T07:17:38.52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206 125,'79'-23,"-11"3,-35 7,-2 2,-3-1,-7 6,-6 2,-70 30,29-15,-56 20,44-22,2-2,2-1,6 1,4-3,3-1,2-2,-2-1,1 0,-1 0,1-7,0-3,5-4,31-14,-3 15,31-8,-14 14,2 0,-2 1,2 0,2 0,-5 2,2 0,-5 2,0 1,-1-2,-5 2,1 1,-1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04T07:17:35.18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25 4,'53'-1,"-3"-2,-30 3,2 1,1 2,-3 1,4 3,-8-2,11 2,-10-2,3-1,-4 13,-27 5,6 3,-23 0,11-10,-5-2,0 1,0-4,-2 0,2-2,-4-2,2-3,-1-2,1-1,4 0,-1 0,2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04T07:17:36.33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04T07:17:38.527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206 125,'79'-23,"-11"3,-35 7,-2 2,-3-1,-7 6,-6 2,-70 30,29-15,-56 20,44-22,2-2,2-1,6 1,4-3,3-1,2-2,-2-1,1 0,-1 0,1-7,0-3,5-4,31-14,-3 15,31-8,-14 14,2 0,-2 1,2 0,2 0,-5 2,2 0,-5 2,0 1,-1-2,-5 2,1 1,-1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393B2-86DA-284E-BFC7-65483C9E73DD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B4C0F-4E6A-5242-AF93-FF56E28A3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95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338F4-A648-72E3-1725-E04D42F3B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A83BD6-0105-41F5-5AA2-20EBA9DD46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610021-593E-A5CE-A257-8D7802FB05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4D42B-636E-EAE8-795C-17ADCEFBA9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72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35788-126F-1B7E-2C23-CC869743B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73A618-F34F-7884-1D6C-DB8C2F631B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C4F17A-18D6-BBCC-9685-53756BE604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CE6AD9-8ECD-85D6-8517-D54B9D6879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034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EE09C-175F-9180-A0F0-180A75CDD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8FF97B-6680-7FEF-82CE-9021F5C79E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13C97D-501D-0E44-0650-25EA0FD959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E3131-EAEA-F04D-5ADD-F7464331DD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788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7EDFC-A53B-84CA-E6CC-B279ED7E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E73126-F312-479B-3E2A-2A4B506CC1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59C7F4-E518-6782-E5A5-79D6703BE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C5BD9-2AAF-DBAE-6C0A-2AD3321877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49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5B0CC-F753-8CC4-8595-48FF13759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73DA74-35BB-898E-94EB-3D3B1A2FE7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CE6248-0395-D991-C820-31E6E4CA8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24A3CC-8E74-DA38-F697-55E6F08D38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25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D2206-2562-DC43-BF40-5BC6F639E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73EC00-1366-BEAE-7E6A-F793CF2C45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6532F1-00AF-CD12-0C48-B756FD9611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3369A-EB86-5FFA-D2B9-644BC0A10D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702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476D8-9020-4E01-C5C1-62EE3773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57E360-C443-C664-A537-77B2CFACF9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CFC2D-CC24-444D-7F10-F325F5E90D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AB857-4307-ADA6-1424-57CA7C7C14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04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26CE-8282-2083-CB0A-D2D9D0492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1DD400-A728-65E0-7BD1-31FF82467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682CA2-3DB6-49C6-5752-8C2A8A6D1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8727D2-902F-A884-5FDF-871E8E9E45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06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49A70-E7AE-A3A0-DD5F-4AEB065F0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C450E2-EE56-62F0-8CA3-DCA6B4BD6D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0917F4-2FB6-848A-1ACC-6954211B3C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32272-E74F-DDD8-F477-AD760E7A0E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261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3CC37-07CA-C1F7-E30C-09BB7E683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38F5F-66DF-F89B-5B54-827831500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615A8A-4CBA-34C8-4CEC-D2198CC51D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8898EA-D35C-31E1-C6F2-D236A31AD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3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EF57A-F173-7453-B53C-DA07B52CB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246B37-0A35-C233-ACF4-8625FDB43F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DC1C16-7C25-41F8-51D2-3AC6AE127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737D1-622C-BF64-2031-BF3E282813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4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35C29-4841-42CB-0139-F52962022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419E51-2974-89FD-6A14-02A59C853A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682E8-FB08-A146-C704-FEE8393A83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8FAF23-9D72-D907-DA53-A7523FCCF5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82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721F9-E363-4FB1-BA65-83E03569D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E9B650-88A8-1B76-D915-9B8F9A4681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E21CD2-2259-9A8F-D70D-F69B32ACDC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20202F-FA06-D428-374C-9DABB9C8AC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966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9FA4A-2073-430C-3A14-A01E536CC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2BBF54-44B4-4F13-5516-E1654F99AE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65C4B9-9C5E-D1F0-7424-62445C37B3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FA087-18BA-D7B9-A5FD-B5F4CD0FA7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35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96D1C-A794-254C-CBB8-451506E5E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A4EC48-9D21-C1F8-6DA0-82DD8799AA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3CE9A7-56AB-3F82-1C57-90EE0F8AFA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7197D-5478-1218-E78E-2E428C4857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054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03CA8-0143-1CC8-3187-81ACF80FB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F6C24E-C2DB-0178-7E8D-7EEAF5EB2E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C061A1-7A9A-A432-C31A-110BAD6CA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5CB46-244A-CA8D-5F8C-B6511B46FB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4900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86487-A887-B7DA-66CA-C86CF513C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C8EDF7-C4D9-3153-694F-8F736799E2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098174-DE46-817A-4131-1F1E6C3AAD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89714D-FB3C-2844-215A-ECDC7776C8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48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9E89A-29A2-78F3-70C8-9487A8E95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664923-DD26-A5A9-DD8F-C5E327025F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B91321-B7E8-0A24-7CC4-A3EDAEB10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E6AC2C-7F0A-8C71-BEB0-8AFA01962B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9101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374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170C0-60C1-9039-FC0D-80A3A34BA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FBFE12-04E9-E9BA-B93F-133D49CF69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A72072-5A2B-0446-E8CD-61A725F9FF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6607C-D00C-E568-09A6-49520BDB40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487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4D25E-A832-F2FD-F72E-9CA45800A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60B93F-628E-7B63-9C9F-6B962351E2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0AB67F-77C1-857F-E2FC-5406557544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5E0B63-FA11-1C88-EF11-93A4676E41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747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1243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08E91-AB97-47FF-3977-5521E46BC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375742-750A-7053-A726-78C0C751E4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1580AA-C94A-AD1E-A4A4-3EB9AF4BC8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6DC50-1F78-E9A2-CC73-7D33292FF0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9302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22A6E-3FC1-D740-4853-6CF687CBF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CF889B-F110-1D84-5227-1B803D6560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18B0E4-648D-D8A7-609A-A682D59AD9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701C3-FD09-BF29-C36F-14DC5A5B70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330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780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D897D-80E9-84EE-9E82-45FB7E77A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58B195-D7A0-987A-D550-ECC698E860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FA3DD8-51C0-40D7-3690-69DAA20B4F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E2AD4-C66D-169F-D3A9-E0C3DA7F4A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3163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F46A7-631D-6340-0511-20E6984E1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EAAC6A-0C5E-97BA-7578-23C8B7B15C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56F5E3-BA63-78C3-D299-7116E0B610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14BD7-B36C-D962-9934-08E7A958C3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8857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8B6D0-8724-51E5-0723-2FE6F0F4A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9DFFE5-737E-B13F-E6AD-C10C1C40BC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6CCA88-1DDA-CB21-88E8-C1FF326A94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13B3C3-28A0-E239-AAE4-531C377414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308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31117-8E02-FC47-634F-438A558BA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89B906-C546-0B9D-500E-F77D463A4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5F622F-37BF-CA2D-2A31-09ED868C98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57FCA-D289-5C5E-B059-E1DF35BB0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3805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5180D-02B4-DE30-739E-FD85FAB4B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772992-1B22-01A2-B669-D47FA0DF5C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A72151-4ACB-812C-A5D1-E5D92ACFF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E7CB7-27F8-569A-5886-B0723D838D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010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A0BCE-72E1-FAE8-BE5E-CBEB42572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BECF4D-FFEB-7296-7CF2-62F4D1758C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4FD3AD-7578-8F0D-A566-95E912712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9EC08-BB4F-3775-85E0-1A96E4E75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705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15657-D934-EE56-A241-E94C8A667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A7092C-C323-0C05-5B5A-9C92415DDA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7FEA4B-B9EB-2BF3-EC74-E268AF954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5AD006-0B61-2442-8E49-A99B013059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314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1AD2F-7B91-7FFB-21A1-FD1F75ABE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7DFC73-6324-D86E-5C07-CBAA6A1663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8E95B6-1B7E-4262-BABD-9530F53DF9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EAFC1-A15B-72A8-B4EB-8EC9E32B6E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49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84C23-2FD2-DCEC-BCE7-5100653AF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F36D79-155C-74A8-7190-0E2DD4EFD7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AA7EE-C335-CF2E-1AB5-BFEF4B7597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04EFA-4D84-8937-1213-0009CED3CC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136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0029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29B62-1EF8-D343-DB30-CFDB60C2E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E4BCFF-AFC8-F761-270B-8CD1299191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CD63E9-C85D-9E71-8CA5-E3B35A5146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942D0-9952-7517-2C6F-5C888BFDA7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873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6349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370E4-2AA2-C723-2B82-FB7C8690C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AF3D11-2D6B-99C8-B579-ECD93B8D95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195413-3529-1D60-D83C-11F5D5D2A3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B02A0-92E2-A86D-713B-04BD866D77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644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00D71-F493-2A64-071B-7FF72A763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949A08-7E7E-E335-C2D8-BCED65CE5D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112808-ABD7-C0A4-3D2D-8EFC3E547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B7201-F192-498E-FB45-8DFC0F3445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3348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12EFB-7A78-9BAE-29BA-D267D702A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785972-C750-7047-1355-DB207BC05C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A2FC4B-14DE-650A-B9B0-520B9EC6B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2C5000-CB9E-5747-DC2E-14185FFE0D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8134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E3259-0337-7519-2A64-CDFC70CAB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DE6C5E-9EDB-5AE8-6421-BC11E0BA84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CC8B26-09CD-71A8-037F-CB05E35D6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74523-1BC9-6B3E-703E-47C2D803B1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14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1200" y="4546600"/>
            <a:ext cx="6654800" cy="4597400"/>
          </a:xfrm>
          <a:prstGeom prst="rect">
            <a:avLst/>
          </a:prstGeom>
        </p:spPr>
      </p:pic>
      <p:pic>
        <p:nvPicPr>
          <p:cNvPr id="31" name="Picture 2" descr="UOM-Pos3D_S_sm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9013" y="6126471"/>
            <a:ext cx="2375794" cy="240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761640" cy="280831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 baseline="0">
                <a:solidFill>
                  <a:srgbClr val="003366"/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/>
              <a:t>Translation knowledge </a:t>
            </a:r>
          </a:p>
        </p:txBody>
      </p:sp>
      <p:sp>
        <p:nvSpPr>
          <p:cNvPr id="7" name="Rectangle 4"/>
          <p:cNvSpPr>
            <a:spLocks/>
          </p:cNvSpPr>
          <p:nvPr userDrawn="1"/>
        </p:nvSpPr>
        <p:spPr bwMode="auto">
          <a:xfrm>
            <a:off x="783185" y="4499992"/>
            <a:ext cx="2088232" cy="54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76178" bIns="0" anchor="t" anchorCtr="0"/>
          <a:lstStyle/>
          <a:p>
            <a:pPr marL="36000" algn="l"/>
            <a:r>
              <a:rPr lang="en-US" sz="3200">
                <a:solidFill>
                  <a:srgbClr val="003366"/>
                </a:solidFill>
                <a:latin typeface="Univers LT Std 55"/>
                <a:ea typeface="ＭＳ Ｐゴシック" charset="0"/>
                <a:cs typeface="Univers LT Std 55"/>
                <a:sym typeface="Georgia" charset="0"/>
              </a:rPr>
              <a:t>Presenter: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71416" y="4535050"/>
            <a:ext cx="6768752" cy="541006"/>
          </a:xfrm>
          <a:prstGeom prst="rect">
            <a:avLst/>
          </a:prstGeom>
        </p:spPr>
        <p:txBody>
          <a:bodyPr vert="horz" lIns="0" tIns="0" rIns="91413" bIns="0"/>
          <a:lstStyle>
            <a:lvl1pPr algn="l">
              <a:defRPr sz="3000" baseline="0">
                <a:solidFill>
                  <a:schemeClr val="bg2">
                    <a:lumMod val="60000"/>
                    <a:lumOff val="40000"/>
                  </a:schemeClr>
                </a:solidFill>
                <a:latin typeface="Univers LT Std 55 Roman"/>
              </a:defRPr>
            </a:lvl1pPr>
          </a:lstStyle>
          <a:p>
            <a:pPr lvl="0"/>
            <a:r>
              <a:rPr lang="en-AU"/>
              <a:t>ANTNHONY PYM</a:t>
            </a:r>
          </a:p>
        </p:txBody>
      </p:sp>
    </p:spTree>
    <p:extLst>
      <p:ext uri="{BB962C8B-B14F-4D97-AF65-F5344CB8AC3E}">
        <p14:creationId xmlns:p14="http://schemas.microsoft.com/office/powerpoint/2010/main" val="429175585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with_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8755359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/>
          <p:cNvCxnSpPr/>
          <p:nvPr userDrawn="1"/>
        </p:nvCxnSpPr>
        <p:spPr bwMode="auto">
          <a:xfrm>
            <a:off x="-584968" y="2123728"/>
            <a:ext cx="7272808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762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Rectangle 1"/>
          <p:cNvSpPr>
            <a:spLocks/>
          </p:cNvSpPr>
          <p:nvPr userDrawn="1"/>
        </p:nvSpPr>
        <p:spPr bwMode="auto">
          <a:xfrm>
            <a:off x="0" y="8460512"/>
            <a:ext cx="16255999" cy="720000"/>
          </a:xfrm>
          <a:prstGeom prst="rect">
            <a:avLst/>
          </a:prstGeom>
          <a:solidFill>
            <a:schemeClr val="tx1">
              <a:alpha val="67000"/>
            </a:schemeClr>
          </a:solidFill>
          <a:ln w="127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marL="810000" algn="l">
              <a:defRPr/>
            </a:pPr>
            <a:r>
              <a:rPr lang="en-US" sz="2750" b="0" i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Univers LT Std 55"/>
                <a:ea typeface="ＭＳ Ｐゴシック" charset="0"/>
                <a:cs typeface="Univers LT Std 55"/>
              </a:rPr>
              <a:t>SUBTITLES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1200" y="4546600"/>
            <a:ext cx="6654800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6017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  <a:prstGeom prst="rect">
            <a:avLst/>
          </a:prstGeom>
        </p:spPr>
        <p:txBody>
          <a:bodyPr vert="horz" lIns="0" tIns="45706" rIns="91409" bIns="45706">
            <a:normAutofit/>
          </a:bodyPr>
          <a:lstStyle>
            <a:lvl1pPr algn="l">
              <a:defRPr sz="4200" b="0" i="0">
                <a:solidFill>
                  <a:schemeClr val="bg1"/>
                </a:solidFill>
                <a:latin typeface="Univers LT Std 55"/>
                <a:cs typeface="Univers LT Std 55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Rectangle 1"/>
          <p:cNvSpPr>
            <a:spLocks/>
          </p:cNvSpPr>
          <p:nvPr userDrawn="1"/>
        </p:nvSpPr>
        <p:spPr bwMode="auto">
          <a:xfrm>
            <a:off x="0" y="8460512"/>
            <a:ext cx="16255999" cy="720000"/>
          </a:xfrm>
          <a:prstGeom prst="rect">
            <a:avLst/>
          </a:prstGeom>
          <a:solidFill>
            <a:schemeClr val="tx1">
              <a:alpha val="67000"/>
            </a:schemeClr>
          </a:solidFill>
          <a:ln w="127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marL="810000" algn="l">
              <a:defRPr/>
            </a:pPr>
            <a:endParaRPr lang="en-US" sz="2750" b="0" i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Univers LT Std 55"/>
              <a:ea typeface="ＭＳ Ｐゴシック" charset="0"/>
              <a:cs typeface="Univers LT Std 55"/>
            </a:endParaRPr>
          </a:p>
          <a:p>
            <a:pPr marL="810000" algn="l">
              <a:defRPr/>
            </a:pPr>
            <a:endParaRPr lang="en-US" sz="2750" b="0" i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Univers LT Std 55"/>
              <a:ea typeface="ＭＳ Ｐゴシック" charset="0"/>
              <a:cs typeface="Univers LT Std 55"/>
            </a:endParaRPr>
          </a:p>
        </p:txBody>
      </p:sp>
    </p:spTree>
    <p:extLst>
      <p:ext uri="{BB962C8B-B14F-4D97-AF65-F5344CB8AC3E}">
        <p14:creationId xmlns:p14="http://schemas.microsoft.com/office/powerpoint/2010/main" val="165362495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BF731-6FF7-8748-8E5B-7CA3D6CB32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B9CA0C-11D4-D047-BE9E-47F50E541C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51F9-6296-7C41-B4E2-65FD39D18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EDA05-0C37-D540-8E99-514F9B2DF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AD9FC-3DEC-C74D-BFEC-6088FEC44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798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6FB56-C8FB-D844-A267-90E4D62E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B1302-162B-3F47-ABCC-674190D33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CD174-C576-5A46-A859-39DBA5E4C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D7E84-4AD7-DB42-AA52-DCE04EFF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9BAAB-07F2-4242-9A3D-F5C9A0688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3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8FB32-9A01-2E40-BE3D-88D19DD20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E93F7B-6BBA-8947-9869-D7E78579A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2CCA9-841D-2C44-96F7-C80D04D11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E403B-54DD-C041-AFED-C722D6D0F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63485-A8C1-7743-87EF-407AF8A9C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73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AF60E-EB30-8A47-BD0B-2DE506F3A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44F6B-6FAD-5649-8117-92F1C175F7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54765-9D0B-6745-A69E-9CFF8BA427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0200D-699D-254F-8170-1D1F74B69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30AC1A-8ECC-9D4B-8C88-58E2BD130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B4C33-10CF-E44D-BFC1-E7599E16B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00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2D013-3C81-C643-BDBB-BE6F38E64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2EEB12-9FD5-FC48-8505-A3EE690E1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C75D7-21D4-074E-9930-8C6BB3DC6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3DA253-07A1-8C46-8281-3336ED6449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44ED16-63A3-9E47-983F-8A27EEE680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D87A34-B422-374F-8244-5317243F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662183-75E6-004E-932B-86E4EA2F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C1282B-8BF1-7642-810C-5B440318E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332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E317-49FF-5844-8307-3C681AE97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E0E742-8902-2445-89B2-BBE0F891B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A20010-A351-F14E-BC1F-E708F66C5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A11F9A-FE76-F64D-9588-B070705C0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659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96022-60CB-D64B-83FD-A629C093A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5AB950-83CF-FA4D-BEAD-F936AC093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80531-2B2D-9649-AD53-737516D52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626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74C7B-2343-F94E-9A52-CA967ABA6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C3CF0-15D8-C440-BB85-2BAAC5A46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EEDFD-4795-224D-A90B-F761EF54BE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502D1-7E14-4D4F-A7AF-528593E94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D44041-C390-FB46-99CC-9755F9E7D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64F22-B523-5E4E-97B6-3D630CF3A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283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B43F5-C5E1-D540-AF7A-5A695416A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F95F3D-0BD9-C344-BEF1-170523446A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DB497-7AFC-9E46-B10F-FC4C47E14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C3F95A-DC58-B144-8239-2A9FE4AA2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B7661-57CB-E14B-A6B8-303006005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72A2DE-28DB-D245-ACEB-E2161B886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213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27B94-D276-6549-89A5-08E5FE858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A1DB83-3E35-7247-A679-D72E01D88E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CF5CB-8D48-974F-9E48-F28C618F0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47EC6-C296-244D-821B-F941E9B8C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2EEA9-C49C-CB42-9C45-0B62D519E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93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9504B0-6AFE-B542-AC02-CF53A79858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46DC64-E15D-C84D-B5B0-D43C2458CC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35C23-30E2-2041-A6CF-4FEBA1C9D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EDC6E-72E7-454D-8FD4-9F47B12BA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0B45C-9644-0E48-BAA1-65DC5DBAD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802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  <a:prstGeom prst="rect">
            <a:avLst/>
          </a:prstGeom>
        </p:spPr>
        <p:txBody>
          <a:bodyPr vert="horz" lIns="0" tIns="45706" rIns="91409" bIns="45706">
            <a:normAutofit/>
          </a:bodyPr>
          <a:lstStyle>
            <a:lvl1pPr algn="l">
              <a:defRPr sz="4200" b="0" i="0">
                <a:solidFill>
                  <a:schemeClr val="bg1"/>
                </a:solidFill>
                <a:latin typeface="Univers LT Std 55"/>
                <a:cs typeface="Univers LT Std 55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768055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/>
          </p:cNvSpPr>
          <p:nvPr userDrawn="1"/>
        </p:nvSpPr>
        <p:spPr bwMode="auto">
          <a:xfrm>
            <a:off x="783184" y="1547664"/>
            <a:ext cx="1476164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087" tIns="38087" rIns="38087" bIns="38087" anchor="t" anchorCtr="0"/>
          <a:lstStyle/>
          <a:p>
            <a:pPr algn="l">
              <a:lnSpc>
                <a:spcPct val="90000"/>
              </a:lnSpc>
            </a:pPr>
            <a:r>
              <a:rPr lang="en-US" sz="4200" b="0" i="0" kern="1200">
                <a:solidFill>
                  <a:schemeClr val="bg1"/>
                </a:solidFill>
                <a:latin typeface="Univers LT Std 65 Bold"/>
                <a:ea typeface="ＭＳ Ｐゴシック" charset="0"/>
                <a:cs typeface="Univers LT Std 65 Bold"/>
                <a:sym typeface="Sofia Pro Light" charset="0"/>
              </a:rPr>
              <a:t>MASTER OF AGING</a:t>
            </a:r>
          </a:p>
        </p:txBody>
      </p:sp>
      <p:sp>
        <p:nvSpPr>
          <p:cNvPr id="24" name="Rectangle 3"/>
          <p:cNvSpPr>
            <a:spLocks/>
          </p:cNvSpPr>
          <p:nvPr userDrawn="1"/>
        </p:nvSpPr>
        <p:spPr bwMode="auto">
          <a:xfrm>
            <a:off x="783184" y="450115"/>
            <a:ext cx="14761640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087" tIns="38087" rIns="38087" bIns="38087" anchor="t" anchorCtr="0"/>
          <a:lstStyle/>
          <a:p>
            <a:pPr algn="l">
              <a:lnSpc>
                <a:spcPct val="90000"/>
              </a:lnSpc>
            </a:pPr>
            <a:endParaRPr lang="en-US" sz="4200" b="0" i="0" kern="1200">
              <a:solidFill>
                <a:schemeClr val="bg1"/>
              </a:solidFill>
              <a:latin typeface="Univers LT Std 65 Bold"/>
              <a:ea typeface="ＭＳ Ｐゴシック" charset="0"/>
              <a:cs typeface="Univers LT Std 65 Bold"/>
              <a:sym typeface="Sofia Pro Light" charset="0"/>
            </a:endParaRPr>
          </a:p>
          <a:p>
            <a:pPr algn="l">
              <a:lnSpc>
                <a:spcPct val="90000"/>
              </a:lnSpc>
            </a:pPr>
            <a:endParaRPr lang="en-US" sz="4200" b="0" i="0" kern="1200">
              <a:solidFill>
                <a:schemeClr val="bg1"/>
              </a:solidFill>
              <a:latin typeface="Univers LT Std 65 Bold"/>
              <a:ea typeface="ＭＳ Ｐゴシック" charset="0"/>
              <a:cs typeface="Univers LT Std 65 Bold"/>
              <a:sym typeface="Sofia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736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80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16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24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32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810" indent="-34281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757" indent="-285675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2704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9784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6865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8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16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24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32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0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3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43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24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04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86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67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47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 userDrawn="1"/>
        </p:nvGrpSpPr>
        <p:grpSpPr>
          <a:xfrm>
            <a:off x="-18256" y="0"/>
            <a:ext cx="16299352" cy="1494000"/>
            <a:chOff x="-18256" y="0"/>
            <a:chExt cx="16299352" cy="1494000"/>
          </a:xfrm>
        </p:grpSpPr>
        <p:sp>
          <p:nvSpPr>
            <p:cNvPr id="7" name="Rectangle 6"/>
            <p:cNvSpPr/>
            <p:nvPr userDrawn="1"/>
          </p:nvSpPr>
          <p:spPr bwMode="auto">
            <a:xfrm>
              <a:off x="-8904" y="0"/>
              <a:ext cx="16290000" cy="1494000"/>
            </a:xfrm>
            <a:prstGeom prst="rect">
              <a:avLst/>
            </a:prstGeom>
            <a:solidFill>
              <a:srgbClr val="003366">
                <a:alpha val="25000"/>
              </a:srgb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8" name="Rectangle 7"/>
            <p:cNvSpPr/>
            <p:nvPr userDrawn="1"/>
          </p:nvSpPr>
          <p:spPr bwMode="auto">
            <a:xfrm>
              <a:off x="-8904" y="0"/>
              <a:ext cx="16290000" cy="1386000"/>
            </a:xfrm>
            <a:prstGeom prst="rect">
              <a:avLst/>
            </a:prstGeom>
            <a:solidFill>
              <a:srgbClr val="003366">
                <a:alpha val="50000"/>
              </a:srgb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9" name="Rectangle 8"/>
            <p:cNvSpPr/>
            <p:nvPr userDrawn="1"/>
          </p:nvSpPr>
          <p:spPr bwMode="auto">
            <a:xfrm>
              <a:off x="-18256" y="0"/>
              <a:ext cx="16290000" cy="1260000"/>
            </a:xfrm>
            <a:prstGeom prst="rect">
              <a:avLst/>
            </a:prstGeom>
            <a:solidFill>
              <a:srgbClr val="003366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38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61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12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18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24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796" indent="-342796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725" indent="-285662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2654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9715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6776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61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12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18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24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1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3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4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0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65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26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87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2B8A0F-D73A-CE40-AE5A-7D9832B93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A2A64-E5CC-1942-BBDB-00A8AA475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D97DC-A7F9-2A42-A4F0-2D7A19B673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095DB-925E-6847-B109-A4325AE6241B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4E6F7-5B9C-4B47-A775-872073F732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607F5-A089-4A40-AE6D-6EE42C13CB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5E9A8-B073-7849-836F-19EB9176A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0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3.xml"/><Relationship Id="rId5" Type="http://schemas.openxmlformats.org/officeDocument/2006/relationships/image" Target="../media/image27.png"/><Relationship Id="rId4" Type="http://schemas.openxmlformats.org/officeDocument/2006/relationships/customXml" Target="../ink/ink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50.png"/><Relationship Id="rId7" Type="http://schemas.openxmlformats.org/officeDocument/2006/relationships/image" Target="../media/image30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6.xml"/><Relationship Id="rId5" Type="http://schemas.openxmlformats.org/officeDocument/2006/relationships/image" Target="../media/image290.png"/><Relationship Id="rId4" Type="http://schemas.openxmlformats.org/officeDocument/2006/relationships/customXml" Target="../ink/ink5.xml"/><Relationship Id="rId9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15B3B5-D46D-B752-7CC0-F09CF860B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85ED5C-6C3E-BB40-8A74-4F23E84E2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sz="110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is a bad time for translators. </a:t>
            </a:r>
          </a:p>
          <a:p>
            <a:pPr marL="0" indent="0">
              <a:buNone/>
            </a:pPr>
            <a:endParaRPr lang="en-US" sz="86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22781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905C13-CB84-BAE8-36C4-60037FF53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328405-737B-1C02-A10B-822E87E5C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sz="110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 a great time for translation studies. </a:t>
            </a: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60473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B0D2B8-C061-11C7-5223-1FBB75776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0FA767-0A9B-DA74-8858-A430B18A3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you show that AI translations make</a:t>
            </a:r>
          </a:p>
          <a:p>
            <a:pPr marL="0" indent="0">
              <a:buNone/>
            </a:pPr>
            <a:r>
              <a:rPr lang="en-US" sz="80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lot of mistakes</a:t>
            </a:r>
            <a:r>
              <a:rPr lang="en-US" sz="8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55259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45A789-57AC-0651-1B67-9EF3B6833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AFF743-C45D-1AC7-962A-910963C4B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6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Only </a:t>
            </a:r>
            <a:r>
              <a:rPr lang="en-US" sz="86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8600" kern="100" noProof="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ook</a:t>
            </a:r>
            <a:r>
              <a:rPr lang="en-US" sz="8600" kern="1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mistakes</a:t>
            </a:r>
            <a:r>
              <a:rPr lang="en-US" sz="8600" kern="1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en-US" sz="8600" kern="1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pretend human translations are perfect</a:t>
            </a:r>
            <a:r>
              <a:rPr lang="en-US" sz="8600" kern="1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8673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943EC-8F0E-77C7-0F72-6F57956CB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2462F-DFC8-D86B-A77C-9C80822D35EE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09E144-530E-1F35-65BC-9589CA499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15" y="232945"/>
            <a:ext cx="15616008" cy="86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3431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FBC1F4-1811-A353-F358-34E6A3ED8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F40424-ECF7-75C1-1374-842BCD1F9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you show that AI translations are not creative?</a:t>
            </a: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54868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B5ADF7-8B15-4200-E44F-92B097447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FEBD32-AF51-2CFC-9B81-E76D77550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Don’t ask them to be creative.</a:t>
            </a: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22476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1252AB-C1E3-B69B-23A9-0B59DA470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1E7CF7-0AA3-0F81-DABC-B8CB74809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86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BA9F24-361C-4F96-5151-6FF259C6E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14" y="1021055"/>
            <a:ext cx="14575873" cy="698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1432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71C39A-AB8F-A7D5-B7A4-CCB9DF2EE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A08C0D-0342-EC19-D706-2B7864465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6000" dirty="0">
                <a:latin typeface="+mn-lt"/>
              </a:rPr>
              <a:t>“A paper that ate three cold hands and got more honest each time.”</a:t>
            </a:r>
            <a:endParaRPr lang="en-US" sz="6000" kern="100" noProof="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6000" kern="10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6000" dirty="0">
                <a:latin typeface="+mn-lt"/>
              </a:rPr>
              <a:t>“She just named the synthesis – demurrage plus oral memory equals a valve that can’t be ghosted.”</a:t>
            </a:r>
            <a:endParaRPr lang="en-US" sz="6000" kern="100" noProof="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6000" kern="100" noProof="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6000" kern="100" noProof="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6000" kern="100" noProof="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6000" dirty="0">
              <a:latin typeface="+mn-lt"/>
            </a:endParaRPr>
          </a:p>
          <a:p>
            <a:pPr marL="0" indent="0">
              <a:buNone/>
            </a:pPr>
            <a:endParaRPr lang="en-US" sz="6000" dirty="0">
              <a:latin typeface="+mn-lt"/>
            </a:endParaRPr>
          </a:p>
          <a:p>
            <a:endParaRPr lang="en-US" sz="6000" dirty="0">
              <a:latin typeface="+mn-lt"/>
            </a:endParaRPr>
          </a:p>
          <a:p>
            <a:endParaRPr lang="en-US" sz="6000" dirty="0">
              <a:latin typeface="+mn-lt"/>
            </a:endParaRPr>
          </a:p>
          <a:p>
            <a:endParaRPr lang="en-US" sz="6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631765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BD171-9DBF-2938-B560-098A7DFE9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peau  | Chapeau... | image tagged in peaky blinders,well done,impressive | made w/ Imgflip meme maker">
            <a:extLst>
              <a:ext uri="{FF2B5EF4-FFF2-40B4-BE49-F238E27FC236}">
                <a16:creationId xmlns:a16="http://schemas.microsoft.com/office/drawing/2014/main" id="{7275DD23-9C9A-0B19-76B3-6C62012C06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3796" y="1528763"/>
            <a:ext cx="15072398" cy="62928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3709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4DBBB-1EF5-1B05-1C84-D8C8DFC05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50351D-64E7-0136-512B-91AE40D20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2267743"/>
            <a:ext cx="8651239" cy="60396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>
              <a:latin typeface="+mn-lt"/>
            </a:endParaRPr>
          </a:p>
          <a:p>
            <a:pPr marL="0" indent="0">
              <a:buNone/>
            </a:pPr>
            <a:endParaRPr lang="en-US" sz="2800" kern="0">
              <a:solidFill>
                <a:srgbClr val="FF0000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800" kern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2800" ker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endParaRPr lang="en-AU" sz="1900" i="0">
              <a:effectLst/>
              <a:latin typeface="+mn-lt"/>
            </a:endParaRPr>
          </a:p>
          <a:p>
            <a:pPr marL="0" indent="0">
              <a:buNone/>
            </a:pPr>
            <a:endParaRPr lang="en-GB" kern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>
              <a:latin typeface="+mn-lt"/>
            </a:endParaRPr>
          </a:p>
          <a:p>
            <a:pPr marL="0" indent="0">
              <a:buNone/>
            </a:pPr>
            <a:endParaRPr lang="en-US" sz="3200"/>
          </a:p>
          <a:p>
            <a:endParaRPr lang="en-US" sz="3200"/>
          </a:p>
          <a:p>
            <a:endParaRPr lang="en-US" sz="3200"/>
          </a:p>
          <a:p>
            <a:endParaRPr lang="en-US" sz="3200">
              <a:latin typeface="Univers" panose="020F0502020204030204" pitchFamily="34" charset="0"/>
            </a:endParaRPr>
          </a:p>
        </p:txBody>
      </p:sp>
      <p:pic>
        <p:nvPicPr>
          <p:cNvPr id="1026" name="Picture 2" descr="AI pioneer Geoffrey Hinton believes ...">
            <a:extLst>
              <a:ext uri="{FF2B5EF4-FFF2-40B4-BE49-F238E27FC236}">
                <a16:creationId xmlns:a16="http://schemas.microsoft.com/office/drawing/2014/main" id="{E724A87F-72D2-AED0-D4F6-2DEC201BD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9380"/>
            <a:ext cx="16345319" cy="915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6900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70D06-2D6E-20C7-49E8-82BB06F65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4DC062-11A6-AF71-E547-84C625ED7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2267743"/>
            <a:ext cx="8651239" cy="60396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>
              <a:latin typeface="+mn-lt"/>
            </a:endParaRPr>
          </a:p>
          <a:p>
            <a:pPr marL="0" indent="0">
              <a:buNone/>
            </a:pPr>
            <a:endParaRPr lang="en-US" sz="2800" kern="0">
              <a:solidFill>
                <a:srgbClr val="FF0000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800" kern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2800" ker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endParaRPr lang="en-AU" sz="1900" i="0">
              <a:effectLst/>
              <a:latin typeface="+mn-lt"/>
            </a:endParaRPr>
          </a:p>
          <a:p>
            <a:pPr marL="0" indent="0">
              <a:buNone/>
            </a:pPr>
            <a:endParaRPr lang="en-GB" kern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>
              <a:latin typeface="+mn-lt"/>
            </a:endParaRPr>
          </a:p>
          <a:p>
            <a:pPr marL="0" indent="0">
              <a:buNone/>
            </a:pPr>
            <a:endParaRPr lang="en-US" sz="3200"/>
          </a:p>
          <a:p>
            <a:endParaRPr lang="en-US" sz="3200"/>
          </a:p>
          <a:p>
            <a:endParaRPr lang="en-US" sz="3200"/>
          </a:p>
          <a:p>
            <a:endParaRPr lang="en-US" sz="3200">
              <a:latin typeface="Univers" panose="020F0502020204030204" pitchFamily="34" charset="0"/>
            </a:endParaRPr>
          </a:p>
        </p:txBody>
      </p:sp>
      <p:pic>
        <p:nvPicPr>
          <p:cNvPr id="1028" name="Picture 4" descr="Why Yuval Noah Harari Thinks AI Is ...">
            <a:extLst>
              <a:ext uri="{FF2B5EF4-FFF2-40B4-BE49-F238E27FC236}">
                <a16:creationId xmlns:a16="http://schemas.microsoft.com/office/drawing/2014/main" id="{C271203C-D602-0316-1C68-1D7DE2AC4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5120" y="0"/>
            <a:ext cx="16521119" cy="925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9299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44E311-D98A-BD86-B404-F580208E2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60CC0C-E55C-E961-3FF9-3BE2C037C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0338283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72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“Just try to quantify the social impacts of generative AI in 25 years’ time. This has become known as ‘deep uncertainty’.” </a:t>
            </a:r>
          </a:p>
          <a:p>
            <a:pPr marL="0" indent="0">
              <a:buNone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38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2" descr="The Art of Uncertainty: How to Navigate Chance, Ignorance, Risk and Luck  (Pelican Books) : Spiegelhalter, David: Amazon.es: Libros">
            <a:extLst>
              <a:ext uri="{FF2B5EF4-FFF2-40B4-BE49-F238E27FC236}">
                <a16:creationId xmlns:a16="http://schemas.microsoft.com/office/drawing/2014/main" id="{1EF7EF8A-76B7-6B1B-4CF5-108B45DCA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08904" y="1396206"/>
            <a:ext cx="4647096" cy="667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11036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AC08E3-11C2-2BBD-9BAB-0A74FA797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0772FE-0948-BD6B-DC07-1F2A5DFED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4" y="1396206"/>
            <a:ext cx="10099744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72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“Of course, this assumes that people have the insight and humility to admit what they don’t know.”</a:t>
            </a: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38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2" descr="The Art of Uncertainty: How to Navigate Chance, Ignorance, Risk and Luck  (Pelican Books) : Spiegelhalter, David: Amazon.es: Libros">
            <a:extLst>
              <a:ext uri="{FF2B5EF4-FFF2-40B4-BE49-F238E27FC236}">
                <a16:creationId xmlns:a16="http://schemas.microsoft.com/office/drawing/2014/main" id="{6EAACD66-82D9-2E29-00EA-A5A434D7F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08904" y="1396206"/>
            <a:ext cx="4647096" cy="667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26562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282D75-F310-8EE5-F6A7-58C5C5E67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A21AC8-BFBA-1A11-0B21-A6300C98C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4" y="1396206"/>
            <a:ext cx="10417796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72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“[without humility] This arrogance has been termed ‘meta-ignorance’, when they don’t know what they don’t know.”</a:t>
            </a:r>
          </a:p>
          <a:p>
            <a:pPr marL="0" indent="0">
              <a:buNone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38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2" descr="The Art of Uncertainty: How to Navigate Chance, Ignorance, Risk and Luck  (Pelican Books) : Spiegelhalter, David: Amazon.es: Libros">
            <a:extLst>
              <a:ext uri="{FF2B5EF4-FFF2-40B4-BE49-F238E27FC236}">
                <a16:creationId xmlns:a16="http://schemas.microsoft.com/office/drawing/2014/main" id="{A9F49490-27B0-EDFF-079F-5EFC27605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08904" y="1396206"/>
            <a:ext cx="4647096" cy="667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57013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549D74-CC88-E56B-9FB3-F87BBE021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6EA1137-1F32-02F7-3CCF-CF0938E18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4" y="1396206"/>
            <a:ext cx="10417796" cy="725249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7200" dirty="0"/>
              <a:t>What to do: Admit ignorance.</a:t>
            </a:r>
          </a:p>
          <a:p>
            <a:pPr marL="0" indent="0">
              <a:buNone/>
            </a:pPr>
            <a:endParaRPr lang="en-GB" sz="7200" dirty="0"/>
          </a:p>
          <a:p>
            <a:pPr marL="0" indent="0">
              <a:buNone/>
            </a:pPr>
            <a:r>
              <a:rPr lang="en-GB" sz="7200" dirty="0">
                <a:latin typeface="+mn-lt"/>
              </a:rPr>
              <a:t>What not to do:</a:t>
            </a:r>
          </a:p>
          <a:p>
            <a:r>
              <a:rPr lang="en-GB" sz="7200" dirty="0">
                <a:latin typeface="+mn-lt"/>
              </a:rPr>
              <a:t>Don’t wait for institutions.</a:t>
            </a:r>
          </a:p>
          <a:p>
            <a:r>
              <a:rPr lang="en-GB" sz="7200" dirty="0">
                <a:latin typeface="+mn-lt"/>
              </a:rPr>
              <a:t>Don’t believe the press.</a:t>
            </a:r>
          </a:p>
          <a:p>
            <a:r>
              <a:rPr lang="en-GB" sz="7200" dirty="0">
                <a:latin typeface="+mn-lt"/>
              </a:rPr>
              <a:t>Don’t think nothing has really changed. </a:t>
            </a:r>
          </a:p>
          <a:p>
            <a:r>
              <a:rPr lang="en-GB" sz="7200" dirty="0">
                <a:latin typeface="+mn-lt"/>
              </a:rPr>
              <a:t>Don’t say it’s “mind vs. machine”. </a:t>
            </a:r>
          </a:p>
          <a:p>
            <a:pPr marL="0" indent="0">
              <a:buNone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2" descr="The Art of Uncertainty: How to Navigate Chance, Ignorance, Risk and Luck  (Pelican Books) : Spiegelhalter, David: Amazon.es: Libros">
            <a:extLst>
              <a:ext uri="{FF2B5EF4-FFF2-40B4-BE49-F238E27FC236}">
                <a16:creationId xmlns:a16="http://schemas.microsoft.com/office/drawing/2014/main" id="{EF0ECF8D-268E-769B-5BF9-48CA02820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08904" y="1396206"/>
            <a:ext cx="4647096" cy="667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3714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DD8F5-D944-12F9-DD68-5B2F3BCBD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7C7CB1-0D62-2AE4-8A4B-8C462AEA1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4" y="1396206"/>
            <a:ext cx="10417796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A1145F-4564-08E8-C3C6-97ECF4EE7FE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8370" y="2286508"/>
            <a:ext cx="10019346" cy="56224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434622-B0D6-38F6-A382-9A9B94ACDDB5}"/>
              </a:ext>
            </a:extLst>
          </p:cNvPr>
          <p:cNvSpPr txBox="1"/>
          <p:nvPr/>
        </p:nvSpPr>
        <p:spPr>
          <a:xfrm>
            <a:off x="2528370" y="838907"/>
            <a:ext cx="45669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Bayesian progression</a:t>
            </a:r>
          </a:p>
        </p:txBody>
      </p:sp>
    </p:spTree>
    <p:extLst>
      <p:ext uri="{BB962C8B-B14F-4D97-AF65-F5344CB8AC3E}">
        <p14:creationId xmlns:p14="http://schemas.microsoft.com/office/powerpoint/2010/main" val="322568829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728EB4-98A9-0E41-5354-C70B3DB08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17DA620-D876-0F65-C07E-CAF42C82E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4" y="1396206"/>
            <a:ext cx="10417796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60FDC9-DCEA-B2B1-1EFA-619C695328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891" y="393395"/>
            <a:ext cx="11360178" cy="825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4613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3B040F-0626-78CA-4F12-F3BB83FE3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F0A6368-A306-ACB9-F1E8-12301F97F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4" y="1396206"/>
            <a:ext cx="10417796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EA4A82-C174-ACBA-4E20-1D2C88E1CA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292" y="127191"/>
            <a:ext cx="13843372" cy="888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6435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83184" y="2627784"/>
            <a:ext cx="14660015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/>
            <a:endParaRPr lang="en-GB" sz="36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3121A5-8257-DB93-DC6F-27E371700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177" y="0"/>
            <a:ext cx="12188774" cy="914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1124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E3632-2C97-BAC5-F474-EBC42307E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AE8918-77E0-6084-AE47-E9B3F9C85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184" y="2627784"/>
            <a:ext cx="14660015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/>
            <a:endParaRPr lang="en-GB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444B14-ADFB-C1E9-6C41-F98F2D373A3A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9158515" y="8424428"/>
            <a:ext cx="8577943" cy="648072"/>
          </a:xfrm>
        </p:spPr>
        <p:txBody>
          <a:bodyPr/>
          <a:lstStyle/>
          <a:p>
            <a:r>
              <a:rPr lang="en-US" dirty="0"/>
              <a:t>Lynne Bowker at FIT Europe, May 2023.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9199AE-5105-5F97-8EC1-0C6A650CA4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992" y="71500"/>
            <a:ext cx="14660015" cy="816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6637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094027-C1B5-C86C-6114-6AA7C49A6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A833FF-8F7D-6ABE-DF5F-8B94603B8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1475125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4C4C29-B1D1-571D-2156-CE790CE80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395" y="3070621"/>
            <a:ext cx="10331210" cy="54869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A053A0-19BE-E0B0-575F-69CCAC7704A0}"/>
              </a:ext>
            </a:extLst>
          </p:cNvPr>
          <p:cNvSpPr txBox="1"/>
          <p:nvPr/>
        </p:nvSpPr>
        <p:spPr>
          <a:xfrm>
            <a:off x="1578229" y="671128"/>
            <a:ext cx="1159368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What did artificial intelligence </a:t>
            </a:r>
          </a:p>
          <a:p>
            <a:pPr algn="l"/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ever do for us?</a:t>
            </a:r>
          </a:p>
        </p:txBody>
      </p:sp>
    </p:spTree>
    <p:extLst>
      <p:ext uri="{BB962C8B-B14F-4D97-AF65-F5344CB8AC3E}">
        <p14:creationId xmlns:p14="http://schemas.microsoft.com/office/powerpoint/2010/main" val="153611886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282527-099A-28CB-0BA5-B54AFF212B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488" y="344774"/>
            <a:ext cx="15000640" cy="828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890047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8EA5B-C302-4C1B-BD71-A53B16ACC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95FD01-DC2F-1792-D71E-F3785F227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1475125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CA12CE-1881-51D1-F02D-8F928DA8D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395" y="3070621"/>
            <a:ext cx="10331210" cy="54869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C4450B-C016-69B6-E1C0-C9A77011F5B4}"/>
              </a:ext>
            </a:extLst>
          </p:cNvPr>
          <p:cNvSpPr txBox="1"/>
          <p:nvPr/>
        </p:nvSpPr>
        <p:spPr>
          <a:xfrm>
            <a:off x="1782323" y="671128"/>
            <a:ext cx="1118549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When is artificial intelligence </a:t>
            </a:r>
          </a:p>
          <a:p>
            <a:pPr algn="l"/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needed?</a:t>
            </a:r>
          </a:p>
        </p:txBody>
      </p:sp>
    </p:spTree>
    <p:extLst>
      <p:ext uri="{BB962C8B-B14F-4D97-AF65-F5344CB8AC3E}">
        <p14:creationId xmlns:p14="http://schemas.microsoft.com/office/powerpoint/2010/main" val="103975534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B2910-3B04-F382-5907-462248A0F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0C323F-BDBD-4470-DA79-A163AFB56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1475125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128BDE-E974-8DF5-7786-479400794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812" y="767490"/>
            <a:ext cx="10124440" cy="7881210"/>
          </a:xfrm>
          <a:prstGeom prst="rect">
            <a:avLst/>
          </a:prstGeom>
        </p:spPr>
      </p:pic>
      <p:pic>
        <p:nvPicPr>
          <p:cNvPr id="6" name="Picture 5" descr="How to Augment Language Skills: Generative AI and Machine Translation in Language Learning and Translator Training book cover">
            <a:extLst>
              <a:ext uri="{FF2B5EF4-FFF2-40B4-BE49-F238E27FC236}">
                <a16:creationId xmlns:a16="http://schemas.microsoft.com/office/drawing/2014/main" id="{1FA536F9-052A-329F-03F8-01C254C3C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1089" y="967739"/>
            <a:ext cx="4362979" cy="654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131524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03504" y="1547664"/>
            <a:ext cx="9217024" cy="6643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4000" b="1" dirty="0">
                <a:latin typeface="+mn-lt"/>
              </a:rPr>
              <a:t>Machine Translations for Emergency Management Communications</a:t>
            </a:r>
          </a:p>
          <a:p>
            <a:pPr marL="0" indent="0">
              <a:buNone/>
            </a:pPr>
            <a:r>
              <a:rPr lang="en-AU" sz="2800" dirty="0">
                <a:latin typeface="+mn-lt"/>
              </a:rPr>
              <a:t>Victoria State Government Department of Families, Fairness and Housing </a:t>
            </a:r>
          </a:p>
          <a:p>
            <a:pPr marL="0" indent="0">
              <a:buNone/>
            </a:pPr>
            <a:r>
              <a:rPr lang="en-AU" sz="2000" dirty="0">
                <a:latin typeface="+mn-lt"/>
              </a:rPr>
              <a:t>June 2024</a:t>
            </a:r>
          </a:p>
          <a:p>
            <a:pPr marL="0" indent="0">
              <a:buNone/>
            </a:pPr>
            <a:r>
              <a:rPr lang="en-AU" sz="2000" dirty="0">
                <a:latin typeface="+mn-lt"/>
              </a:rPr>
              <a:t>John Hajek </a:t>
            </a:r>
          </a:p>
          <a:p>
            <a:pPr marL="0" indent="0">
              <a:buNone/>
            </a:pPr>
            <a:r>
              <a:rPr lang="en-AU" sz="2000" dirty="0">
                <a:effectLst/>
                <a:latin typeface="+mn-lt"/>
              </a:rPr>
              <a:t>Anthony Pym</a:t>
            </a:r>
          </a:p>
          <a:p>
            <a:pPr marL="0" indent="0">
              <a:buNone/>
            </a:pPr>
            <a:r>
              <a:rPr lang="en-AU" sz="2000" dirty="0">
                <a:effectLst/>
                <a:latin typeface="+mn-lt"/>
              </a:rPr>
              <a:t>Yu Hao</a:t>
            </a:r>
          </a:p>
          <a:p>
            <a:pPr marL="0" indent="0">
              <a:buNone/>
            </a:pPr>
            <a:r>
              <a:rPr lang="en-AU" sz="2000" dirty="0">
                <a:effectLst/>
                <a:latin typeface="+mn-lt"/>
              </a:rPr>
              <a:t>Maria </a:t>
            </a:r>
            <a:r>
              <a:rPr lang="en-AU" sz="2000" dirty="0" err="1">
                <a:effectLst/>
                <a:latin typeface="+mn-lt"/>
              </a:rPr>
              <a:t>Karidakis</a:t>
            </a:r>
            <a:endParaRPr lang="en-AU" sz="2000" dirty="0">
              <a:effectLst/>
              <a:latin typeface="+mn-lt"/>
            </a:endParaRPr>
          </a:p>
          <a:p>
            <a:pPr marL="0" indent="0">
              <a:buNone/>
            </a:pPr>
            <a:r>
              <a:rPr lang="en-AU" sz="2000" dirty="0" err="1">
                <a:effectLst/>
                <a:latin typeface="+mn-lt"/>
              </a:rPr>
              <a:t>Ambrin</a:t>
            </a:r>
            <a:r>
              <a:rPr lang="en-AU" sz="2000" dirty="0">
                <a:effectLst/>
                <a:latin typeface="+mn-lt"/>
              </a:rPr>
              <a:t> Hasnain</a:t>
            </a:r>
          </a:p>
          <a:p>
            <a:pPr marL="0" indent="0">
              <a:buNone/>
            </a:pPr>
            <a:r>
              <a:rPr lang="en-AU" sz="2000" dirty="0">
                <a:effectLst/>
                <a:latin typeface="+mn-lt"/>
              </a:rPr>
              <a:t>Anila Hasnain</a:t>
            </a:r>
          </a:p>
          <a:p>
            <a:pPr marL="0" indent="0">
              <a:buNone/>
            </a:pPr>
            <a:r>
              <a:rPr lang="en-AU" sz="2000" dirty="0" err="1">
                <a:effectLst/>
                <a:latin typeface="+mn-lt"/>
              </a:rPr>
              <a:t>Juerong</a:t>
            </a:r>
            <a:r>
              <a:rPr lang="en-AU" sz="2000" dirty="0">
                <a:effectLst/>
                <a:latin typeface="+mn-lt"/>
              </a:rPr>
              <a:t> Qiu</a:t>
            </a:r>
          </a:p>
          <a:p>
            <a:pPr marL="0" indent="0">
              <a:buNone/>
            </a:pPr>
            <a:r>
              <a:rPr lang="en-AU" sz="2000" dirty="0">
                <a:effectLst/>
                <a:latin typeface="+mn-lt"/>
              </a:rPr>
              <a:t>Ke Hu</a:t>
            </a:r>
          </a:p>
          <a:p>
            <a:pPr marL="0" indent="0">
              <a:buNone/>
            </a:pPr>
            <a:r>
              <a:rPr lang="en-AU" sz="2000" dirty="0">
                <a:effectLst/>
                <a:latin typeface="+mn-lt"/>
              </a:rPr>
              <a:t>Rachel Macreadie</a:t>
            </a:r>
            <a:endParaRPr lang="en-AU" sz="20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effectLst/>
              <a:latin typeface="+mn-lt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effectLst/>
              <a:latin typeface="+mn-lt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2800" dirty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026819-A56D-4929-5FFD-F3795CFA55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3344" y="1324144"/>
            <a:ext cx="5199152" cy="732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85721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1D0F7-9DE2-65EC-DD57-B15207F93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8F6BE75-804A-58C6-5AEE-97EEE6AAB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928" y="4233064"/>
            <a:ext cx="14059712" cy="61206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AU" sz="6600" i="1" dirty="0">
              <a:latin typeface="+mn-lt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AU" sz="6600" i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Yes, if and when appropriate preparations have been made.  </a:t>
            </a:r>
          </a:p>
          <a:p>
            <a:pPr marL="0" indent="0" algn="ctr">
              <a:buNone/>
            </a:pPr>
            <a:endParaRPr lang="en-AU" sz="6600" i="1" dirty="0">
              <a:solidFill>
                <a:schemeClr val="bg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AU" sz="6600" i="1" dirty="0">
              <a:solidFill>
                <a:schemeClr val="bg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GB" sz="6600" i="1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FB1184-8B30-2171-5F7B-A27DDF83A66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83184" y="1547664"/>
            <a:ext cx="13603376" cy="648072"/>
          </a:xfrm>
        </p:spPr>
        <p:txBody>
          <a:bodyPr>
            <a:no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+mn-lt"/>
              </a:rPr>
              <a:t>Should automation be used? </a:t>
            </a:r>
          </a:p>
        </p:txBody>
      </p:sp>
    </p:spTree>
    <p:extLst>
      <p:ext uri="{BB962C8B-B14F-4D97-AF65-F5344CB8AC3E}">
        <p14:creationId xmlns:p14="http://schemas.microsoft.com/office/powerpoint/2010/main" val="376528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50A912-C7F8-4248-C2DA-D0C4F7B49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58D83A-FFC2-900A-AC2F-A19C23275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caught in fire in your car: 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Park off the road behind a solid structure to block the fire's heat or pull over to cleared area.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Try to position the car </a:t>
            </a: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towards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the approaching fire.</a:t>
            </a: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F96970-E3C1-C135-B39A-7FFCFAF98A2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0128" y="1835696"/>
            <a:ext cx="6243730" cy="426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86319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11D43E-D21F-AFD4-3B75-4F6627F90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7BC6C08-6F3C-E266-CEEB-678295709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How do LLMs translate the text? </a:t>
            </a:r>
          </a:p>
          <a:p>
            <a:pPr marL="0" indent="0">
              <a:buNone/>
            </a:pP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84BFD2-5EBC-771D-19CD-13A62EDD2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0128" y="1835696"/>
            <a:ext cx="6243730" cy="426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57530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E31841-1C6D-1EBA-C070-D844BF18B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1F2B680-6BF5-CD79-7699-FAE9AA2CF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935268" cy="774779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77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caught in fire in your car: </a:t>
            </a:r>
          </a:p>
          <a:p>
            <a:pPr marL="0" indent="0">
              <a:buNone/>
            </a:pP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ZH: </a:t>
            </a:r>
            <a:r>
              <a:rPr lang="ja-JP" altLang="en-US"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如果您的车着火了</a:t>
            </a:r>
            <a:r>
              <a:rPr lang="en-US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(DeepSeek)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ES: Si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sufre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incendio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coche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DE: Wenn Sie in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Ihrem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Auto Feuer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fangen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(DeepL)</a:t>
            </a: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DE: </a:t>
            </a:r>
            <a:r>
              <a:rPr lang="de-DE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Wenn Ihr Auto in Brand gerät (Google </a:t>
            </a:r>
            <a:r>
              <a:rPr lang="de-DE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Translate</a:t>
            </a:r>
            <a:r>
              <a:rPr lang="de-DE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IT: Se la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tua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macchina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prende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fuoco</a:t>
            </a:r>
          </a:p>
          <a:p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EL: </a:t>
            </a:r>
            <a:r>
              <a:rPr lang="el-GR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 πιαστείτε φωτιά στο αυτοκίνητό σας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JP: </a:t>
            </a:r>
            <a:r>
              <a:rPr lang="ja-JP" altLang="en-US"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車内で火災が発生した場合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47270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8439A-0F0A-C8C5-B30E-A6EDA5A05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90AA0F-E148-BA4C-0C81-A53E2038A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935268" cy="774779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77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caught in [fire in your car]: </a:t>
            </a:r>
          </a:p>
          <a:p>
            <a:pPr marL="0" indent="0">
              <a:buNone/>
            </a:pP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ZH: </a:t>
            </a:r>
            <a:r>
              <a:rPr lang="ja-JP" altLang="en-US"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如果您的车着火了</a:t>
            </a:r>
            <a:r>
              <a:rPr lang="en-US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(DeepSeek)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ES: Si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sufre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incendio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coche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DE: Wenn Sie in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Ihrem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Auto Feuer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fangen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(DeepL)</a:t>
            </a: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DE: </a:t>
            </a:r>
            <a:r>
              <a:rPr lang="de-DE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Wenn Ihr Auto in Brand gerät (Google </a:t>
            </a:r>
            <a:r>
              <a:rPr lang="de-DE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Translate</a:t>
            </a:r>
            <a:r>
              <a:rPr lang="de-DE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IT: Se la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tua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macchina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prende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fuoco</a:t>
            </a:r>
          </a:p>
          <a:p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EL: </a:t>
            </a:r>
            <a:r>
              <a:rPr lang="el-GR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 πιαστείτε φωτιά στο αυτοκίνητό σας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JP: </a:t>
            </a:r>
            <a:r>
              <a:rPr lang="ja-JP" altLang="en-US"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車内で火災が発生した場合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Cirencester: Firefighters tackle car fire in town - BBC News">
            <a:extLst>
              <a:ext uri="{FF2B5EF4-FFF2-40B4-BE49-F238E27FC236}">
                <a16:creationId xmlns:a16="http://schemas.microsoft.com/office/drawing/2014/main" id="{C6718939-324D-20FA-83DD-31DB66063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4144" y="1795898"/>
            <a:ext cx="6146524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830773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845779-DC47-399A-F4FD-EAADDC3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DF0C54-70BD-E911-CE50-5DCEDFEED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caught in [fire in your car:] 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Park off the road behind a solid structure to block the fire's heat or pull over to cleared area.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Try to position the car </a:t>
            </a: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towards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the approaching fire.</a:t>
            </a: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Cirencester: Firefighters tackle car fire in town - BBC News">
            <a:extLst>
              <a:ext uri="{FF2B5EF4-FFF2-40B4-BE49-F238E27FC236}">
                <a16:creationId xmlns:a16="http://schemas.microsoft.com/office/drawing/2014/main" id="{B58E9345-2A1B-7299-66F8-6BA37B12B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1146" y="1835150"/>
            <a:ext cx="6146524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117860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A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DA6E76-7031-2FAD-283D-52B52A2A2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5401AB-04BA-957C-2481-54BD806A3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caught in fire [in your car:] 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Park off the road behind a solid structure to block the fire's heat or pull over to cleared area.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Try to position the car </a:t>
            </a: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towards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the approaching fire.</a:t>
            </a: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Bushfire Survival: What to Do If Trapped in Your Car">
            <a:extLst>
              <a:ext uri="{FF2B5EF4-FFF2-40B4-BE49-F238E27FC236}">
                <a16:creationId xmlns:a16="http://schemas.microsoft.com/office/drawing/2014/main" id="{49C6C842-AE3A-B953-A1C1-F5C52101F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1030" y="1917699"/>
            <a:ext cx="5832158" cy="38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72452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A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72134B-A1E6-8E70-EBB9-F5C34111E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022860-0585-0F5E-14BE-26513EAC7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in your car and surrounded by fire: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Park off the road behind a solid structure to block the fire's heat or pull over to cleared area.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Try to position the car </a:t>
            </a: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towards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the approaching fire.</a:t>
            </a: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Bushfire Survival: What to Do If Trapped in Your Car">
            <a:extLst>
              <a:ext uri="{FF2B5EF4-FFF2-40B4-BE49-F238E27FC236}">
                <a16:creationId xmlns:a16="http://schemas.microsoft.com/office/drawing/2014/main" id="{893C38A0-1F6B-3D98-56B8-12F4F8EBF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1030" y="1917699"/>
            <a:ext cx="5832158" cy="38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198651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A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57EC70-B1A0-1D9D-E074-76D6F30E2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A94778-E47B-625F-A1F3-EA633BCC7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ja-JP" altLang="en-US" sz="5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如果您身处车内且四周被大火包围</a:t>
            </a:r>
            <a:r>
              <a:rPr lang="ja-JP" altLang="en-US" sz="54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：</a:t>
            </a:r>
          </a:p>
          <a:p>
            <a:pPr marL="0" indent="0">
              <a:buNone/>
            </a:pPr>
            <a:r>
              <a:rPr lang="en-US" altLang="ja-JP" sz="540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- </a:t>
            </a:r>
            <a:r>
              <a:rPr lang="ja-JP" altLang="en-US" sz="54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将车停在路边，靠在坚固的建筑物后面以阻挡火势的热浪，或者将车开到空旷处。</a:t>
            </a:r>
          </a:p>
          <a:p>
            <a:pPr marL="0" indent="0">
              <a:buNone/>
            </a:pPr>
            <a:r>
              <a:rPr lang="en-US" altLang="ja-JP" sz="540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- </a:t>
            </a:r>
            <a:r>
              <a:rPr lang="ja-JP" altLang="en-US" sz="54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尽量将车头朝向正在逼近的火势。</a:t>
            </a: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Bushfire Survival: What to Do If Trapped in Your Car">
            <a:extLst>
              <a:ext uri="{FF2B5EF4-FFF2-40B4-BE49-F238E27FC236}">
                <a16:creationId xmlns:a16="http://schemas.microsoft.com/office/drawing/2014/main" id="{2BC5ACAE-CAB6-17A8-4FA8-7C43B6F2A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1030" y="1917699"/>
            <a:ext cx="5832158" cy="38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13549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ight Arrow 4">
            <a:extLst>
              <a:ext uri="{FF2B5EF4-FFF2-40B4-BE49-F238E27FC236}">
                <a16:creationId xmlns:a16="http://schemas.microsoft.com/office/drawing/2014/main" id="{9E7A92AA-8765-22E7-C3EE-5600869C651A}"/>
              </a:ext>
            </a:extLst>
          </p:cNvPr>
          <p:cNvSpPr txBox="1"/>
          <p:nvPr/>
        </p:nvSpPr>
        <p:spPr>
          <a:xfrm>
            <a:off x="6163691" y="2554371"/>
            <a:ext cx="9868834" cy="109938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t" anchorCtr="0">
            <a:noAutofit/>
          </a:bodyPr>
          <a:lstStyle/>
          <a:p>
            <a:pPr marL="342900" lvl="1" indent="-34290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§"/>
            </a:pPr>
            <a:r>
              <a:rPr lang="en-US" sz="2400" kern="1200" dirty="0"/>
              <a:t>Use </a:t>
            </a:r>
            <a:r>
              <a:rPr lang="en-US" sz="2400" kern="1200" dirty="0">
                <a:solidFill>
                  <a:srgbClr val="FF0000"/>
                </a:solidFill>
              </a:rPr>
              <a:t>controlled writing </a:t>
            </a:r>
            <a:r>
              <a:rPr lang="en-US" sz="2400" kern="1200" dirty="0"/>
              <a:t>to produce clear templates in English.</a:t>
            </a:r>
            <a:endParaRPr lang="en-GB" sz="2400" kern="1200" dirty="0"/>
          </a:p>
          <a:p>
            <a:pPr marL="342900" lvl="1" indent="-34290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/>
              <a:t>Test machine translations in main languages.</a:t>
            </a:r>
          </a:p>
          <a:p>
            <a:pPr marL="342900" lvl="1" indent="-34290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/>
              <a:t>Do </a:t>
            </a:r>
            <a:r>
              <a:rPr lang="en-GB" sz="2400" kern="1200" dirty="0">
                <a:solidFill>
                  <a:srgbClr val="FF0000"/>
                </a:solidFill>
              </a:rPr>
              <a:t>pre-editing</a:t>
            </a:r>
            <a:r>
              <a:rPr lang="en-GB" sz="2400" kern="1200" dirty="0"/>
              <a:t> in major languages.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845F961-E194-B340-86DD-8A7A57BCE662}"/>
              </a:ext>
            </a:extLst>
          </p:cNvPr>
          <p:cNvGrpSpPr/>
          <p:nvPr/>
        </p:nvGrpSpPr>
        <p:grpSpPr>
          <a:xfrm>
            <a:off x="1179593" y="3834798"/>
            <a:ext cx="4780206" cy="1094938"/>
            <a:chOff x="507" y="395071"/>
            <a:chExt cx="2192416" cy="549997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C403C29A-76E8-9F3D-080F-162634355076}"/>
                </a:ext>
              </a:extLst>
            </p:cNvPr>
            <p:cNvSpPr/>
            <p:nvPr/>
          </p:nvSpPr>
          <p:spPr>
            <a:xfrm>
              <a:off x="507" y="395071"/>
              <a:ext cx="2192416" cy="54999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400"/>
            </a:p>
          </p:txBody>
        </p:sp>
        <p:sp>
          <p:nvSpPr>
            <p:cNvPr id="34" name="Rounded Rectangle 6">
              <a:extLst>
                <a:ext uri="{FF2B5EF4-FFF2-40B4-BE49-F238E27FC236}">
                  <a16:creationId xmlns:a16="http://schemas.microsoft.com/office/drawing/2014/main" id="{F861DFD0-CD3E-F25B-2F5D-C652FB327B09}"/>
                </a:ext>
              </a:extLst>
            </p:cNvPr>
            <p:cNvSpPr txBox="1"/>
            <p:nvPr/>
          </p:nvSpPr>
          <p:spPr>
            <a:xfrm>
              <a:off x="45108" y="453091"/>
              <a:ext cx="2138718" cy="3642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5334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No pressure: 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Time to prepare</a:t>
              </a:r>
            </a:p>
          </p:txBody>
        </p:sp>
      </p:grpSp>
      <p:sp>
        <p:nvSpPr>
          <p:cNvPr id="32" name="Right Arrow 8">
            <a:extLst>
              <a:ext uri="{FF2B5EF4-FFF2-40B4-BE49-F238E27FC236}">
                <a16:creationId xmlns:a16="http://schemas.microsoft.com/office/drawing/2014/main" id="{4E683A84-8F3A-1C15-7A65-0B48831C3701}"/>
              </a:ext>
            </a:extLst>
          </p:cNvPr>
          <p:cNvSpPr txBox="1"/>
          <p:nvPr/>
        </p:nvSpPr>
        <p:spPr>
          <a:xfrm>
            <a:off x="6160500" y="3876934"/>
            <a:ext cx="9723513" cy="798521"/>
          </a:xfrm>
          <a:prstGeom prst="rect">
            <a:avLst/>
          </a:prstGeom>
          <a:solidFill>
            <a:schemeClr val="bg2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t" anchorCtr="0">
            <a:noAutofit/>
          </a:bodyPr>
          <a:lstStyle/>
          <a:p>
            <a:pPr marL="342900" lvl="1" indent="-34290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>
                <a:solidFill>
                  <a:srgbClr val="FF0000"/>
                </a:solidFill>
              </a:rPr>
              <a:t>Employ professionals </a:t>
            </a:r>
            <a:r>
              <a:rPr lang="en-GB" sz="2400" kern="1200" dirty="0"/>
              <a:t>to translate templates into at-risk languages.</a:t>
            </a:r>
          </a:p>
          <a:p>
            <a:pPr marL="342900" lvl="1" indent="-34290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/>
              <a:t>Create </a:t>
            </a:r>
            <a:r>
              <a:rPr lang="en-GB" sz="2400" kern="1200" dirty="0">
                <a:solidFill>
                  <a:srgbClr val="FF0000"/>
                </a:solidFill>
              </a:rPr>
              <a:t>translation memories and glossaries </a:t>
            </a:r>
            <a:r>
              <a:rPr lang="en-GB" sz="2400" kern="1200" dirty="0"/>
              <a:t>from the human translations.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0C40748-CE17-F58A-5D9F-093B7B61AE3B}"/>
              </a:ext>
            </a:extLst>
          </p:cNvPr>
          <p:cNvGrpSpPr/>
          <p:nvPr/>
        </p:nvGrpSpPr>
        <p:grpSpPr>
          <a:xfrm>
            <a:off x="1195087" y="2494962"/>
            <a:ext cx="4853526" cy="1218205"/>
            <a:chOff x="8753" y="902627"/>
            <a:chExt cx="2192416" cy="332897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770BF589-C6D6-9217-DA25-25EC221AD917}"/>
                </a:ext>
              </a:extLst>
            </p:cNvPr>
            <p:cNvSpPr/>
            <p:nvPr/>
          </p:nvSpPr>
          <p:spPr>
            <a:xfrm>
              <a:off x="8753" y="902627"/>
              <a:ext cx="2192416" cy="33289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400"/>
            </a:p>
          </p:txBody>
        </p:sp>
        <p:sp>
          <p:nvSpPr>
            <p:cNvPr id="30" name="Rounded Rectangle 10">
              <a:extLst>
                <a:ext uri="{FF2B5EF4-FFF2-40B4-BE49-F238E27FC236}">
                  <a16:creationId xmlns:a16="http://schemas.microsoft.com/office/drawing/2014/main" id="{A3EC12BF-79C4-94D3-121C-DC4159C7740E}"/>
                </a:ext>
              </a:extLst>
            </p:cNvPr>
            <p:cNvSpPr txBox="1"/>
            <p:nvPr/>
          </p:nvSpPr>
          <p:spPr>
            <a:xfrm>
              <a:off x="42208" y="916958"/>
              <a:ext cx="2139102" cy="2702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5334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Some pressure: 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At-risk languages identified</a:t>
              </a:r>
            </a:p>
          </p:txBody>
        </p:sp>
      </p:grpSp>
      <p:sp>
        <p:nvSpPr>
          <p:cNvPr id="28" name="Right Arrow 12">
            <a:extLst>
              <a:ext uri="{FF2B5EF4-FFF2-40B4-BE49-F238E27FC236}">
                <a16:creationId xmlns:a16="http://schemas.microsoft.com/office/drawing/2014/main" id="{CE2B1215-F503-7AA6-A7A2-AE560E4B6DAF}"/>
              </a:ext>
            </a:extLst>
          </p:cNvPr>
          <p:cNvSpPr txBox="1"/>
          <p:nvPr/>
        </p:nvSpPr>
        <p:spPr>
          <a:xfrm>
            <a:off x="6164719" y="4772503"/>
            <a:ext cx="9866778" cy="149951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t" anchorCtr="0">
            <a:noAutofit/>
          </a:bodyPr>
          <a:lstStyle/>
          <a:p>
            <a:pPr marL="342900" lvl="1" indent="-34290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/>
              <a:t> Produce machine translations aided by pre-editing, translation memories and glossaries.</a:t>
            </a:r>
          </a:p>
          <a:p>
            <a:pPr marL="342900" lvl="1" indent="-34290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/>
              <a:t> </a:t>
            </a:r>
            <a:r>
              <a:rPr lang="en-GB" sz="2400" kern="1200" dirty="0">
                <a:solidFill>
                  <a:srgbClr val="FF0000"/>
                </a:solidFill>
              </a:rPr>
              <a:t>Post-edit </a:t>
            </a:r>
            <a:r>
              <a:rPr lang="en-GB" sz="2400" kern="1200" dirty="0"/>
              <a:t>the machine translations. </a:t>
            </a:r>
          </a:p>
          <a:p>
            <a:pPr marL="342900" lvl="1" indent="-34290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/>
              <a:t> </a:t>
            </a:r>
            <a:r>
              <a:rPr lang="en-GB" sz="2400" kern="1200" dirty="0">
                <a:solidFill>
                  <a:srgbClr val="FF0000"/>
                </a:solidFill>
              </a:rPr>
              <a:t>Revise</a:t>
            </a:r>
            <a:r>
              <a:rPr lang="en-GB" sz="2400" kern="1200" dirty="0"/>
              <a:t> the machine translations in generative AI.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CC91ED9-9E52-B07B-3912-B54A29DDAF09}"/>
              </a:ext>
            </a:extLst>
          </p:cNvPr>
          <p:cNvGrpSpPr/>
          <p:nvPr/>
        </p:nvGrpSpPr>
        <p:grpSpPr>
          <a:xfrm>
            <a:off x="1180140" y="5078781"/>
            <a:ext cx="4761552" cy="980771"/>
            <a:chOff x="2678" y="1492751"/>
            <a:chExt cx="2192416" cy="570181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C70E6E95-3B83-D804-2A49-B97AA344E436}"/>
                </a:ext>
              </a:extLst>
            </p:cNvPr>
            <p:cNvSpPr/>
            <p:nvPr/>
          </p:nvSpPr>
          <p:spPr>
            <a:xfrm>
              <a:off x="2678" y="1492751"/>
              <a:ext cx="2192416" cy="57018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400"/>
            </a:p>
          </p:txBody>
        </p:sp>
        <p:sp>
          <p:nvSpPr>
            <p:cNvPr id="26" name="Rounded Rectangle 14">
              <a:extLst>
                <a:ext uri="{FF2B5EF4-FFF2-40B4-BE49-F238E27FC236}">
                  <a16:creationId xmlns:a16="http://schemas.microsoft.com/office/drawing/2014/main" id="{1B59FFA1-9266-139A-C544-E28E9E65F385}"/>
                </a:ext>
              </a:extLst>
            </p:cNvPr>
            <p:cNvSpPr txBox="1"/>
            <p:nvPr/>
          </p:nvSpPr>
          <p:spPr>
            <a:xfrm>
              <a:off x="34554" y="1617018"/>
              <a:ext cx="2136748" cy="3906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5334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Some urgency</a:t>
              </a:r>
            </a:p>
          </p:txBody>
        </p:sp>
      </p:grpSp>
      <p:sp>
        <p:nvSpPr>
          <p:cNvPr id="24" name="Right Arrow 16">
            <a:extLst>
              <a:ext uri="{FF2B5EF4-FFF2-40B4-BE49-F238E27FC236}">
                <a16:creationId xmlns:a16="http://schemas.microsoft.com/office/drawing/2014/main" id="{A80DB864-74B7-D1B4-016F-E662E3B59117}"/>
              </a:ext>
            </a:extLst>
          </p:cNvPr>
          <p:cNvSpPr txBox="1"/>
          <p:nvPr/>
        </p:nvSpPr>
        <p:spPr>
          <a:xfrm>
            <a:off x="6158730" y="6356653"/>
            <a:ext cx="9721350" cy="803178"/>
          </a:xfrm>
          <a:prstGeom prst="rect">
            <a:avLst/>
          </a:prstGeom>
          <a:solidFill>
            <a:schemeClr val="bg2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t" anchorCtr="0">
            <a:noAutofit/>
          </a:bodyPr>
          <a:lstStyle/>
          <a:p>
            <a:pPr marL="342900" indent="-342900" algn="l" defTabSz="400050">
              <a:lnSpc>
                <a:spcPct val="90000"/>
              </a:lnSpc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/>
              <a:t>Use machine translations, if and when the above preparations have been made and a community mediator can check and explain the text to users.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03134F1-420C-42F7-0FBE-0C63A97317E9}"/>
              </a:ext>
            </a:extLst>
          </p:cNvPr>
          <p:cNvGrpSpPr/>
          <p:nvPr/>
        </p:nvGrpSpPr>
        <p:grpSpPr>
          <a:xfrm>
            <a:off x="1144213" y="6197231"/>
            <a:ext cx="4860438" cy="803178"/>
            <a:chOff x="0" y="2185357"/>
            <a:chExt cx="2194560" cy="482872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5DC7AB17-A1EF-3123-F5E1-45B69DF2771B}"/>
                </a:ext>
              </a:extLst>
            </p:cNvPr>
            <p:cNvSpPr/>
            <p:nvPr/>
          </p:nvSpPr>
          <p:spPr>
            <a:xfrm>
              <a:off x="0" y="2185357"/>
              <a:ext cx="2194560" cy="48287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400"/>
            </a:p>
          </p:txBody>
        </p:sp>
        <p:sp>
          <p:nvSpPr>
            <p:cNvPr id="22" name="Rounded Rectangle 18">
              <a:extLst>
                <a:ext uri="{FF2B5EF4-FFF2-40B4-BE49-F238E27FC236}">
                  <a16:creationId xmlns:a16="http://schemas.microsoft.com/office/drawing/2014/main" id="{4A1EC9C1-CB68-CA55-FF5F-76A484E4CFC6}"/>
                </a:ext>
              </a:extLst>
            </p:cNvPr>
            <p:cNvSpPr txBox="1"/>
            <p:nvPr/>
          </p:nvSpPr>
          <p:spPr>
            <a:xfrm>
              <a:off x="23572" y="2208929"/>
              <a:ext cx="2147416" cy="4357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5334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Urgency</a:t>
              </a:r>
            </a:p>
          </p:txBody>
        </p:sp>
      </p:grpSp>
      <p:sp>
        <p:nvSpPr>
          <p:cNvPr id="20" name="Right Arrow 20">
            <a:extLst>
              <a:ext uri="{FF2B5EF4-FFF2-40B4-BE49-F238E27FC236}">
                <a16:creationId xmlns:a16="http://schemas.microsoft.com/office/drawing/2014/main" id="{8B02150D-86B8-3FC3-F698-B6EFE16375C3}"/>
              </a:ext>
            </a:extLst>
          </p:cNvPr>
          <p:cNvSpPr txBox="1"/>
          <p:nvPr/>
        </p:nvSpPr>
        <p:spPr>
          <a:xfrm>
            <a:off x="6160500" y="7213941"/>
            <a:ext cx="9620274" cy="9949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t" anchorCtr="0">
            <a:noAutofit/>
          </a:bodyPr>
          <a:lstStyle/>
          <a:p>
            <a:pPr marL="342900" indent="-342900" algn="l" defTabSz="400050">
              <a:lnSpc>
                <a:spcPct val="90000"/>
              </a:lnSpc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>
                <a:solidFill>
                  <a:srgbClr val="FF0000"/>
                </a:solidFill>
              </a:rPr>
              <a:t>Use machine translations, if and when the above preparations have been made.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955581C-1605-7791-79E9-A0E4D5776C8D}"/>
              </a:ext>
            </a:extLst>
          </p:cNvPr>
          <p:cNvGrpSpPr/>
          <p:nvPr/>
        </p:nvGrpSpPr>
        <p:grpSpPr>
          <a:xfrm>
            <a:off x="1130057" y="7101958"/>
            <a:ext cx="4918556" cy="803178"/>
            <a:chOff x="11192" y="2716517"/>
            <a:chExt cx="2194560" cy="48287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7B739EFC-51E9-1121-24B4-66999EFBCADB}"/>
                </a:ext>
              </a:extLst>
            </p:cNvPr>
            <p:cNvSpPr/>
            <p:nvPr/>
          </p:nvSpPr>
          <p:spPr>
            <a:xfrm>
              <a:off x="11192" y="2716517"/>
              <a:ext cx="2194560" cy="48287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400"/>
            </a:p>
          </p:txBody>
        </p:sp>
        <p:sp>
          <p:nvSpPr>
            <p:cNvPr id="18" name="Rounded Rectangle 22">
              <a:extLst>
                <a:ext uri="{FF2B5EF4-FFF2-40B4-BE49-F238E27FC236}">
                  <a16:creationId xmlns:a16="http://schemas.microsoft.com/office/drawing/2014/main" id="{623D512E-F51B-EC9D-0224-D18B5F550013}"/>
                </a:ext>
              </a:extLst>
            </p:cNvPr>
            <p:cNvSpPr txBox="1"/>
            <p:nvPr/>
          </p:nvSpPr>
          <p:spPr>
            <a:xfrm>
              <a:off x="34764" y="2740089"/>
              <a:ext cx="2147416" cy="4357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5334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Last resort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86416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2" grpId="0" animBg="1"/>
      <p:bldP spid="28" grpId="0"/>
      <p:bldP spid="24" grpId="0" animBg="1"/>
      <p:bldP spid="2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38DD834-E676-3E4D-A4DB-B66BC9B964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4988493"/>
              </p:ext>
            </p:extLst>
          </p:nvPr>
        </p:nvGraphicFramePr>
        <p:xfrm>
          <a:off x="783184" y="650240"/>
          <a:ext cx="14070736" cy="768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4499477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DA348-3048-1A23-AC58-712F55BF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5B3662-75B0-0FEA-A01A-C67CFA812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047" y="3743309"/>
            <a:ext cx="15646953" cy="4025829"/>
          </a:xfrm>
          <a:prstGeom prst="rect">
            <a:avLst/>
          </a:prstGeom>
        </p:spPr>
      </p:pic>
      <p:pic>
        <p:nvPicPr>
          <p:cNvPr id="6" name="Picture 5" descr="A green and white sign&#10;&#10;Description automatically generated">
            <a:extLst>
              <a:ext uri="{FF2B5EF4-FFF2-40B4-BE49-F238E27FC236}">
                <a16:creationId xmlns:a16="http://schemas.microsoft.com/office/drawing/2014/main" id="{EC15C119-A71B-2E38-F184-94B005900E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5511" y="659458"/>
            <a:ext cx="7218642" cy="27283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4B8642-34AC-C78F-FBE8-6B2FEBA6AC34}"/>
              </a:ext>
            </a:extLst>
          </p:cNvPr>
          <p:cNvSpPr txBox="1"/>
          <p:nvPr/>
        </p:nvSpPr>
        <p:spPr>
          <a:xfrm>
            <a:off x="1005911" y="807938"/>
            <a:ext cx="812309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l">
              <a:buNone/>
            </a:pPr>
            <a:r>
              <a:rPr lang="en-US" sz="6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ST: Drop to the ground.</a:t>
            </a:r>
          </a:p>
          <a:p>
            <a:pPr marL="0" marR="0" algn="l">
              <a:buNone/>
            </a:pPr>
            <a:r>
              <a:rPr lang="en-US" sz="60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TTzh</a:t>
            </a:r>
            <a:r>
              <a:rPr lang="en-US" sz="6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6000" dirty="0" err="1">
                <a:effectLst/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趴下</a:t>
            </a:r>
            <a:r>
              <a:rPr lang="en-US" sz="6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algn="l">
              <a:buNone/>
            </a:pPr>
            <a:r>
              <a:rPr lang="en-US" sz="6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[pa-</a:t>
            </a:r>
            <a:r>
              <a:rPr lang="en-US" sz="60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xia</a:t>
            </a:r>
            <a:r>
              <a:rPr lang="en-US" sz="6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get down]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EF3E8B-7E33-536A-798E-2CEE2EAF7DE7}"/>
              </a:ext>
            </a:extLst>
          </p:cNvPr>
          <p:cNvSpPr txBox="1"/>
          <p:nvPr/>
        </p:nvSpPr>
        <p:spPr>
          <a:xfrm>
            <a:off x="11620573" y="7519021"/>
            <a:ext cx="9829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48%</a:t>
            </a:r>
          </a:p>
        </p:txBody>
      </p:sp>
      <p:pic>
        <p:nvPicPr>
          <p:cNvPr id="2" name="Picture 1" descr="A poster of a person sitting in a window&#10;&#10;Description automatically generated">
            <a:extLst>
              <a:ext uri="{FF2B5EF4-FFF2-40B4-BE49-F238E27FC236}">
                <a16:creationId xmlns:a16="http://schemas.microsoft.com/office/drawing/2014/main" id="{D3FB617D-BFB7-C297-057C-5EA7A4D7B0F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5511" y="3460826"/>
            <a:ext cx="6718871" cy="35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477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D0835-6B0D-204C-CB97-91194A5E4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F1B9C8E-D7C1-680F-065B-3A4DBB4381C0}"/>
                  </a:ext>
                </a:extLst>
              </p14:cNvPr>
              <p14:cNvContentPartPr/>
              <p14:nvPr/>
            </p14:nvContentPartPr>
            <p14:xfrm>
              <a:off x="8655540" y="5013277"/>
              <a:ext cx="120000" cy="744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F1B9C8E-D7C1-680F-065B-3A4DBB4381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01486" y="4904927"/>
                <a:ext cx="227748" cy="2907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6C69BF8-1BBB-D532-CD0C-4D2094592B6C}"/>
                  </a:ext>
                </a:extLst>
              </p14:cNvPr>
              <p14:cNvContentPartPr/>
              <p14:nvPr/>
            </p14:nvContentPartPr>
            <p14:xfrm>
              <a:off x="8610900" y="5108317"/>
              <a:ext cx="480" cy="4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6C69BF8-1BBB-D532-CD0C-4D2094592B6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38900" y="4964317"/>
                <a:ext cx="1440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4E1D2B9-F655-2F04-5565-6A57951B462F}"/>
                  </a:ext>
                </a:extLst>
              </p14:cNvPr>
              <p14:cNvContentPartPr/>
              <p14:nvPr/>
            </p14:nvContentPartPr>
            <p14:xfrm>
              <a:off x="8586420" y="5061277"/>
              <a:ext cx="173280" cy="50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4E1D2B9-F655-2F04-5565-6A57951B462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32383" y="4953022"/>
                <a:ext cx="280995" cy="26703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79FB7C7-9955-D518-D039-B496048E05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1693" y="53561"/>
            <a:ext cx="10192614" cy="9036877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E51A7D5-47C2-E87F-34F3-854D3438029A}"/>
              </a:ext>
            </a:extLst>
          </p:cNvPr>
          <p:cNvSpPr/>
          <p:nvPr/>
        </p:nvSpPr>
        <p:spPr>
          <a:xfrm>
            <a:off x="9998439" y="8289561"/>
            <a:ext cx="959371" cy="68954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1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59E21-2F5B-58BC-1DCC-115F999C6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05CEE4A-0F68-D98C-8C6A-25C2704953E2}"/>
                  </a:ext>
                </a:extLst>
              </p14:cNvPr>
              <p14:cNvContentPartPr/>
              <p14:nvPr/>
            </p14:nvContentPartPr>
            <p14:xfrm>
              <a:off x="8655540" y="5013277"/>
              <a:ext cx="120000" cy="744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05CEE4A-0F68-D98C-8C6A-25C2704953E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01486" y="4904927"/>
                <a:ext cx="227748" cy="2907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8319D85-B809-6FC4-ABE1-42928C9F70B7}"/>
                  </a:ext>
                </a:extLst>
              </p14:cNvPr>
              <p14:cNvContentPartPr/>
              <p14:nvPr/>
            </p14:nvContentPartPr>
            <p14:xfrm>
              <a:off x="8610900" y="5108317"/>
              <a:ext cx="480" cy="4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8319D85-B809-6FC4-ABE1-42928C9F70B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38900" y="4964317"/>
                <a:ext cx="1440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E54D5C9-7E45-191E-0557-D4CA466B8BD4}"/>
                  </a:ext>
                </a:extLst>
              </p14:cNvPr>
              <p14:cNvContentPartPr/>
              <p14:nvPr/>
            </p14:nvContentPartPr>
            <p14:xfrm>
              <a:off x="8586420" y="5061277"/>
              <a:ext cx="173280" cy="50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E54D5C9-7E45-191E-0557-D4CA466B8BD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32383" y="4953022"/>
                <a:ext cx="280995" cy="26703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4E2567A-27B3-D22D-9B89-1C6F25683191}"/>
              </a:ext>
            </a:extLst>
          </p:cNvPr>
          <p:cNvSpPr txBox="1"/>
          <p:nvPr/>
        </p:nvSpPr>
        <p:spPr>
          <a:xfrm>
            <a:off x="8128000" y="2259061"/>
            <a:ext cx="4499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U" sz="2800" kern="100"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Spanish: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DAFAAD-CE4D-1B10-2360-393E4CF1BEB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000" y="2975274"/>
            <a:ext cx="7511347" cy="4597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BCD360-1298-A509-FB1E-F9E5712F83F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131" y="2915604"/>
            <a:ext cx="7511345" cy="46433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5E6A7B-0BB3-B5A7-0152-7AFEB332E1EA}"/>
              </a:ext>
            </a:extLst>
          </p:cNvPr>
          <p:cNvSpPr txBox="1"/>
          <p:nvPr/>
        </p:nvSpPr>
        <p:spPr>
          <a:xfrm>
            <a:off x="9403138" y="8145153"/>
            <a:ext cx="64490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Hao, Y., Ayvazyan, N., &amp; Pym, A. (2024).  Augmenting revision skills.</a:t>
            </a:r>
          </a:p>
          <a:p>
            <a:pPr algn="l"/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 University of Melbourne, </a:t>
            </a:r>
            <a:r>
              <a:rPr lang="en-US" sz="1800" err="1">
                <a:latin typeface="Calibri" panose="020F0502020204030204" pitchFamily="34" charset="0"/>
                <a:cs typeface="Calibri" panose="020F0502020204030204" pitchFamily="34" charset="0"/>
              </a:rPr>
              <a:t>Universitat</a:t>
            </a:r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 Rovira </a:t>
            </a:r>
            <a:r>
              <a:rPr lang="en-US" sz="180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 Virgili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A72644-36C7-801E-5EC6-20556E0B0F9E}"/>
              </a:ext>
            </a:extLst>
          </p:cNvPr>
          <p:cNvSpPr txBox="1"/>
          <p:nvPr/>
        </p:nvSpPr>
        <p:spPr>
          <a:xfrm>
            <a:off x="555941" y="2317590"/>
            <a:ext cx="4499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U" sz="2800" kern="100"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Chinese:</a:t>
            </a:r>
          </a:p>
        </p:txBody>
      </p:sp>
    </p:spTree>
    <p:extLst>
      <p:ext uri="{BB962C8B-B14F-4D97-AF65-F5344CB8AC3E}">
        <p14:creationId xmlns:p14="http://schemas.microsoft.com/office/powerpoint/2010/main" val="11158261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9EDF1-E188-B8F8-C1C5-DD05B64E2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3E36B7-7768-2966-92C5-3B47A8BB5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1475125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90EFC3-05D7-77EB-47F4-413C18497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395" y="3070621"/>
            <a:ext cx="10331210" cy="54869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2D1AEB-E7BE-171E-30C3-B0231FFC0E0A}"/>
              </a:ext>
            </a:extLst>
          </p:cNvPr>
          <p:cNvSpPr txBox="1"/>
          <p:nvPr/>
        </p:nvSpPr>
        <p:spPr>
          <a:xfrm>
            <a:off x="2818349" y="671128"/>
            <a:ext cx="91134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What skills are needed?</a:t>
            </a:r>
          </a:p>
        </p:txBody>
      </p:sp>
    </p:spTree>
    <p:extLst>
      <p:ext uri="{BB962C8B-B14F-4D97-AF65-F5344CB8AC3E}">
        <p14:creationId xmlns:p14="http://schemas.microsoft.com/office/powerpoint/2010/main" val="3487802266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2944" y="1875944"/>
            <a:ext cx="3446385" cy="6120680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+mn-lt"/>
              </a:rPr>
              <a:t>Learning to learn: 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Learn to use new technology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Locate reliable information quickly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Evaluate different sources of information critically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Use technology to augment creativity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Explore the limits of language automation</a:t>
            </a:r>
          </a:p>
          <a:p>
            <a:pPr marL="0" indent="0">
              <a:buNone/>
            </a:pPr>
            <a:endParaRPr lang="en-AU" sz="2400" dirty="0">
              <a:latin typeface="+mn-lt"/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ADFB52E-4CAD-F26A-5FCD-A96B30D9B66A}"/>
              </a:ext>
            </a:extLst>
          </p:cNvPr>
          <p:cNvSpPr txBox="1">
            <a:spLocks/>
          </p:cNvSpPr>
          <p:nvPr/>
        </p:nvSpPr>
        <p:spPr>
          <a:xfrm>
            <a:off x="3839263" y="1875944"/>
            <a:ext cx="3726545" cy="6120680"/>
          </a:xfrm>
          <a:prstGeom prst="rect">
            <a:avLst/>
          </a:prstGeom>
        </p:spPr>
        <p:txBody>
          <a:bodyPr vert="horz" lIns="0" tIns="0" rIns="108000" bIns="45706" numCol="1" rtlCol="0">
            <a:normAutofit/>
          </a:bodyPr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+mn-lt"/>
              </a:rPr>
              <a:t>Language use: 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solidFill>
                  <a:srgbClr val="FF0000"/>
                </a:solidFill>
                <a:latin typeface="+mn-lt"/>
              </a:rPr>
              <a:t>Use automation tools to self-evaluate writing skills</a:t>
            </a:r>
            <a:endParaRPr lang="en-AU" sz="2400" dirty="0">
              <a:solidFill>
                <a:srgbClr val="FF0000"/>
              </a:solidFill>
              <a:latin typeface="+mn-lt"/>
            </a:endParaRPr>
          </a:p>
          <a:p>
            <a:r>
              <a:rPr lang="en-US" sz="2400" dirty="0">
                <a:latin typeface="+mn-lt"/>
              </a:rPr>
              <a:t>Make spoken presentations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Formulate balanced arguments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Resolve problems of non-corresponding language systems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Apply appropriate metalanguage to translations</a:t>
            </a:r>
            <a:endParaRPr lang="en-AU" sz="2400" dirty="0">
              <a:latin typeface="+mn-lt"/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A019CE96-E38F-7F64-8BAD-FD339E289461}"/>
              </a:ext>
            </a:extLst>
          </p:cNvPr>
          <p:cNvSpPr txBox="1">
            <a:spLocks/>
          </p:cNvSpPr>
          <p:nvPr/>
        </p:nvSpPr>
        <p:spPr>
          <a:xfrm>
            <a:off x="7705097" y="1875944"/>
            <a:ext cx="4216519" cy="6120680"/>
          </a:xfrm>
          <a:prstGeom prst="rect">
            <a:avLst/>
          </a:prstGeom>
        </p:spPr>
        <p:txBody>
          <a:bodyPr vert="horz" lIns="0" tIns="0" rIns="108000" bIns="45706" numCol="1" rtlCol="0">
            <a:noAutofit/>
          </a:bodyPr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+mn-lt"/>
              </a:rPr>
              <a:t>Use of automation tools: 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solidFill>
                  <a:srgbClr val="FF0000"/>
                </a:solidFill>
                <a:latin typeface="+mn-lt"/>
              </a:rPr>
              <a:t>Understand the variability of automated translation</a:t>
            </a:r>
            <a:endParaRPr lang="en-AU" sz="2400" dirty="0">
              <a:solidFill>
                <a:srgbClr val="FF0000"/>
              </a:solidFill>
              <a:latin typeface="+mn-lt"/>
            </a:endParaRPr>
          </a:p>
          <a:p>
            <a:r>
              <a:rPr lang="en-US" sz="2400" dirty="0">
                <a:latin typeface="+mn-lt"/>
              </a:rPr>
              <a:t>Post-edit translations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Pre-edit texts for automated translation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Create/transfer translation memories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solidFill>
                  <a:srgbClr val="FF0000"/>
                </a:solidFill>
                <a:latin typeface="+mn-lt"/>
              </a:rPr>
              <a:t>Write effective prompts</a:t>
            </a:r>
            <a:endParaRPr lang="en-AU" sz="2400" dirty="0">
              <a:solidFill>
                <a:srgbClr val="FF0000"/>
              </a:solidFill>
              <a:latin typeface="+mn-lt"/>
            </a:endParaRPr>
          </a:p>
          <a:p>
            <a:r>
              <a:rPr lang="en-US" sz="2400" dirty="0">
                <a:solidFill>
                  <a:srgbClr val="FF0000"/>
                </a:solidFill>
                <a:latin typeface="+mn-lt"/>
              </a:rPr>
              <a:t>Understand media transfer </a:t>
            </a:r>
            <a:endParaRPr lang="en-AU" sz="2400" dirty="0">
              <a:solidFill>
                <a:srgbClr val="FF0000"/>
              </a:solidFill>
              <a:latin typeface="+mn-lt"/>
            </a:endParaRPr>
          </a:p>
          <a:p>
            <a:r>
              <a:rPr lang="en-US" sz="2400" dirty="0">
                <a:solidFill>
                  <a:srgbClr val="FF0000"/>
                </a:solidFill>
                <a:latin typeface="+mn-lt"/>
              </a:rPr>
              <a:t>Produce effective transcreations</a:t>
            </a:r>
            <a:endParaRPr lang="en-AU" sz="2400" dirty="0">
              <a:solidFill>
                <a:srgbClr val="FF0000"/>
              </a:solidFill>
              <a:latin typeface="+mn-lt"/>
            </a:endParaRPr>
          </a:p>
          <a:p>
            <a:r>
              <a:rPr lang="en-US" sz="2400" dirty="0">
                <a:latin typeface="+mn-lt"/>
              </a:rPr>
              <a:t>Manage terminology</a:t>
            </a:r>
            <a:endParaRPr lang="en-AU" sz="2400" dirty="0">
              <a:latin typeface="+mn-lt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BE015D6-1BBE-CD9C-D5C3-D10EF57BB96B}"/>
              </a:ext>
            </a:extLst>
          </p:cNvPr>
          <p:cNvSpPr txBox="1">
            <a:spLocks/>
          </p:cNvSpPr>
          <p:nvPr/>
        </p:nvSpPr>
        <p:spPr>
          <a:xfrm>
            <a:off x="12200193" y="1875944"/>
            <a:ext cx="3446385" cy="6120680"/>
          </a:xfrm>
          <a:prstGeom prst="rect">
            <a:avLst/>
          </a:prstGeom>
        </p:spPr>
        <p:txBody>
          <a:bodyPr vert="horz" lIns="0" tIns="0" rIns="108000" bIns="45706" numCol="1" rtlCol="0">
            <a:normAutofit lnSpcReduction="10000"/>
          </a:bodyPr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Translation management: </a:t>
            </a:r>
            <a:endParaRPr lang="en-AU" sz="2400" dirty="0"/>
          </a:p>
          <a:p>
            <a:r>
              <a:rPr lang="en-US" sz="2400" dirty="0">
                <a:solidFill>
                  <a:srgbClr val="FF0000"/>
                </a:solidFill>
              </a:rPr>
              <a:t>Assess critically the advantages and risks of automated translation</a:t>
            </a:r>
            <a:endParaRPr lang="en-AU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Select optimal translation workflows</a:t>
            </a:r>
            <a:endParaRPr lang="en-AU" sz="2400" dirty="0">
              <a:solidFill>
                <a:srgbClr val="FF0000"/>
              </a:solidFill>
            </a:endParaRPr>
          </a:p>
          <a:p>
            <a:r>
              <a:rPr lang="en-US" sz="2400" dirty="0"/>
              <a:t>Plan and manage time</a:t>
            </a:r>
            <a:endParaRPr lang="en-AU" sz="2400" dirty="0"/>
          </a:p>
          <a:p>
            <a:r>
              <a:rPr lang="en-US" sz="2400" dirty="0"/>
              <a:t>Work efficiently in teams</a:t>
            </a:r>
            <a:endParaRPr lang="en-AU" sz="2400" dirty="0"/>
          </a:p>
          <a:p>
            <a:r>
              <a:rPr lang="en-US" sz="2400" dirty="0"/>
              <a:t>Adjust translations to clients’ and users’ needs</a:t>
            </a:r>
            <a:endParaRPr lang="en-AU" sz="2400" dirty="0"/>
          </a:p>
          <a:p>
            <a:r>
              <a:rPr lang="en-US" sz="2400" dirty="0">
                <a:solidFill>
                  <a:srgbClr val="FF0000"/>
                </a:solidFill>
              </a:rPr>
              <a:t>Communicate effectively with clients</a:t>
            </a:r>
            <a:endParaRPr lang="en-AU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Apply ethical criteria to the use of technologies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AU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09393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  <p:bldP spid="5" grpId="0"/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1B685-D9A5-81F7-D98B-641F39467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EB2E5C-1B65-EC30-ED5C-77B0AA93D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1475125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56C14C-A2CE-1FAE-DA6C-4F8FBC311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395" y="3070621"/>
            <a:ext cx="10331210" cy="54869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BD345E-C040-E602-F359-BC558042FFF5}"/>
              </a:ext>
            </a:extLst>
          </p:cNvPr>
          <p:cNvSpPr txBox="1"/>
          <p:nvPr/>
        </p:nvSpPr>
        <p:spPr>
          <a:xfrm>
            <a:off x="332517" y="671128"/>
            <a:ext cx="140851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Where might employment be found?</a:t>
            </a:r>
          </a:p>
        </p:txBody>
      </p:sp>
    </p:spTree>
    <p:extLst>
      <p:ext uri="{BB962C8B-B14F-4D97-AF65-F5344CB8AC3E}">
        <p14:creationId xmlns:p14="http://schemas.microsoft.com/office/powerpoint/2010/main" val="2224267682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BC6B41-0100-3E93-9F98-BD164D20A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21EFA8-CC3E-22DE-CC3B-3232EA76C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389744"/>
            <a:ext cx="14751257" cy="82589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6600" dirty="0">
                <a:solidFill>
                  <a:schemeClr val="bg1"/>
                </a:solidFill>
                <a:latin typeface="+mn-lt"/>
              </a:rPr>
              <a:t>Expertise in AI integration. </a:t>
            </a:r>
          </a:p>
          <a:p>
            <a:pPr marL="0" indent="0" algn="ctr">
              <a:buNone/>
            </a:pPr>
            <a:r>
              <a:rPr lang="en-US" sz="6600" dirty="0">
                <a:solidFill>
                  <a:schemeClr val="bg1"/>
                </a:solidFill>
                <a:latin typeface="+mn-lt"/>
              </a:rPr>
              <a:t>Control of AI workflows. </a:t>
            </a:r>
          </a:p>
          <a:p>
            <a:pPr marL="0" indent="0" algn="ctr">
              <a:buNone/>
            </a:pPr>
            <a:r>
              <a:rPr lang="en-US" sz="6600" dirty="0">
                <a:solidFill>
                  <a:schemeClr val="bg1"/>
                </a:solidFill>
                <a:latin typeface="+mn-lt"/>
              </a:rPr>
              <a:t>Control over technical writing. </a:t>
            </a:r>
          </a:p>
          <a:p>
            <a:pPr marL="0" indent="0" algn="ctr">
              <a:buNone/>
            </a:pPr>
            <a:r>
              <a:rPr lang="en-US" sz="6600" dirty="0">
                <a:solidFill>
                  <a:schemeClr val="bg1"/>
                </a:solidFill>
                <a:latin typeface="+mn-lt"/>
              </a:rPr>
              <a:t>Correction of AI output.</a:t>
            </a:r>
          </a:p>
          <a:p>
            <a:pPr marL="0" indent="0" algn="ctr">
              <a:buNone/>
            </a:pPr>
            <a:r>
              <a:rPr lang="en-US" sz="6600" dirty="0">
                <a:solidFill>
                  <a:schemeClr val="bg1"/>
                </a:solidFill>
                <a:latin typeface="+mn-lt"/>
              </a:rPr>
              <a:t>Authorization of high-stakes output. </a:t>
            </a:r>
          </a:p>
          <a:p>
            <a:pPr marL="0" indent="0" algn="ctr">
              <a:buNone/>
            </a:pPr>
            <a:r>
              <a:rPr lang="en-US" sz="6600" dirty="0">
                <a:solidFill>
                  <a:schemeClr val="bg1"/>
                </a:solidFill>
                <a:latin typeface="+mn-lt"/>
              </a:rPr>
              <a:t>Pre-translation needs analysis. </a:t>
            </a:r>
          </a:p>
          <a:p>
            <a:pPr marL="0" indent="0" algn="ctr">
              <a:buNone/>
            </a:pPr>
            <a:r>
              <a:rPr lang="en-US" sz="6600" dirty="0">
                <a:solidFill>
                  <a:schemeClr val="bg1"/>
                </a:solidFill>
                <a:latin typeface="+mn-lt"/>
              </a:rPr>
              <a:t>Post-translation effect analysis. </a:t>
            </a:r>
          </a:p>
          <a:p>
            <a:pPr marL="0" indent="0" algn="ctr">
              <a:buNone/>
            </a:pPr>
            <a:r>
              <a:rPr lang="en-US" sz="6600" dirty="0">
                <a:solidFill>
                  <a:schemeClr val="bg1"/>
                </a:solidFill>
                <a:latin typeface="+mn-lt"/>
              </a:rPr>
              <a:t>Client relations. </a:t>
            </a:r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54120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00981F-E6E7-B04E-855E-32701E1E0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251CE2-5860-023C-169E-015442E8C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1475125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BAC91E-6530-4F06-8EFF-E742CD097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520" y="2318986"/>
            <a:ext cx="12136120" cy="60840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B18A82-D8F0-C9FE-F1DE-B12BC8DF366F}"/>
              </a:ext>
            </a:extLst>
          </p:cNvPr>
          <p:cNvSpPr txBox="1"/>
          <p:nvPr/>
        </p:nvSpPr>
        <p:spPr>
          <a:xfrm>
            <a:off x="1971041" y="1211265"/>
            <a:ext cx="8087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Daniel </a:t>
            </a:r>
            <a:r>
              <a:rPr lang="en-US" dirty="0" err="1">
                <a:solidFill>
                  <a:schemeClr val="bg1"/>
                </a:solidFill>
              </a:rPr>
              <a:t>Gouadec</a:t>
            </a:r>
            <a:r>
              <a:rPr lang="en-US" dirty="0">
                <a:solidFill>
                  <a:schemeClr val="bg1"/>
                </a:solidFill>
              </a:rPr>
              <a:t> (2005) </a:t>
            </a:r>
          </a:p>
        </p:txBody>
      </p:sp>
    </p:spTree>
    <p:extLst>
      <p:ext uri="{BB962C8B-B14F-4D97-AF65-F5344CB8AC3E}">
        <p14:creationId xmlns:p14="http://schemas.microsoft.com/office/powerpoint/2010/main" val="4269026038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944C9-3734-6079-1E6B-E73892E2F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2FEFD3-FBF4-E13C-E8E0-16DB01F56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1475125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E4A76F-9D00-D3D3-7E07-1A23C9BB0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395" y="3070621"/>
            <a:ext cx="10331210" cy="54869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F5470F-AF63-C1EF-6725-B7FC1AA51B57}"/>
              </a:ext>
            </a:extLst>
          </p:cNvPr>
          <p:cNvSpPr txBox="1"/>
          <p:nvPr/>
        </p:nvSpPr>
        <p:spPr>
          <a:xfrm>
            <a:off x="1513136" y="671128"/>
            <a:ext cx="117239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How do we communicate this?</a:t>
            </a:r>
          </a:p>
        </p:txBody>
      </p:sp>
    </p:spTree>
    <p:extLst>
      <p:ext uri="{BB962C8B-B14F-4D97-AF65-F5344CB8AC3E}">
        <p14:creationId xmlns:p14="http://schemas.microsoft.com/office/powerpoint/2010/main" val="968918861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Title &amp; Sub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BAFB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D9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ingle col - Small 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0BAFB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D9FD"/>
      </a:accent5>
      <a:accent6>
        <a:srgbClr val="2D2D8A"/>
      </a:accent6>
      <a:hlink>
        <a:srgbClr val="009999"/>
      </a:hlink>
      <a:folHlink>
        <a:srgbClr val="99CC00"/>
      </a:folHlink>
    </a:clrScheme>
    <a:fontScheme name="Single col - Smaill 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Single col - Smaill 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4912</TotalTime>
  <Words>1127</Words>
  <Application>Microsoft Macintosh PowerPoint</Application>
  <PresentationFormat>Custom</PresentationFormat>
  <Paragraphs>325</Paragraphs>
  <Slides>46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46</vt:i4>
      </vt:variant>
    </vt:vector>
  </HeadingPairs>
  <TitlesOfParts>
    <vt:vector size="61" baseType="lpstr">
      <vt:lpstr>SimSun</vt:lpstr>
      <vt:lpstr>Arial</vt:lpstr>
      <vt:lpstr>Calibri</vt:lpstr>
      <vt:lpstr>Calibri Light</vt:lpstr>
      <vt:lpstr>Gill Sans</vt:lpstr>
      <vt:lpstr>Symbol</vt:lpstr>
      <vt:lpstr>Univers</vt:lpstr>
      <vt:lpstr>Univers LT Std 45 Light</vt:lpstr>
      <vt:lpstr>Univers LT Std 55</vt:lpstr>
      <vt:lpstr>Univers LT Std 55 Roman</vt:lpstr>
      <vt:lpstr>Univers LT Std 65 Bold</vt:lpstr>
      <vt:lpstr>Wingdings</vt:lpstr>
      <vt:lpstr>1_Title &amp; Subtitle</vt:lpstr>
      <vt:lpstr>Single col - Small title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The University of Melbourne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for video recording SITTING</dc:title>
  <dc:subject>Master of Ageing</dc:subject>
  <dc:creator>Learning Environments</dc:creator>
  <cp:keywords/>
  <dc:description/>
  <cp:lastModifiedBy>Anthony Pym</cp:lastModifiedBy>
  <cp:revision>11</cp:revision>
  <dcterms:modified xsi:type="dcterms:W3CDTF">2026-10-28T05:18:35Z</dcterms:modified>
  <cp:category/>
</cp:coreProperties>
</file>