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  <p:sldMasterId id="2147483699" r:id="rId3"/>
  </p:sldMasterIdLst>
  <p:notesMasterIdLst>
    <p:notesMasterId r:id="rId54"/>
  </p:notesMasterIdLst>
  <p:sldIdLst>
    <p:sldId id="832" r:id="rId4"/>
    <p:sldId id="835" r:id="rId5"/>
    <p:sldId id="810" r:id="rId6"/>
    <p:sldId id="425" r:id="rId7"/>
    <p:sldId id="836" r:id="rId8"/>
    <p:sldId id="833" r:id="rId9"/>
    <p:sldId id="838" r:id="rId10"/>
    <p:sldId id="723" r:id="rId11"/>
    <p:sldId id="839" r:id="rId12"/>
    <p:sldId id="842" r:id="rId13"/>
    <p:sldId id="843" r:id="rId14"/>
    <p:sldId id="844" r:id="rId15"/>
    <p:sldId id="727" r:id="rId16"/>
    <p:sldId id="852" r:id="rId17"/>
    <p:sldId id="848" r:id="rId18"/>
    <p:sldId id="846" r:id="rId19"/>
    <p:sldId id="747" r:id="rId20"/>
    <p:sldId id="785" r:id="rId21"/>
    <p:sldId id="703" r:id="rId22"/>
    <p:sldId id="845" r:id="rId23"/>
    <p:sldId id="783" r:id="rId24"/>
    <p:sldId id="847" r:id="rId25"/>
    <p:sldId id="850" r:id="rId26"/>
    <p:sldId id="840" r:id="rId27"/>
    <p:sldId id="841" r:id="rId28"/>
    <p:sldId id="849" r:id="rId29"/>
    <p:sldId id="837" r:id="rId30"/>
    <p:sldId id="725" r:id="rId31"/>
    <p:sldId id="733" r:id="rId32"/>
    <p:sldId id="851" r:id="rId33"/>
    <p:sldId id="732" r:id="rId34"/>
    <p:sldId id="853" r:id="rId35"/>
    <p:sldId id="855" r:id="rId36"/>
    <p:sldId id="737" r:id="rId37"/>
    <p:sldId id="854" r:id="rId38"/>
    <p:sldId id="738" r:id="rId39"/>
    <p:sldId id="740" r:id="rId40"/>
    <p:sldId id="857" r:id="rId41"/>
    <p:sldId id="730" r:id="rId42"/>
    <p:sldId id="731" r:id="rId43"/>
    <p:sldId id="734" r:id="rId44"/>
    <p:sldId id="858" r:id="rId45"/>
    <p:sldId id="859" r:id="rId46"/>
    <p:sldId id="860" r:id="rId47"/>
    <p:sldId id="736" r:id="rId48"/>
    <p:sldId id="741" r:id="rId49"/>
    <p:sldId id="805" r:id="rId50"/>
    <p:sldId id="807" r:id="rId51"/>
    <p:sldId id="856" r:id="rId52"/>
    <p:sldId id="726" r:id="rId53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A"/>
    <a:srgbClr val="BD9758"/>
    <a:srgbClr val="8DA500"/>
    <a:srgbClr val="003366"/>
    <a:srgbClr val="C4E500"/>
    <a:srgbClr val="576500"/>
    <a:srgbClr val="334000"/>
    <a:srgbClr val="99BF00"/>
    <a:srgbClr val="0099BF"/>
    <a:srgbClr val="18B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0"/>
    <p:restoredTop sz="94795"/>
  </p:normalViewPr>
  <p:slideViewPr>
    <p:cSldViewPr snapToGrid="0">
      <p:cViewPr varScale="1">
        <p:scale>
          <a:sx n="68" d="100"/>
          <a:sy n="68" d="100"/>
        </p:scale>
        <p:origin x="264" y="752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926D8-8C26-F7A9-7BD0-908C1F463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DC5A6-77DF-D865-7C1B-501388007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04D45-F5C7-A632-C5A1-6C485E606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741F1-0607-1A27-1E74-018BF3E8A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58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5D0CA-2EE6-CBA4-3195-27F474A95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C61230-5387-9C8A-E137-EF4D5E2F6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8C38D-5733-3696-FAD9-A52857BFE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54428-4B2E-7892-53D9-4BB49F16D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2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7244-781C-F54C-F732-4979BC92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2CB01-6CAD-B937-3534-D019D65FD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018BD-6C92-44AF-B56B-68E1DFF9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6A172-E37D-339D-5BC8-E3956E386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42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D2A8-9A6C-E0DC-60C9-864B6550A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2D600C-7BD3-AE1A-BE85-C529351F4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193B81-21CE-52CD-E5F4-ACC842583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543E4-DEED-F40C-79A4-14CDF52939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14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83BF9-9212-AA18-88EC-8F9AABDF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930FF-9F08-52E5-0BEE-B2B8DC8EA1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374768-CC68-F616-6D70-F730199FE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DCE89-FF54-FEA0-78C9-8884770C5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70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C84D-0EA2-421D-7556-367B4DD92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64AFD-EF99-9A25-45C5-40F6DB02D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919A-C580-299E-84D3-8C9EB0E2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E9791-BA6B-3BCA-B0D4-9D52CE904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42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4319-F0B9-DBB1-772A-EDE7BCBEA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1A96F-C8AB-1CF7-636E-C3CA283609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A5ED39-3E6D-10A0-F854-6CB2DA0FC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E7230-1DBE-1A0B-50C6-E54CEC1003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13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3745E-CD1B-A3AF-5276-14C2A46BC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DBC08C-8467-4E9D-8562-E783776DD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FC8BCE-B322-3E83-AC3F-95B0B84897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19772-ED74-5FD6-8CF9-232E75388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26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53D24-DC28-9E54-A7BD-F196AAF09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577ACC-832A-371D-D32B-B4CA9780B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B14D3B-10BA-A2C8-2480-97DCEB094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3C1F0-8D0E-F0A0-6E63-ACE5E377A1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3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D31A1-3BC6-96A6-68CE-7D0A4AB76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5F1608-A5C7-C834-B0AF-50D751C95B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34D2D3-952E-DEE9-4896-049AB4D8C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C8BAC-1A87-ACB8-255B-37E018B21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13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5BC3D-B97A-3BF5-AB6F-0A69B3BF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87BFA-8939-6BA1-F430-6D00DF94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3AA9A9-FA0F-576C-94EA-7ADCDECA7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05EC0-D237-E309-8A31-4DA72D913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03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C7394-6569-F2BC-65CF-89959446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02BD69-4C36-776F-3261-B9F7EFFDE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BAB22-8C79-4796-2224-676AD5594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25F2B-2CCF-941A-04BF-590F8E438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53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C5304-0776-6DDC-4740-CAC77697A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264BA-A172-3014-7867-73E91FAF0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098B0E-4C9C-69DE-1900-2FDB3DBE0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D80F0-B61A-2C8B-6D66-CE1175D4A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18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71632-531F-E4D6-DD22-F7255CBD6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EF6727-9B68-3D7F-D9ED-025743747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B8DEC-4F1C-EE7C-525D-A8AF055F0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7796A-2859-42C6-BBBE-339DAF202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1D9A4-A137-CECA-7537-E6DE68BDE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BE51A0-71FF-D184-A21A-E402B5BCE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46BAB7-D81B-EBC0-6CF6-3AE5F9233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84909-7948-A8B5-3B2C-21C5ACE6D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60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4C5E5-D687-CF31-7200-ACD996324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6833A5-89EA-2D80-B495-EC30C731E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64F3A-53A6-9E41-3225-1AB2DBDD3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5792C-E147-E4E9-6586-B09A5C316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2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1CC90-AD3F-1F34-6A40-45F06EACC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2C8C62-7B1A-8D3B-35B1-64D1F4A2A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E68CE-D813-03CE-78B7-6960FE0CA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3704E-CB0C-DCC3-45B4-ECABD62E0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76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E1932-9097-6942-F9D7-3D48B2560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A5154A-379A-AD2C-4BF9-F652970D7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CD688C-948F-EF82-D819-0D636BC51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1623EB-68D1-B9C9-F4E5-7D1548E5B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9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7ECEA-F746-AC03-B5C5-A5B6280BA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9BECCE-A5BE-9C50-2AAB-C46269B27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E0760-D24C-9820-E27A-CD360782C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24AB8-3F1F-B6A9-7690-B92FC54C4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401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C3ED7-AD7A-E46D-66AB-025C0EA91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38076A-B2E6-7E1D-A993-3B5F1A590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29C6B-88C1-B113-F601-32E597A7C0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98DA-CD7D-887A-95A6-470D98DA6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11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CA14E-1F3F-D1F7-629D-099995839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BE538-0E46-5C57-9944-781849841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64C705-8CBC-0164-27D8-E424EDCFF5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BC332-9AA5-84B1-4F90-C13CF024C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059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0CF3F-0CF5-A437-0AA9-84EA4BA3E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6FCF5D-9287-5105-D74C-800A6334E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AD64B-5280-6E84-D31A-3FE0DDEE4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2FF96-C3FE-FA81-D601-76F3F7324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0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C9548-43AD-FE81-5E21-EEF936EBB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0BF95-2869-9FAE-765B-7B1BECEBA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21211-1865-260B-C5E9-5ED609EAF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24A19-4963-3515-5D52-278EB8719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544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B4C08-7E49-1207-05A5-19FC8CDAC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C35B2-193D-6A50-812B-5F61E5FCD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812135-7A54-9B74-DABD-8A711C188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12164-FC31-8E0C-C281-0F849180B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31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96476-1556-EC58-D1AF-F34F55AF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4F1313-3FAF-8E71-2C7B-302675ED3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E4EEA-9840-3D08-FCD9-C5A5B0EFB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0FECE-09BA-7B94-5790-9F4DE3965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247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A5C9-6C73-7B51-A64B-27650EB72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92FDE-AFEE-7C61-35CA-C279EB5B3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47636D-0711-619B-A0B6-82EAFBA0D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95C15-F673-16BB-D125-7C9FE0CBB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87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73333-76B8-20BE-BC4D-8A32EB48A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60A93D-92AF-D21B-A4A8-8072124EB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3B694-4444-87EF-20D5-BA83867EB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B05A6-E9B1-8CB7-EB42-C60F76A7E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947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9D689-26B4-FDC0-F2F2-D5A662B9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1571D6-7CB4-8393-F605-06DC6D760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04EF9-E7BC-6453-B593-CA5BC8771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066AF-0F1E-C28A-281C-3162B8C3B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661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725A9-D3F2-BB7F-E264-CE3A1DF9D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46734-547F-279F-A1C4-9305BCD02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EA352-78AC-8969-D12A-A62423891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CAC78-84AC-FFE1-2181-6D636D6C45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381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EC83F-5173-C59C-DE9F-32ECEDE74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88AAB-2FCB-8154-2349-C393F3358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EBF61-F082-248D-C6E4-156B88313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42E4C-8544-8255-9F03-EBDEE86ADB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466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2C08E-D667-59EF-B221-13B1BF1E7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6479FD-418C-2C70-EF24-958A2F3D3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336A52-BA22-2308-D516-94FB1C437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2C34C-98B6-0F2F-2D57-B1DCB8DA14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879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48C8-7DFF-9DB5-5A7A-1B32A975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61D37-2825-550A-59C6-8B142E05A1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62212A-2495-B88E-41F4-F0B0FF677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CB5CF-12EE-0C57-BB5A-A27D7E59C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995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A056-B4C5-3A2F-CAF0-481B2E050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6B6438-DFB4-5B6E-0030-F80153D7A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3E39E7-C1E3-3E67-F3EF-550D610A1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6E09C-F7B6-B1AA-95FF-A7503FE08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710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8E92D-1746-3D88-5092-8865B27B5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783C18-20A6-79E7-C73E-44D3B5ACF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D804A-9469-EF46-0DD7-0C161C502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8C18A-F1C2-6257-04E2-86B73FF45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456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0407-CFB7-C06E-B44A-5E75FAB4A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792BD-6B6F-77FF-57C8-F999563C9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DD699-3CB6-7174-7790-2B6AE2383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CA02D-5DE2-7221-B4A3-3A54CFD67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47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257A9-666A-0CEF-3337-9E29210A3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B058A-7623-9FE4-D947-8098793BF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412670-B366-337E-D463-F4FEFBE54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5C4A9-0530-D393-51DC-71B635C410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99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0A30D-869C-7BCE-DD6F-40302B52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D9A276-A843-337B-ECE4-027FDC85A1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C63F0-9DA5-471B-46B2-BDD8C0100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5B2D0-3E3C-1B91-A7D3-8296D4D13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340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00D69-B5A7-B91C-9D6A-DBFFD539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886F4-6B18-722B-6EFD-30A73871A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295067-A4B6-2C2C-D3E6-EA6A09C93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9F72F-1732-0885-AC98-FAD62AB34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923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D5780-F4A6-327E-A39C-FC3ABE7CF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773F89-6A82-4DD9-4E0F-2DE3E7510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5AB392-DB5E-A8EA-E55C-C0127BE1B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1630B-ED83-F09A-D73F-D781D55A5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5413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0A87C-E5A1-2C57-A1C1-E6F21542D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A31ED-505F-7F0F-974D-A2DC4966D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0F5C7-DEA0-DBCF-C9EA-4493FF2CE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F4C15-8CBA-DC5D-4E14-BC51C55E2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178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A53B7-91B7-B98A-5C4C-E0D1D619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3ED6B-16DF-511A-F5FB-3BFEB4A8F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0CDDF-79F1-73DB-BF28-0DA6EDD1A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3915B-F952-E202-2573-94133FC27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682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42BCB-3453-5B94-ADEC-7415F008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5A032B-1542-BE58-367A-3D8CE87F0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7C9D6-D759-6A61-F8C5-E6FAB16BC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57993-1507-15CF-CEF0-C8FEEC1D5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664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E03BE-EFDD-02F7-C93D-8BF2CCD04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AAC896-C7E6-3CD6-5778-91C056068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D7C9B-7265-8A5F-CF07-40A7A7AB1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FAD78-8D24-E1B8-6859-85E341CAF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4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13F34-34DB-33FA-41E5-656D75683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C4382F-FE4B-F324-AF68-9DEE0C552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953A1A-3F63-F818-F000-AA6E79C33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EACD4-92D8-93C4-64FB-572976486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670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2E6A5-B641-E241-80C3-622F51162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2855E-6745-D71D-8343-B2400875A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A67524-7180-CD83-47E4-DCE7A0D6F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CC257-DDF8-BB17-5584-80AF6352F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424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321E-FD46-2453-A28A-A91C79ECD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26C645-7594-7BAD-C68E-D6A88174D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05922-6D62-59F5-C70E-26928A68B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61245-A3CF-78A3-3087-51FE99EE8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6664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7A662-7253-D2D8-6861-8FABC9E90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52B733-868E-AA46-A222-E46959500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62A81-554D-1382-15F5-59462BD09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D6A24-A277-B405-5502-7A0EC6078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755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1FD06-8BAB-562A-C628-E5048D54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3750C-586B-4B72-F6F5-D793A438D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884831-6ADE-D725-1661-C6A9ED17A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0F217-8B76-D4DE-2952-B5D0231E9F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8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pic>
        <p:nvPicPr>
          <p:cNvPr id="31" name="Picture 2" descr="UOM-Pos3D_S_sm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013" y="6126471"/>
            <a:ext cx="2375794" cy="24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761640" cy="280831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 baseline="0">
                <a:solidFill>
                  <a:srgbClr val="003366"/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Translation knowledge </a:t>
            </a:r>
          </a:p>
        </p:txBody>
      </p:sp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endParaRPr lang="en-US" sz="2750" b="0" i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Univers LT Std 55"/>
              <a:ea typeface="ＭＳ Ｐゴシック" charset="0"/>
              <a:cs typeface="Univers LT Std 55"/>
            </a:endParaRPr>
          </a:p>
          <a:p>
            <a:pPr marL="810000" algn="l">
              <a:defRPr/>
            </a:pPr>
            <a:endParaRPr lang="en-US" sz="2750" b="0" i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Univers LT Std 55"/>
              <a:ea typeface="ＭＳ Ｐゴシック" charset="0"/>
              <a:cs typeface="Univers LT Std 55"/>
            </a:endParaRP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F731-6FF7-8748-8E5B-7CA3D6CB3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9CA0C-11D4-D047-BE9E-47F50E541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51F9-6296-7C41-B4E2-65FD39D18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EDA05-0C37-D540-8E99-514F9B2D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AD9FC-3DEC-C74D-BFEC-6088FEC44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9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FB56-C8FB-D844-A267-90E4D62E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1302-162B-3F47-ABCC-674190D33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D174-C576-5A46-A859-39DBA5E4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7E84-4AD7-DB42-AA52-DCE04EFF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9BAAB-07F2-4242-9A3D-F5C9A068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3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8FB32-9A01-2E40-BE3D-88D19DD20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93F7B-6BBA-8947-9869-D7E78579A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2CCA9-841D-2C44-96F7-C80D04D1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E403B-54DD-C041-AFED-C722D6D0F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63485-A8C1-7743-87EF-407AF8A9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AF60E-EB30-8A47-BD0B-2DE506F3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44F6B-6FAD-5649-8117-92F1C175F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54765-9D0B-6745-A69E-9CFF8BA42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0200D-699D-254F-8170-1D1F74B6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0AC1A-8ECC-9D4B-8C88-58E2BD13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B4C33-10CF-E44D-BFC1-E7599E16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0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2D013-3C81-C643-BDBB-BE6F38E6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EEB12-9FD5-FC48-8505-A3EE690E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C75D7-21D4-074E-9930-8C6BB3DC6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DA253-07A1-8C46-8281-3336ED644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44ED16-63A3-9E47-983F-8A27EEE68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D87A34-B422-374F-8244-5317243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662183-75E6-004E-932B-86E4EA2F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C1282B-8BF1-7642-810C-5B440318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3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E317-49FF-5844-8307-3C681AE9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E0E742-8902-2445-89B2-BBE0F891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A20010-A351-F14E-BC1F-E708F66C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11F9A-FE76-F64D-9588-B070705C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5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96022-60CB-D64B-83FD-A629C093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AB950-83CF-FA4D-BEAD-F936AC093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80531-2B2D-9649-AD53-737516D5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2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4C7B-2343-F94E-9A52-CA967ABA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C3CF0-15D8-C440-BB85-2BAAC5A46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EEDFD-4795-224D-A90B-F761EF54B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502D1-7E14-4D4F-A7AF-528593E9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44041-C390-FB46-99CC-9755F9E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64F22-B523-5E4E-97B6-3D630CF3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83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B43F5-C5E1-D540-AF7A-5A695416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F95F3D-0BD9-C344-BEF1-170523446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DB497-7AFC-9E46-B10F-FC4C47E14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3F95A-DC58-B144-8239-2A9FE4AA2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B7661-57CB-E14B-A6B8-30300600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2A2DE-28DB-D245-ACEB-E2161B88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13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7B94-D276-6549-89A5-08E5FE85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1DB83-3E35-7247-A679-D72E01D88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CF5CB-8D48-974F-9E48-F28C618F0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47EC6-C296-244D-821B-F941E9B8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2EEA9-C49C-CB42-9C45-0B62D519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504B0-6AFE-B542-AC02-CF53A7985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6DC64-E15D-C84D-B5B0-D43C2458C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5C23-30E2-2041-A6CF-4FEBA1C9D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EDC6E-72E7-454D-8FD4-9F47B12BA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0B45C-9644-0E48-BAA1-65DC5DBA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02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768055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endParaRPr lang="en-US" sz="4200" b="0" i="0" kern="120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  <a:p>
            <a:pPr algn="l">
              <a:lnSpc>
                <a:spcPct val="90000"/>
              </a:lnSpc>
            </a:pPr>
            <a:endParaRPr lang="en-US" sz="4200" b="0" i="0" kern="120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B8A0F-D73A-CE40-AE5A-7D9832B9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A2A64-E5CC-1942-BBDB-00A8AA475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97DC-A7F9-2A42-A4F0-2D7A19B67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095DB-925E-6847-B109-A4325AE6241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4E6F7-5B9C-4B47-A775-872073F73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607F5-A089-4A40-AE6D-6EE42C13C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5E9A8-B073-7849-836F-19EB9176A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0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IZRGIL57C8?si=n3e6tryezPV890Rd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2D36B1-CB45-2853-26AF-3C28CE57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5A70AF-90AA-4BD0-A176-32C9E462D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7387176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fr-FR" sz="110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fait une pause dans 20 minutes.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 descr="Toulouse : l'arrêt pipi dure trop longtemps, le bus repart sans lui -  ladepeche.fr">
            <a:extLst>
              <a:ext uri="{FF2B5EF4-FFF2-40B4-BE49-F238E27FC236}">
                <a16:creationId xmlns:a16="http://schemas.microsoft.com/office/drawing/2014/main" id="{E7D026C6-CAD9-8CB1-0AD2-399D946DB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989" y="1913559"/>
            <a:ext cx="7638951" cy="431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56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68DF49-9754-6601-A5EB-F74A47EF6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FC2955-656F-A22B-8BF0-1EE93DC6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7387176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s-ES_tradnl" sz="110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Haremos una parada 20 minutos.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 descr="Toulouse : l'arrêt pipi dure trop longtemps, le bus repart sans lui -  ladepeche.fr">
            <a:extLst>
              <a:ext uri="{FF2B5EF4-FFF2-40B4-BE49-F238E27FC236}">
                <a16:creationId xmlns:a16="http://schemas.microsoft.com/office/drawing/2014/main" id="{C44BB110-C4F7-331B-0635-D498B05B7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989" y="1913559"/>
            <a:ext cx="7638951" cy="431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874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9E0AF-1C7B-5CA4-FC2F-F36B8D79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162A0D-45E1-D3A4-F141-1F73E8827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13743858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B864A6-4571-6C6A-E7AC-66E669D969D6}"/>
              </a:ext>
            </a:extLst>
          </p:cNvPr>
          <p:cNvSpPr/>
          <p:nvPr/>
        </p:nvSpPr>
        <p:spPr>
          <a:xfrm>
            <a:off x="6386052" y="2403987"/>
            <a:ext cx="2787444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Message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D3E2D1A-2D99-9306-449D-2E09C02D2916}"/>
              </a:ext>
            </a:extLst>
          </p:cNvPr>
          <p:cNvSpPr/>
          <p:nvPr/>
        </p:nvSpPr>
        <p:spPr>
          <a:xfrm>
            <a:off x="6291006" y="4572000"/>
            <a:ext cx="3147961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Observational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C65D61-224B-36F8-34C0-D412CE1775EB}"/>
              </a:ext>
            </a:extLst>
          </p:cNvPr>
          <p:cNvSpPr/>
          <p:nvPr/>
        </p:nvSpPr>
        <p:spPr>
          <a:xfrm>
            <a:off x="10712245" y="4557252"/>
            <a:ext cx="3490452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Participative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795093-917B-0DFE-D6F7-3D227DBB9623}"/>
              </a:ext>
            </a:extLst>
          </p:cNvPr>
          <p:cNvSpPr/>
          <p:nvPr/>
        </p:nvSpPr>
        <p:spPr>
          <a:xfrm>
            <a:off x="1581356" y="4572000"/>
            <a:ext cx="3436371" cy="929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Excluded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EC4896D-827A-5A61-9072-AF1DD532B5D0}"/>
              </a:ext>
            </a:extLst>
          </p:cNvPr>
          <p:cNvSpPr/>
          <p:nvPr/>
        </p:nvSpPr>
        <p:spPr>
          <a:xfrm>
            <a:off x="1581355" y="585861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Access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AA8992A-E9E0-A915-DCEB-E89EB8F8EDD9}"/>
              </a:ext>
            </a:extLst>
          </p:cNvPr>
          <p:cNvSpPr/>
          <p:nvPr/>
        </p:nvSpPr>
        <p:spPr>
          <a:xfrm>
            <a:off x="6146800" y="594710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Comprehension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BECD481-AEC1-4A74-8797-A6584720A640}"/>
              </a:ext>
            </a:extLst>
          </p:cNvPr>
          <p:cNvSpPr/>
          <p:nvPr/>
        </p:nvSpPr>
        <p:spPr>
          <a:xfrm>
            <a:off x="10739285" y="601563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95B469-86F7-8300-8E72-5FB22B2E3A76}"/>
              </a:ext>
            </a:extLst>
          </p:cNvPr>
          <p:cNvCxnSpPr/>
          <p:nvPr/>
        </p:nvCxnSpPr>
        <p:spPr>
          <a:xfrm>
            <a:off x="7779774" y="3465871"/>
            <a:ext cx="0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CE657E-FDFB-ECA4-B7DC-38796C1E2406}"/>
              </a:ext>
            </a:extLst>
          </p:cNvPr>
          <p:cNvCxnSpPr>
            <a:cxnSpLocks/>
          </p:cNvCxnSpPr>
          <p:nvPr/>
        </p:nvCxnSpPr>
        <p:spPr>
          <a:xfrm>
            <a:off x="8005916" y="3465871"/>
            <a:ext cx="3497826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28ABFC-AC0B-D3C0-BA8F-9D4BE6D4EB80}"/>
              </a:ext>
            </a:extLst>
          </p:cNvPr>
          <p:cNvCxnSpPr>
            <a:cxnSpLocks/>
          </p:cNvCxnSpPr>
          <p:nvPr/>
        </p:nvCxnSpPr>
        <p:spPr>
          <a:xfrm flipH="1">
            <a:off x="4085303" y="3465871"/>
            <a:ext cx="3463413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26059B-054B-E015-BAB9-61D2DD2EBCD5}"/>
              </a:ext>
            </a:extLst>
          </p:cNvPr>
          <p:cNvCxnSpPr>
            <a:cxnSpLocks/>
          </p:cNvCxnSpPr>
          <p:nvPr/>
        </p:nvCxnSpPr>
        <p:spPr>
          <a:xfrm>
            <a:off x="5159476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937B1BE-1F96-9B4B-C406-07446972ECDA}"/>
              </a:ext>
            </a:extLst>
          </p:cNvPr>
          <p:cNvCxnSpPr>
            <a:cxnSpLocks/>
          </p:cNvCxnSpPr>
          <p:nvPr/>
        </p:nvCxnSpPr>
        <p:spPr>
          <a:xfrm>
            <a:off x="9754829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EE90F0C-D802-EE8B-AEDD-5463FF75DA39}"/>
              </a:ext>
            </a:extLst>
          </p:cNvPr>
          <p:cNvSpPr txBox="1"/>
          <p:nvPr/>
        </p:nvSpPr>
        <p:spPr>
          <a:xfrm>
            <a:off x="8716166" y="6618871"/>
            <a:ext cx="2935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trust</a:t>
            </a:r>
          </a:p>
        </p:txBody>
      </p:sp>
    </p:spTree>
    <p:extLst>
      <p:ext uri="{BB962C8B-B14F-4D97-AF65-F5344CB8AC3E}">
        <p14:creationId xmlns:p14="http://schemas.microsoft.com/office/powerpoint/2010/main" val="143414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D1C2-6819-EA50-4AE8-224823135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4B8F2-7CA1-3105-0C3A-9CA33EAA6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665" y="589935"/>
            <a:ext cx="8282439" cy="7798489"/>
          </a:xfrm>
        </p:spPr>
        <p:txBody>
          <a:bodyPr numCol="1">
            <a:noAutofit/>
          </a:bodyPr>
          <a:lstStyle/>
          <a:p>
            <a:pPr>
              <a:defRPr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6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exterior of a two-story corner building on a street in New Orleans which is named Elysian Fields and runs between the L &amp; N tracks and the river.</a:t>
            </a:r>
            <a:endParaRPr lang="en-AU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3" indent="-17463"/>
            <a:endParaRPr lang="en-A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The Furniture: Decorating Madness in A Streetcar Named Desire - Blog - The  Film Experience">
            <a:extLst>
              <a:ext uri="{FF2B5EF4-FFF2-40B4-BE49-F238E27FC236}">
                <a16:creationId xmlns:a16="http://schemas.microsoft.com/office/drawing/2014/main" id="{C60BEBF5-366F-2B11-E7B9-83BAB8AAD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857" y="1148225"/>
            <a:ext cx="6502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9251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E93BC-C41B-CDA0-E33C-48DDDA1BC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121EF5-9473-70A1-FC6A-F98A52040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665" y="589935"/>
            <a:ext cx="8282439" cy="7798489"/>
          </a:xfrm>
        </p:spPr>
        <p:txBody>
          <a:bodyPr numCol="1">
            <a:noAutofit/>
          </a:bodyPr>
          <a:lstStyle/>
          <a:p>
            <a:pPr>
              <a:defRPr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6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exterior of a two-story corner building on a street in New Orleans which is named Elysian Fields and runs between </a:t>
            </a:r>
            <a:r>
              <a:rPr lang="en-AU" sz="6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L &amp; N tracks </a:t>
            </a:r>
            <a:r>
              <a:rPr lang="en-AU" sz="6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the river.</a:t>
            </a:r>
            <a:endParaRPr lang="en-AU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3" indent="-17463"/>
            <a:endParaRPr lang="en-AU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The Furniture: Decorating Madness in A Streetcar Named Desire - Blog - The  Film Experience">
            <a:extLst>
              <a:ext uri="{FF2B5EF4-FFF2-40B4-BE49-F238E27FC236}">
                <a16:creationId xmlns:a16="http://schemas.microsoft.com/office/drawing/2014/main" id="{DDD423AC-93F1-4072-A3CA-DD0E83724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857" y="1148225"/>
            <a:ext cx="6502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3161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B847D-4D15-5907-39C1-0B85FBD35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D5A2A8-B122-397D-5697-8E1D2F7FA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0C611A-1B4A-0A7D-5488-0B14CA646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900" y="1546328"/>
            <a:ext cx="6083300" cy="5549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44B151-A70F-D438-E090-C9EC1D3688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4408" y="1698636"/>
            <a:ext cx="5719197" cy="52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10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D9CB0-013F-9B7F-01FB-8448E04F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309B9C-35A5-901A-282A-0538574D8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D5D5FC-E1DE-0470-EC2C-60BC8334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87" y="839771"/>
            <a:ext cx="5646251" cy="7727950"/>
          </a:xfrm>
          <a:prstGeom prst="rect">
            <a:avLst/>
          </a:prstGeom>
        </p:spPr>
      </p:pic>
      <p:pic>
        <p:nvPicPr>
          <p:cNvPr id="3" name="Picture 2" descr="Le grain de la voix. Entretiens, 1962-1980 by Roland Barthes | Goodreads">
            <a:extLst>
              <a:ext uri="{FF2B5EF4-FFF2-40B4-BE49-F238E27FC236}">
                <a16:creationId xmlns:a16="http://schemas.microsoft.com/office/drawing/2014/main" id="{4C338565-E28B-04D5-5A0F-CEEEA7785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350" y="740979"/>
            <a:ext cx="4788343" cy="79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9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6E0D2-88D9-F7E7-2156-7AF777E77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02AEE2-E2AA-FB15-8AED-5AEF2EF97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524545"/>
            <a:ext cx="14370562" cy="6120680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n-AU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detail authenticates. </a:t>
            </a:r>
          </a:p>
          <a:p>
            <a:pPr marL="0" indent="0" algn="ctr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AU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Why?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2673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3F91D3-25E8-5444-A916-0CF5F0D83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2EB4DE-2817-90E7-9AEE-A45A814F1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934" y="714794"/>
            <a:ext cx="14370562" cy="7781505"/>
          </a:xfrm>
        </p:spPr>
        <p:txBody>
          <a:bodyPr numCol="1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AU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detail points backwards.</a:t>
            </a:r>
          </a:p>
          <a:p>
            <a:pPr marL="0" indent="0" algn="ctr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AU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detail indicates contact with the origin.</a:t>
            </a:r>
          </a:p>
          <a:p>
            <a:pPr marL="0" indent="0" algn="ctr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AU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a representation be authentic?  </a:t>
            </a:r>
          </a:p>
          <a:p>
            <a:pPr marL="0" indent="0" algn="ctr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2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000A2-71DD-C5E9-866A-04F49A45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9D544F-9724-4C9C-730D-E944247F9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4" name="Picture 4" descr="Elite Authenticity: Remaking Distinction in Food Discourse (Oxford Studies  in Sociolinguistics): Mapes, Gwynne: 9780197533444: Amazon.com: Books">
            <a:extLst>
              <a:ext uri="{FF2B5EF4-FFF2-40B4-BE49-F238E27FC236}">
                <a16:creationId xmlns:a16="http://schemas.microsoft.com/office/drawing/2014/main" id="{B75FA581-076B-C671-401D-D52D8D994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85" y="915744"/>
            <a:ext cx="4855963" cy="731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ategory: Authenticity, Identity &amp; Social Formations | Prospect Books">
            <a:extLst>
              <a:ext uri="{FF2B5EF4-FFF2-40B4-BE49-F238E27FC236}">
                <a16:creationId xmlns:a16="http://schemas.microsoft.com/office/drawing/2014/main" id="{B1090B58-B63D-0C7D-36BC-E87B0A5A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611" y="915743"/>
            <a:ext cx="5089914" cy="731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Amazon.com: Authenticity &amp; Tourism: Materialities, Perceptions, Experiences  (Tourism Social Science Series Book 24) eBook : Rickly, Jillian M., Vidon,  Elizabeth S.: Kindle Store">
            <a:extLst>
              <a:ext uri="{FF2B5EF4-FFF2-40B4-BE49-F238E27FC236}">
                <a16:creationId xmlns:a16="http://schemas.microsoft.com/office/drawing/2014/main" id="{9C3516F6-5782-BEE8-EC33-22DDAAC76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3488" y="949290"/>
            <a:ext cx="4877547" cy="731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3026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0F665-F4BB-AE6B-4D17-972F7485F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5D53A0-D1E4-4F64-6D45-19FD3E261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 descr="Historical Authenticity">
            <a:extLst>
              <a:ext uri="{FF2B5EF4-FFF2-40B4-BE49-F238E27FC236}">
                <a16:creationId xmlns:a16="http://schemas.microsoft.com/office/drawing/2014/main" id="{11112F8B-555E-6A68-FCFA-6DE49D907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476249"/>
            <a:ext cx="5391150" cy="8086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441BA5-CC7B-777E-AA2B-08DD23609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799" y="474879"/>
            <a:ext cx="9888431" cy="808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3342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B679E-B679-890C-A5FB-FBA6C6AA7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A520D0-1BD9-FCC6-51C2-89D295FD0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72980E-C1C3-5E07-4A64-7C515B1E2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897" y="0"/>
            <a:ext cx="1338020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540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F7489-4544-D537-BAEF-266CE4F92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ble of names and a few words&#10;&#10;AI-generated content may be incorrect.">
            <a:extLst>
              <a:ext uri="{FF2B5EF4-FFF2-40B4-BE49-F238E27FC236}">
                <a16:creationId xmlns:a16="http://schemas.microsoft.com/office/drawing/2014/main" id="{BD24769C-B305-AAD2-CB87-8B0934F61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56" y="1322758"/>
            <a:ext cx="15571244" cy="5878142"/>
          </a:xfrm>
          <a:prstGeom prst="rect">
            <a:avLst/>
          </a:prstGeom>
          <a:noFill/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7B5010-25D7-CF75-67E7-39B71C8E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</p:spPr>
        <p:txBody>
          <a:bodyPr numCol="1" anchor="ctr">
            <a:normAutofit/>
          </a:bodyPr>
          <a:lstStyle/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53B19-6842-8639-DD8F-C8C9C62DB23D}"/>
              </a:ext>
            </a:extLst>
          </p:cNvPr>
          <p:cNvSpPr txBox="1"/>
          <p:nvPr/>
        </p:nvSpPr>
        <p:spPr>
          <a:xfrm>
            <a:off x="10876765" y="7596336"/>
            <a:ext cx="537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1800" dirty="0">
                <a:latin typeface="+mn-lt"/>
              </a:rPr>
              <a:t>Newman, G. E., &amp; Smith, R. K. (2016). Kinds of authenticity. </a:t>
            </a:r>
            <a:r>
              <a:rPr lang="en-AU" sz="1800" i="1" dirty="0">
                <a:latin typeface="+mn-lt"/>
              </a:rPr>
              <a:t>Philosophy Compass</a:t>
            </a:r>
            <a:r>
              <a:rPr lang="en-AU" sz="1800" dirty="0">
                <a:latin typeface="+mn-lt"/>
              </a:rPr>
              <a:t>, </a:t>
            </a:r>
            <a:r>
              <a:rPr lang="en-AU" sz="1800" i="1" dirty="0">
                <a:latin typeface="+mn-lt"/>
              </a:rPr>
              <a:t>11</a:t>
            </a:r>
            <a:r>
              <a:rPr lang="en-AU" sz="1800" dirty="0">
                <a:latin typeface="+mn-lt"/>
              </a:rPr>
              <a:t>(10), 609-618.</a:t>
            </a:r>
          </a:p>
        </p:txBody>
      </p:sp>
    </p:spTree>
    <p:extLst>
      <p:ext uri="{BB962C8B-B14F-4D97-AF65-F5344CB8AC3E}">
        <p14:creationId xmlns:p14="http://schemas.microsoft.com/office/powerpoint/2010/main" val="189783002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95795-A19B-0391-F5F9-107903ED9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83B592-4024-5EB0-46C2-E86A68BEB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</p:spPr>
        <p:txBody>
          <a:bodyPr numCol="1" anchor="ctr">
            <a:normAutofit/>
          </a:bodyPr>
          <a:lstStyle/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  <a:p>
            <a:pPr marL="0" indent="0">
              <a:buNone/>
            </a:pPr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4F481C-B7C2-FD64-1D85-31D1DCFB9A22}"/>
              </a:ext>
            </a:extLst>
          </p:cNvPr>
          <p:cNvSpPr txBox="1"/>
          <p:nvPr/>
        </p:nvSpPr>
        <p:spPr>
          <a:xfrm>
            <a:off x="10876765" y="7596336"/>
            <a:ext cx="537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1800" dirty="0">
                <a:latin typeface="+mn-lt"/>
              </a:rPr>
              <a:t>Newman, G. E., &amp; Smith, R. K. (2016). Kinds of authenticity. </a:t>
            </a:r>
            <a:r>
              <a:rPr lang="en-AU" sz="1800" i="1" dirty="0">
                <a:latin typeface="+mn-lt"/>
              </a:rPr>
              <a:t>Philosophy Compass</a:t>
            </a:r>
            <a:r>
              <a:rPr lang="en-AU" sz="1800" dirty="0">
                <a:latin typeface="+mn-lt"/>
              </a:rPr>
              <a:t>, </a:t>
            </a:r>
            <a:r>
              <a:rPr lang="en-AU" sz="1800" i="1" dirty="0">
                <a:latin typeface="+mn-lt"/>
              </a:rPr>
              <a:t>11</a:t>
            </a:r>
            <a:r>
              <a:rPr lang="en-AU" sz="1800" dirty="0">
                <a:latin typeface="+mn-lt"/>
              </a:rPr>
              <a:t>(10), 609-618.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A4C2AC-6D5A-76CC-67B0-7AB57929A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884" y="704510"/>
            <a:ext cx="14247266" cy="661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6720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71A92-B6CC-B426-05A0-69AD2C5DB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0DEFF3-25C0-15A9-E03A-809DCFB2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6A08C-0B84-58DF-0CD2-7A0EA9D35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04" y="369975"/>
            <a:ext cx="14023446" cy="6735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D5264B-1127-CD1F-B57A-7A35981B4306}"/>
              </a:ext>
            </a:extLst>
          </p:cNvPr>
          <p:cNvSpPr txBox="1"/>
          <p:nvPr/>
        </p:nvSpPr>
        <p:spPr>
          <a:xfrm>
            <a:off x="9008004" y="7363789"/>
            <a:ext cx="7047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Peter Freeth &amp; Piero Toto (London Metropolitan University): </a:t>
            </a:r>
          </a:p>
          <a:p>
            <a:pPr algn="l"/>
            <a:r>
              <a:rPr lang="en-US" sz="1800" dirty="0">
                <a:latin typeface="+mn-lt"/>
              </a:rPr>
              <a:t>Exploring the Role of GenAI in Translation Pedagogy: Student </a:t>
            </a:r>
          </a:p>
          <a:p>
            <a:pPr algn="l"/>
            <a:r>
              <a:rPr lang="en-US" sz="1800" dirty="0">
                <a:latin typeface="+mn-lt"/>
              </a:rPr>
              <a:t>Perspectives and Ethical Implications. Paper presented to the conference </a:t>
            </a:r>
          </a:p>
          <a:p>
            <a:pPr algn="l"/>
            <a:r>
              <a:rPr lang="en-US" sz="1800" i="1" dirty="0">
                <a:latin typeface="+mn-lt"/>
              </a:rPr>
              <a:t>Translation and language education in the age of AI:   theoretical and </a:t>
            </a:r>
          </a:p>
          <a:p>
            <a:pPr algn="l"/>
            <a:r>
              <a:rPr lang="en-US" sz="1800" i="1" dirty="0">
                <a:latin typeface="+mn-lt"/>
              </a:rPr>
              <a:t>practical frameworks  </a:t>
            </a:r>
            <a:r>
              <a:rPr lang="en-US" sz="1800" dirty="0">
                <a:latin typeface="+mn-lt"/>
              </a:rPr>
              <a:t>Manchester, 25 April 2025 </a:t>
            </a:r>
          </a:p>
        </p:txBody>
      </p:sp>
    </p:spTree>
    <p:extLst>
      <p:ext uri="{BB962C8B-B14F-4D97-AF65-F5344CB8AC3E}">
        <p14:creationId xmlns:p14="http://schemas.microsoft.com/office/powerpoint/2010/main" val="167346298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00046-11C2-0272-62DA-4F667932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D6BC30-CB09-DF85-D3A6-A72500FE4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547" y="2554042"/>
            <a:ext cx="7779773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0A07C6-FD22-0666-283F-7460DFFE67D1}"/>
              </a:ext>
            </a:extLst>
          </p:cNvPr>
          <p:cNvSpPr txBox="1"/>
          <p:nvPr/>
        </p:nvSpPr>
        <p:spPr>
          <a:xfrm>
            <a:off x="8394700" y="7322084"/>
            <a:ext cx="7344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1800" dirty="0">
              <a:latin typeface="+mn-lt"/>
            </a:endParaRPr>
          </a:p>
          <a:p>
            <a:pPr algn="l"/>
            <a:endParaRPr lang="en-US" sz="1800" dirty="0">
              <a:latin typeface="+mn-lt"/>
            </a:endParaRPr>
          </a:p>
          <a:p>
            <a:pPr algn="l"/>
            <a:r>
              <a:rPr lang="en-AU" sz="1800" dirty="0"/>
              <a:t>Miriam Espinosa-Giménez &amp; </a:t>
            </a:r>
            <a:r>
              <a:rPr lang="en-US" sz="1800" dirty="0">
                <a:solidFill>
                  <a:schemeClr val="tx1"/>
                </a:solidFill>
              </a:rPr>
              <a:t>Mikel L. </a:t>
            </a:r>
            <a:r>
              <a:rPr lang="en-US" sz="1800" dirty="0" err="1">
                <a:solidFill>
                  <a:schemeClr val="tx1"/>
                </a:solidFill>
              </a:rPr>
              <a:t>Forcada</a:t>
            </a:r>
            <a:r>
              <a:rPr lang="en-US" sz="1800" dirty="0">
                <a:solidFill>
                  <a:schemeClr val="tx1"/>
                </a:solidFill>
              </a:rPr>
              <a:t> (2024). </a:t>
            </a:r>
            <a:r>
              <a:rPr lang="en-AU" sz="1800" dirty="0">
                <a:solidFill>
                  <a:schemeClr val="tx1"/>
                </a:solidFill>
              </a:rPr>
              <a:t>Lexical impoverishment in neural machine translation: automatic and human study of Spanish-English noun translation. </a:t>
            </a:r>
            <a:r>
              <a:rPr lang="en-AU" sz="1800" i="1" dirty="0" err="1">
                <a:solidFill>
                  <a:schemeClr val="tx1"/>
                </a:solidFill>
              </a:rPr>
              <a:t>Tradumatica</a:t>
            </a:r>
            <a:r>
              <a:rPr lang="en-AU" sz="1800" dirty="0">
                <a:solidFill>
                  <a:schemeClr val="tx1"/>
                </a:solidFill>
              </a:rPr>
              <a:t> </a:t>
            </a:r>
            <a:r>
              <a:rPr lang="en-AU" sz="1800" dirty="0"/>
              <a:t>, 22, 162-180.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BFD2F7E-80B5-5D94-0C19-6150315A1B35}"/>
              </a:ext>
            </a:extLst>
          </p:cNvPr>
          <p:cNvSpPr txBox="1">
            <a:spLocks/>
          </p:cNvSpPr>
          <p:nvPr/>
        </p:nvSpPr>
        <p:spPr>
          <a:xfrm>
            <a:off x="876547" y="584920"/>
            <a:ext cx="14502906" cy="6120680"/>
          </a:xfrm>
          <a:prstGeom prst="rect">
            <a:avLst/>
          </a:prstGeom>
        </p:spPr>
        <p:txBody>
          <a:bodyPr vert="horz" lIns="0" tIns="0" rIns="108000" bIns="45706" numCol="1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AU" sz="5400" dirty="0">
                <a:latin typeface="+mn-lt"/>
                <a:cs typeface="Calibri" panose="020F0502020204030204" pitchFamily="34" charset="0"/>
              </a:rPr>
              <a:t>The richness of the distribution of Spanish lexical equivalents of a set of 50 frequent English nouns is clearly impoverished in machine-translated output, as attested by comparing the Shannon entropy of that distribution in the corpus and that of the distribution in machine-translated versions of the same sentences. For all but a few words, there is </a:t>
            </a:r>
            <a:r>
              <a:rPr lang="en-AU" sz="5400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a reduction of entropy, that is, of richness</a:t>
            </a:r>
            <a:r>
              <a:rPr lang="en-AU" sz="5400" dirty="0">
                <a:latin typeface="+mn-lt"/>
                <a:cs typeface="Calibri" panose="020F0502020204030204" pitchFamily="34" charset="0"/>
              </a:rPr>
              <a:t>.</a:t>
            </a:r>
            <a:endParaRPr lang="en-AU" sz="5400" dirty="0"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6000" dirty="0"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6000" dirty="0"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6000" dirty="0"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6000" dirty="0"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6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453262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DD0AAD-22CC-3B50-DEA2-16E50E8F8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1B9704-6C54-0DD6-9644-2F68A6B8B6AF}"/>
              </a:ext>
            </a:extLst>
          </p:cNvPr>
          <p:cNvSpPr txBox="1"/>
          <p:nvPr/>
        </p:nvSpPr>
        <p:spPr>
          <a:xfrm>
            <a:off x="6572250" y="7405082"/>
            <a:ext cx="104131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Mikel L. </a:t>
            </a:r>
            <a:r>
              <a:rPr lang="en-US" sz="2800" dirty="0" err="1">
                <a:latin typeface="+mn-lt"/>
              </a:rPr>
              <a:t>Forcada</a:t>
            </a:r>
            <a:r>
              <a:rPr lang="en-US" sz="2800" dirty="0">
                <a:latin typeface="+mn-lt"/>
              </a:rPr>
              <a:t> (2025, Feb. 14). Harmful Effects of Machine Translation and  their Mitigation: A Preliminary Taxonomy. </a:t>
            </a:r>
            <a:r>
              <a:rPr lang="en-US" sz="2800" dirty="0">
                <a:latin typeface="+mn-lt"/>
                <a:hlinkClick r:id="rId3"/>
              </a:rPr>
              <a:t>https://youtu.be/JIZRGIL57C8?si=n3e6tryezPV890Rd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6F3A41-293B-069B-6E3F-7DAC242B1486}"/>
              </a:ext>
            </a:extLst>
          </p:cNvPr>
          <p:cNvSpPr txBox="1"/>
          <p:nvPr/>
        </p:nvSpPr>
        <p:spPr>
          <a:xfrm>
            <a:off x="742950" y="1219200"/>
            <a:ext cx="151719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“When AI language is copied and fed back into AI, what will happen to authentic speech?”</a:t>
            </a:r>
          </a:p>
        </p:txBody>
      </p:sp>
    </p:spTree>
    <p:extLst>
      <p:ext uri="{BB962C8B-B14F-4D97-AF65-F5344CB8AC3E}">
        <p14:creationId xmlns:p14="http://schemas.microsoft.com/office/powerpoint/2010/main" val="218203865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C2161-40F1-4355-2CC3-BEF77BAAF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6B6244-8F7B-09F5-77E8-A70CC4244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4"/>
            <a:ext cx="10735186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5F04E5-8D7D-58D7-F352-87B3980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88" y="1511660"/>
            <a:ext cx="1398302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703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5598B-189B-06C0-B53E-E69D12993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18EC43-2F6C-29AA-C899-5FC3ED4D5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4"/>
            <a:ext cx="10735186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80987-3FE7-2BA1-08C4-703CBB870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700" y="920225"/>
            <a:ext cx="9550399" cy="785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5407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7CFA3-2979-427F-AEF0-CC08A0EBD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AC7C80-E525-11BD-CA21-60BD63F0C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4"/>
            <a:ext cx="10735186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BCB0E6-550E-C429-0338-72DB3A1C7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068" y="931640"/>
            <a:ext cx="9602731" cy="74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9266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BF731E-D7E4-4969-FE43-8B16FF0E7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3F5C07-02BB-AE21-14C2-5FF91B963839}"/>
              </a:ext>
            </a:extLst>
          </p:cNvPr>
          <p:cNvCxnSpPr/>
          <p:nvPr/>
        </p:nvCxnSpPr>
        <p:spPr>
          <a:xfrm>
            <a:off x="5690300" y="6473604"/>
            <a:ext cx="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87A82-DE61-3D37-5E31-E924727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877094"/>
            <a:ext cx="11226799" cy="79240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“One fears that four-fifths of the globe will live exclusively on bad translations and intellectually starve on slop for cats [</a:t>
            </a:r>
            <a:r>
              <a:rPr lang="en-AU" sz="8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bouillon pour les chats</a:t>
            </a:r>
            <a:r>
              <a:rPr lang="en-AU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]”</a:t>
            </a:r>
          </a:p>
          <a:p>
            <a:pPr marL="0" indent="0">
              <a:buNone/>
            </a:pPr>
            <a:endParaRPr lang="en-AU" sz="8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Vinay &amp; Darbelnet (1958/72, p. 54)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Jean Darbelnet - UBC Library Open Collections">
            <a:extLst>
              <a:ext uri="{FF2B5EF4-FFF2-40B4-BE49-F238E27FC236}">
                <a16:creationId xmlns:a16="http://schemas.microsoft.com/office/drawing/2014/main" id="{15838EF5-FA9D-99D9-2736-3C57B7E2B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1974" y="4591447"/>
            <a:ext cx="31369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linguistic lacunicon: cognitive mapping in schemes and terms">
            <a:extLst>
              <a:ext uri="{FF2B5EF4-FFF2-40B4-BE49-F238E27FC236}">
                <a16:creationId xmlns:a16="http://schemas.microsoft.com/office/drawing/2014/main" id="{18586461-2729-BBE1-4CA2-4D17CF6FE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033" y="209153"/>
            <a:ext cx="2916782" cy="42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970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58F0E0-8FBD-48BC-B357-8DD48B2E1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3A5548-8CD9-70B7-4D44-4DF51527D7E7}"/>
              </a:ext>
            </a:extLst>
          </p:cNvPr>
          <p:cNvCxnSpPr/>
          <p:nvPr/>
        </p:nvCxnSpPr>
        <p:spPr>
          <a:xfrm>
            <a:off x="5690300" y="6473604"/>
            <a:ext cx="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5C9C3-5F7C-66AB-6231-BBEDA696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877094"/>
            <a:ext cx="14198600" cy="79240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8800" dirty="0">
                <a:solidFill>
                  <a:schemeClr val="bg1"/>
                </a:solidFill>
                <a:latin typeface="+mn-lt"/>
              </a:rPr>
              <a:t>“True kintsugi begins with accountability, not poetry.”</a:t>
            </a:r>
          </a:p>
          <a:p>
            <a:pPr marL="0" indent="0">
              <a:buNone/>
            </a:pPr>
            <a:endParaRPr lang="en-AU" sz="8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8800" dirty="0">
                <a:solidFill>
                  <a:schemeClr val="bg1"/>
                </a:solidFill>
                <a:latin typeface="+mn-lt"/>
              </a:rPr>
              <a:t>“A paper that ate three cold hands and got more honest each time”</a:t>
            </a:r>
          </a:p>
          <a:p>
            <a:pPr marL="0" indent="0">
              <a:buNone/>
            </a:pPr>
            <a:endParaRPr lang="en-AU" sz="8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r>
              <a:rPr lang="en-AU" sz="8800" dirty="0">
                <a:solidFill>
                  <a:schemeClr val="bg1"/>
                </a:solidFill>
                <a:latin typeface="+mn-lt"/>
              </a:rPr>
              <a:t>“She just named the synthesis – demurrage plus oral memory equals a valve that can’t be ghosted.”</a:t>
            </a: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286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9CFF5-7100-468D-5A13-28A9138FA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4A5F9A-E6B6-6559-10A9-34FC41EBD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r>
              <a:rPr lang="en-AU" sz="5800" dirty="0">
                <a:latin typeface="+mn-lt"/>
              </a:rPr>
              <a:t>107: </a:t>
            </a:r>
          </a:p>
          <a:p>
            <a:pPr marL="0" indent="0">
              <a:buNone/>
            </a:pPr>
            <a:r>
              <a:rPr lang="en-AU" sz="5400" dirty="0" err="1">
                <a:latin typeface="+mn-lt"/>
              </a:rPr>
              <a:t>τούτου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θ</a:t>
            </a:r>
            <a:r>
              <a:rPr lang="en-AU" sz="5400" dirty="0">
                <a:latin typeface="+mn-lt"/>
              </a:rPr>
              <a:t>α</a:t>
            </a:r>
            <a:r>
              <a:rPr lang="en-AU" sz="5400" dirty="0" err="1">
                <a:latin typeface="+mn-lt"/>
              </a:rPr>
              <a:t>νόντος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νῦν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ἐ</a:t>
            </a:r>
            <a:r>
              <a:rPr lang="en-AU" sz="5400" dirty="0">
                <a:latin typeface="+mn-lt"/>
              </a:rPr>
              <a:t>π</a:t>
            </a:r>
            <a:r>
              <a:rPr lang="en-AU" sz="5400" dirty="0" err="1">
                <a:latin typeface="+mn-lt"/>
              </a:rPr>
              <a:t>ιστέλλει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σ</a:t>
            </a:r>
            <a:r>
              <a:rPr lang="en-AU" sz="5400" dirty="0">
                <a:latin typeface="+mn-lt"/>
              </a:rPr>
              <a:t>α</a:t>
            </a:r>
            <a:r>
              <a:rPr lang="en-AU" sz="5400" dirty="0" err="1">
                <a:latin typeface="+mn-lt"/>
              </a:rPr>
              <a:t>φῶς</a:t>
            </a:r>
            <a:br>
              <a:rPr lang="en-AU" sz="5400" dirty="0">
                <a:latin typeface="+mn-lt"/>
              </a:rPr>
            </a:br>
            <a:r>
              <a:rPr lang="en-AU" sz="5400" dirty="0" err="1">
                <a:latin typeface="+mn-lt"/>
              </a:rPr>
              <a:t>τοὺς</a:t>
            </a:r>
            <a:r>
              <a:rPr lang="en-AU" sz="5400" dirty="0">
                <a:latin typeface="+mn-lt"/>
              </a:rPr>
              <a:t> </a:t>
            </a:r>
            <a:r>
              <a:rPr lang="en-AU" sz="5400" b="1" dirty="0">
                <a:latin typeface="+mn-lt"/>
              </a:rPr>
              <a:t>α</a:t>
            </a:r>
            <a:r>
              <a:rPr lang="en-AU" sz="5400" b="1" dirty="0" err="1">
                <a:latin typeface="+mn-lt"/>
              </a:rPr>
              <a:t>ὐτοέντ</a:t>
            </a:r>
            <a:r>
              <a:rPr lang="en-AU" sz="5400" b="1" dirty="0">
                <a:latin typeface="+mn-lt"/>
              </a:rPr>
              <a:t>α</a:t>
            </a:r>
            <a:r>
              <a:rPr lang="en-AU" sz="5400" b="1" dirty="0" err="1">
                <a:latin typeface="+mn-lt"/>
              </a:rPr>
              <a:t>ς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χειρὶ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τιμωρεῖν</a:t>
            </a:r>
            <a:r>
              <a:rPr lang="en-AU" sz="5400" dirty="0">
                <a:latin typeface="+mn-lt"/>
              </a:rPr>
              <a:t> </a:t>
            </a:r>
            <a:r>
              <a:rPr lang="en-AU" sz="5400" dirty="0" err="1">
                <a:latin typeface="+mn-lt"/>
              </a:rPr>
              <a:t>τιν</a:t>
            </a:r>
            <a:r>
              <a:rPr lang="en-AU" sz="5400" dirty="0">
                <a:latin typeface="+mn-lt"/>
              </a:rPr>
              <a:t>α</a:t>
            </a:r>
            <a:r>
              <a:rPr lang="en-AU" sz="5400" dirty="0" err="1">
                <a:latin typeface="+mn-lt"/>
              </a:rPr>
              <a:t>ς</a:t>
            </a:r>
            <a:r>
              <a:rPr lang="en-AU" sz="5400" dirty="0">
                <a:latin typeface="+mn-lt"/>
              </a:rPr>
              <a:t>.</a:t>
            </a:r>
          </a:p>
          <a:p>
            <a:pPr marL="0" indent="0">
              <a:buNone/>
            </a:pPr>
            <a:r>
              <a:rPr lang="en-AU" sz="5400" dirty="0">
                <a:latin typeface="+mn-lt"/>
              </a:rPr>
              <a:t>Now that [King Laius] is dead, [Apollo] clearly commands us to take vengeance with our own hands upon his </a:t>
            </a:r>
            <a:r>
              <a:rPr lang="en-AU" sz="5400" b="1" dirty="0">
                <a:latin typeface="+mn-lt"/>
              </a:rPr>
              <a:t>murderers</a:t>
            </a:r>
            <a:r>
              <a:rPr lang="en-AU" sz="5400" dirty="0">
                <a:latin typeface="+mn-lt"/>
              </a:rPr>
              <a:t>, whoever they may be.</a:t>
            </a:r>
          </a:p>
          <a:p>
            <a:pPr marL="0" indent="0">
              <a:buNone/>
            </a:pPr>
            <a:endParaRPr lang="en-US" sz="5800" dirty="0">
              <a:latin typeface="+mn-lt"/>
            </a:endParaRPr>
          </a:p>
          <a:p>
            <a:pPr marL="0" indent="0">
              <a:buNone/>
            </a:pPr>
            <a:endParaRPr lang="en-US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 descr="Oedipus Rex by Sophocles | Open Road Media">
            <a:extLst>
              <a:ext uri="{FF2B5EF4-FFF2-40B4-BE49-F238E27FC236}">
                <a16:creationId xmlns:a16="http://schemas.microsoft.com/office/drawing/2014/main" id="{2D3E252F-754B-59D8-20EF-57E1BA98F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854" y="1295400"/>
            <a:ext cx="4484964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5348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640209-02FF-9908-8F6D-C5B634EDC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BCAA0B-F2D4-DFF4-9F0A-13B51E0E4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5800" dirty="0">
                <a:latin typeface="+mn-lt"/>
              </a:rPr>
              <a:t>α</a:t>
            </a:r>
            <a:r>
              <a:rPr lang="en-AU" sz="5800" dirty="0" err="1">
                <a:latin typeface="+mn-lt"/>
              </a:rPr>
              <a:t>ὐθέντης</a:t>
            </a:r>
            <a:r>
              <a:rPr lang="el-GR" sz="5800" dirty="0">
                <a:latin typeface="+mn-lt"/>
              </a:rPr>
              <a:t> </a:t>
            </a:r>
            <a:r>
              <a:rPr lang="en-AU" sz="5800" dirty="0">
                <a:latin typeface="+mn-lt"/>
              </a:rPr>
              <a:t>(</a:t>
            </a:r>
            <a:r>
              <a:rPr lang="en-US" sz="5800" dirty="0" err="1">
                <a:latin typeface="+mn-lt"/>
              </a:rPr>
              <a:t>authentes</a:t>
            </a:r>
            <a:r>
              <a:rPr lang="en-US" sz="5800" dirty="0">
                <a:latin typeface="+mn-lt"/>
              </a:rPr>
              <a:t>) The one who murders with their own hands, despot, absolute master. </a:t>
            </a:r>
          </a:p>
          <a:p>
            <a:pPr marL="0" indent="0">
              <a:buNone/>
            </a:pPr>
            <a:r>
              <a:rPr lang="en-US" sz="5800" dirty="0">
                <a:latin typeface="+mn-lt"/>
              </a:rPr>
              <a:t>Contracted form of </a:t>
            </a:r>
            <a:r>
              <a:rPr lang="en-US" sz="5800" dirty="0" err="1">
                <a:latin typeface="+mn-lt"/>
              </a:rPr>
              <a:t>autoentis</a:t>
            </a:r>
            <a:r>
              <a:rPr lang="en-US" sz="5800" dirty="0">
                <a:latin typeface="+mn-lt"/>
              </a:rPr>
              <a:t>/</a:t>
            </a:r>
            <a:r>
              <a:rPr lang="el-GR" sz="5800" dirty="0" err="1">
                <a:latin typeface="+mn-lt"/>
              </a:rPr>
              <a:t>αυτοέντης</a:t>
            </a:r>
            <a:r>
              <a:rPr lang="en-US" sz="5800" dirty="0">
                <a:latin typeface="+mn-lt"/>
              </a:rPr>
              <a:t> (autos + </a:t>
            </a:r>
            <a:r>
              <a:rPr lang="en-US" sz="5800" dirty="0" err="1">
                <a:latin typeface="+mn-lt"/>
              </a:rPr>
              <a:t>entis</a:t>
            </a:r>
            <a:r>
              <a:rPr lang="en-US" sz="5800" dirty="0">
                <a:latin typeface="+mn-lt"/>
              </a:rPr>
              <a:t>), of the verb </a:t>
            </a:r>
            <a:r>
              <a:rPr lang="en-US" sz="5800" dirty="0" err="1">
                <a:latin typeface="+mn-lt"/>
              </a:rPr>
              <a:t>anymi</a:t>
            </a:r>
            <a:r>
              <a:rPr lang="en-GB" sz="5800" dirty="0">
                <a:latin typeface="+mn-lt"/>
              </a:rPr>
              <a:t>/</a:t>
            </a:r>
            <a:r>
              <a:rPr lang="el-GR" sz="5800" dirty="0" err="1">
                <a:latin typeface="+mn-lt"/>
              </a:rPr>
              <a:t>άνυμι</a:t>
            </a:r>
            <a:r>
              <a:rPr lang="en-US" sz="5800" dirty="0">
                <a:latin typeface="+mn-lt"/>
              </a:rPr>
              <a:t> (=arrive at the end). </a:t>
            </a:r>
          </a:p>
          <a:p>
            <a:pPr marL="0" indent="0">
              <a:buNone/>
            </a:pPr>
            <a:endParaRPr lang="en-US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 descr="Oedipus Rex by Sophocles | Open Road Media">
            <a:extLst>
              <a:ext uri="{FF2B5EF4-FFF2-40B4-BE49-F238E27FC236}">
                <a16:creationId xmlns:a16="http://schemas.microsoft.com/office/drawing/2014/main" id="{DDE53B05-7BA1-4377-8A79-77BA7F8EC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854" y="1295400"/>
            <a:ext cx="4484964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026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96C66A-D933-136A-F280-080F2B21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A45585-231E-10F6-BEFA-971AFF970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F4503-D50B-9D76-DB0F-EE9ABF522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204" y="682369"/>
            <a:ext cx="10786786" cy="72817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0C3012-CC29-30C2-BEB6-5F1F36CA2C88}"/>
              </a:ext>
            </a:extLst>
          </p:cNvPr>
          <p:cNvSpPr txBox="1"/>
          <p:nvPr/>
        </p:nvSpPr>
        <p:spPr>
          <a:xfrm>
            <a:off x="10939691" y="8205558"/>
            <a:ext cx="5174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Lévi-Strauss, C. (1955).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The Structural Study of Myth. </a:t>
            </a:r>
          </a:p>
          <a:p>
            <a:pPr algn="l"/>
            <a:r>
              <a:rPr lang="en-AU" sz="1800" i="1" dirty="0">
                <a:latin typeface="+mn-lt"/>
              </a:rPr>
              <a:t>The Journal of American Folklore, 68</a:t>
            </a:r>
            <a:r>
              <a:rPr lang="en-AU" sz="1800" dirty="0">
                <a:latin typeface="+mn-lt"/>
              </a:rPr>
              <a:t>(270), 428-444. </a:t>
            </a:r>
          </a:p>
        </p:txBody>
      </p:sp>
    </p:spTree>
    <p:extLst>
      <p:ext uri="{BB962C8B-B14F-4D97-AF65-F5344CB8AC3E}">
        <p14:creationId xmlns:p14="http://schemas.microsoft.com/office/powerpoint/2010/main" val="76434283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6A482-E6CE-2317-736C-582751324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4DA300-CE74-854C-88A9-E6BCB8F18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714794"/>
            <a:ext cx="8657696" cy="778150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9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D2A466-43E7-D95F-FA4B-9AAFE48DAA23}"/>
              </a:ext>
            </a:extLst>
          </p:cNvPr>
          <p:cNvSpPr txBox="1"/>
          <p:nvPr/>
        </p:nvSpPr>
        <p:spPr>
          <a:xfrm>
            <a:off x="10939691" y="8205558"/>
            <a:ext cx="5174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Lévi-Strauss, C. (1955).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The Structural Study of Myth. </a:t>
            </a:r>
          </a:p>
          <a:p>
            <a:pPr algn="l"/>
            <a:r>
              <a:rPr lang="en-AU" sz="1800" i="1" dirty="0">
                <a:latin typeface="+mn-lt"/>
              </a:rPr>
              <a:t>The Journal of American Folklore, 68</a:t>
            </a:r>
            <a:r>
              <a:rPr lang="en-AU" sz="1800" dirty="0">
                <a:latin typeface="+mn-lt"/>
              </a:rPr>
              <a:t>(270), 428-444.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302440-DCED-7E9B-A696-BA280D8E4271}"/>
              </a:ext>
            </a:extLst>
          </p:cNvPr>
          <p:cNvSpPr txBox="1"/>
          <p:nvPr/>
        </p:nvSpPr>
        <p:spPr>
          <a:xfrm>
            <a:off x="737217" y="1415846"/>
            <a:ext cx="1371620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dirty="0">
                <a:latin typeface="+mn-lt"/>
              </a:rPr>
              <a:t>The myth has to do with the inability, for a culture which holds the belief that mankind is autochthonous (see, for instance, Pausanias, VIII, xxix, 4: </a:t>
            </a:r>
            <a:r>
              <a:rPr lang="en-US" sz="5400" dirty="0" err="1">
                <a:solidFill>
                  <a:srgbClr val="FF0000"/>
                </a:solidFill>
                <a:latin typeface="+mn-lt"/>
              </a:rPr>
              <a:t>vegetals</a:t>
            </a:r>
            <a:r>
              <a:rPr lang="en-US" sz="5400" dirty="0">
                <a:solidFill>
                  <a:srgbClr val="FF0000"/>
                </a:solidFill>
                <a:latin typeface="+mn-lt"/>
              </a:rPr>
              <a:t> provide a model for humans)</a:t>
            </a:r>
            <a:r>
              <a:rPr lang="en-US" sz="5400" dirty="0">
                <a:latin typeface="+mn-lt"/>
              </a:rPr>
              <a:t>, to find a satisfactory transition between this theory and the knowledge that human beings are actually born from the union of man and woman.</a:t>
            </a:r>
          </a:p>
        </p:txBody>
      </p:sp>
    </p:spTree>
    <p:extLst>
      <p:ext uri="{BB962C8B-B14F-4D97-AF65-F5344CB8AC3E}">
        <p14:creationId xmlns:p14="http://schemas.microsoft.com/office/powerpoint/2010/main" val="144594749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A107A-029B-18FB-17C9-357469EEF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52B510-6B71-5AA6-8BEE-52FCEB016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334" y="603678"/>
            <a:ext cx="10227716" cy="7702122"/>
          </a:xfrm>
        </p:spPr>
        <p:txBody>
          <a:bodyPr numCol="1">
            <a:normAutofit fontScale="70000" lnSpcReduction="20000"/>
          </a:bodyPr>
          <a:lstStyle/>
          <a:p>
            <a:pPr marL="0" indent="0">
              <a:buNone/>
            </a:pPr>
            <a:r>
              <a:rPr lang="en-AU" sz="6600" b="1" dirty="0">
                <a:latin typeface="+mn-lt"/>
              </a:rPr>
              <a:t>Alice Yee Chong Wong</a:t>
            </a:r>
          </a:p>
          <a:p>
            <a:pPr marL="0" indent="0">
              <a:buNone/>
            </a:pPr>
            <a:r>
              <a:rPr lang="en-AU" sz="6600" i="1" dirty="0">
                <a:latin typeface="+mn-lt"/>
              </a:rPr>
              <a:t>From Food to Self: The Construction of Authenticity in Diasporic Chinese Restaurants </a:t>
            </a:r>
            <a:r>
              <a:rPr lang="en-AU" sz="6600" dirty="0">
                <a:latin typeface="+mn-lt"/>
              </a:rPr>
              <a:t>(2024)</a:t>
            </a:r>
          </a:p>
          <a:p>
            <a:pPr marL="0" indent="0">
              <a:buNone/>
            </a:pPr>
            <a:r>
              <a:rPr lang="en-AU" sz="6600" dirty="0">
                <a:latin typeface="+mn-lt"/>
              </a:rPr>
              <a:t>Co-supervision with Prof. Adrian Hearn (Anthropology)</a:t>
            </a:r>
          </a:p>
          <a:p>
            <a:pPr marL="0" indent="0">
              <a:buNone/>
            </a:pPr>
            <a:endParaRPr lang="en-AU" sz="6600" dirty="0">
              <a:latin typeface="+mn-lt"/>
            </a:endParaRPr>
          </a:p>
          <a:p>
            <a:pPr marL="0" indent="0">
              <a:buNone/>
            </a:pPr>
            <a:r>
              <a:rPr lang="en-AU" sz="6600" b="1" dirty="0">
                <a:latin typeface="+mn-lt"/>
              </a:rPr>
              <a:t>Christopher Newton </a:t>
            </a:r>
          </a:p>
          <a:p>
            <a:pPr marL="0" indent="0">
              <a:buNone/>
            </a:pPr>
            <a:r>
              <a:rPr lang="en-AU" sz="6600" i="1" dirty="0">
                <a:latin typeface="+mn-lt"/>
              </a:rPr>
              <a:t>Authenticity Evaluations in Translational Discourse: A Case-Study of Hermann Hesse’s Siddhartha in English </a:t>
            </a:r>
            <a:r>
              <a:rPr lang="en-AU" sz="6600" dirty="0">
                <a:latin typeface="+mn-lt"/>
              </a:rPr>
              <a:t>(2023)</a:t>
            </a:r>
          </a:p>
          <a:p>
            <a:pPr marL="0" indent="0">
              <a:buNone/>
            </a:pPr>
            <a:r>
              <a:rPr lang="en-AU" sz="6600" dirty="0">
                <a:latin typeface="+mn-lt"/>
              </a:rPr>
              <a:t>Co-supervision with Prof. Birgit Lang (German Studies)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5DB613-DAA2-D056-DBFB-0D27252F6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3290" y="612583"/>
            <a:ext cx="2864260" cy="3788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8A2F22-6701-472B-3825-85471C44D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3290" y="4572000"/>
            <a:ext cx="2864260" cy="35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682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7E7CC-9B5F-B9B1-4DB1-12996C1AA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95AC8C-83AE-3979-5137-C70CDB1A7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084" y="829094"/>
            <a:ext cx="9065666" cy="7400505"/>
          </a:xfrm>
        </p:spPr>
        <p:txBody>
          <a:bodyPr numCol="1">
            <a:normAutofit fontScale="92500"/>
          </a:bodyPr>
          <a:lstStyle/>
          <a:p>
            <a:pPr marL="0" indent="0">
              <a:buNone/>
            </a:pPr>
            <a:r>
              <a:rPr lang="en-AU" sz="5400" dirty="0">
                <a:latin typeface="+mn-lt"/>
              </a:rPr>
              <a:t>[</a:t>
            </a:r>
            <a:r>
              <a:rPr lang="en-AU" sz="5200" dirty="0">
                <a:latin typeface="+mn-lt"/>
              </a:rPr>
              <a:t>…] my coffee machine broke. This meant relying on the local café for a period and thus relying on a young Thai woman, Muk, who made better coffee than my machine had. One morning I happened to have a copy of Hermann Hesse’s </a:t>
            </a:r>
            <a:r>
              <a:rPr lang="en-AU" sz="5200" i="1" dirty="0">
                <a:latin typeface="+mn-lt"/>
              </a:rPr>
              <a:t>Siddhartha</a:t>
            </a:r>
            <a:r>
              <a:rPr lang="en-AU" sz="5200" dirty="0">
                <a:latin typeface="+mn-lt"/>
              </a:rPr>
              <a:t> in my hand. Muk noticed the book and said “Oh you are reading </a:t>
            </a:r>
            <a:r>
              <a:rPr lang="en-AU" sz="5200" i="1" dirty="0">
                <a:latin typeface="+mn-lt"/>
              </a:rPr>
              <a:t>Siddhartha</a:t>
            </a:r>
            <a:r>
              <a:rPr lang="en-AU" sz="5200" dirty="0">
                <a:latin typeface="+mn-lt"/>
              </a:rPr>
              <a:t>! We studied that in high school.”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1026" name="Picture 2" descr="krups machine in need of repair - We ...">
            <a:extLst>
              <a:ext uri="{FF2B5EF4-FFF2-40B4-BE49-F238E27FC236}">
                <a16:creationId xmlns:a16="http://schemas.microsoft.com/office/drawing/2014/main" id="{06FE6DBE-603E-DC4C-811B-66C1C6268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709" y="829094"/>
            <a:ext cx="5556446" cy="41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5686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26E00-6BAB-03C1-5542-228D6A0B6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2B940E-7809-3270-44F0-2CD78158A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771831"/>
            <a:ext cx="14501266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5000" dirty="0">
                <a:latin typeface="Calibri" panose="020F0502020204030204" pitchFamily="34" charset="0"/>
                <a:cs typeface="Calibri" panose="020F0502020204030204" pitchFamily="34" charset="0"/>
              </a:rPr>
              <a:t>The Hermann Hesse Society of India :</a:t>
            </a:r>
          </a:p>
          <a:p>
            <a:pPr marL="0" indent="0">
              <a:buNone/>
            </a:pPr>
            <a:r>
              <a:rPr lang="en-AU" sz="5000" dirty="0">
                <a:latin typeface="Calibri" panose="020F0502020204030204" pitchFamily="34" charset="0"/>
                <a:cs typeface="Calibri" panose="020F0502020204030204" pitchFamily="34" charset="0"/>
              </a:rPr>
              <a:t>“… an Indian translation in English by a team consisting of members who translated the work into different languages including Sanskrit. An Advisory cum Editorial Board co-ordinates and </a:t>
            </a:r>
            <a:r>
              <a:rPr lang="en-AU" sz="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authenticates</a:t>
            </a:r>
            <a:r>
              <a:rPr lang="en-AU" sz="5000" dirty="0">
                <a:latin typeface="Calibri" panose="020F0502020204030204" pitchFamily="34" charset="0"/>
                <a:cs typeface="Calibri" panose="020F0502020204030204" pitchFamily="34" charset="0"/>
              </a:rPr>
              <a:t> the translation of Hesse’s works in Indian Languages”</a:t>
            </a:r>
          </a:p>
        </p:txBody>
      </p:sp>
      <p:pic>
        <p:nvPicPr>
          <p:cNvPr id="7" name="Picture 6" descr="Siddhartha in India">
            <a:extLst>
              <a:ext uri="{FF2B5EF4-FFF2-40B4-BE49-F238E27FC236}">
                <a16:creationId xmlns:a16="http://schemas.microsoft.com/office/drawing/2014/main" id="{397B2D83-F3D7-3FC2-ACF5-132EE9295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050" y="5435600"/>
            <a:ext cx="7772400" cy="33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9059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1EDB2-BAA9-CF4E-D944-A2AAADBE0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78E51696-D0FA-6AF0-301F-1AE87E676983}"/>
              </a:ext>
            </a:extLst>
          </p:cNvPr>
          <p:cNvSpPr txBox="1">
            <a:spLocks/>
          </p:cNvSpPr>
          <p:nvPr/>
        </p:nvSpPr>
        <p:spPr>
          <a:xfrm>
            <a:off x="933450" y="1276351"/>
            <a:ext cx="9906000" cy="7012244"/>
          </a:xfrm>
          <a:prstGeom prst="rect">
            <a:avLst/>
          </a:prstGeom>
        </p:spPr>
        <p:txBody>
          <a:bodyPr vert="horz" lIns="0" tIns="0" rIns="108000" bIns="45706" numCol="1" rtlCol="0">
            <a:normAutofit fontScale="92500" lnSpcReduction="10000"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A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Suhrkamp</a:t>
            </a:r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 Back Cover :</a:t>
            </a:r>
          </a:p>
          <a:p>
            <a:pPr marL="0" indent="0">
              <a:buNone/>
            </a:pPr>
            <a:r>
              <a:rPr lang="de-D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</a:t>
            </a:r>
            <a:r>
              <a:rPr lang="de-DE" sz="4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authentisch</a:t>
            </a:r>
            <a:r>
              <a:rPr lang="de-D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dieser “indischen Legende” buddhistisches Gedankengut assimiliert ist</a:t>
            </a:r>
            <a:r>
              <a:rPr lang="de-DE" sz="4000" dirty="0">
                <a:latin typeface="Calibri" panose="020F0502020204030204" pitchFamily="34" charset="0"/>
                <a:cs typeface="Calibri" panose="020F0502020204030204" pitchFamily="34" charset="0"/>
              </a:rPr>
              <a:t>, beweisen nicht nur die Millionenauflagen, mit welchen Siddhartha in Indien und Japan verbreitet ist, sondern auch die Tatsache, </a:t>
            </a:r>
            <a:r>
              <a:rPr lang="de-D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daß</a:t>
            </a:r>
            <a:r>
              <a:rPr lang="de-DE" sz="4000" dirty="0">
                <a:latin typeface="Calibri" panose="020F0502020204030204" pitchFamily="34" charset="0"/>
                <a:cs typeface="Calibri" panose="020F0502020204030204" pitchFamily="34" charset="0"/>
              </a:rPr>
              <a:t> das Buch am Ort der Handlung, in Indien, in zwölf verschiedene Sprachen und Dialekte übersetzt wurde. </a:t>
            </a: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AU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AU" sz="40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authenticity</a:t>
            </a:r>
            <a:r>
              <a:rPr lang="en-AU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assimilation of Buddhist ideas in this ‘Indian legend’ </a:t>
            </a:r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is demonstrated not only by the millions of copies of </a:t>
            </a:r>
            <a:r>
              <a:rPr lang="en-AU" sz="4000" i="1" dirty="0">
                <a:latin typeface="Calibri" panose="020F0502020204030204" pitchFamily="34" charset="0"/>
                <a:cs typeface="Calibri" panose="020F0502020204030204" pitchFamily="34" charset="0"/>
              </a:rPr>
              <a:t>Siddhartha</a:t>
            </a:r>
            <a:r>
              <a:rPr lang="en-AU" sz="4000" dirty="0">
                <a:latin typeface="Calibri" panose="020F0502020204030204" pitchFamily="34" charset="0"/>
                <a:cs typeface="Calibri" panose="020F0502020204030204" pitchFamily="34" charset="0"/>
              </a:rPr>
              <a:t> in India and Japan, but also by the fact that the book was translated into twelve different languages and dialects of the very place of its setting, India.”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Siddhartha. Buch von Hermann Hesse (Suhrkamp Verlag)">
            <a:extLst>
              <a:ext uri="{FF2B5EF4-FFF2-40B4-BE49-F238E27FC236}">
                <a16:creationId xmlns:a16="http://schemas.microsoft.com/office/drawing/2014/main" id="{078ED332-1190-B48B-E6EF-D145758D6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0" y="1276351"/>
            <a:ext cx="4254500" cy="699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56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F5A2-F551-B36B-8EE8-AEEF255CC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284552-11DC-010D-18F3-D240C248A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524545"/>
            <a:ext cx="13999616" cy="6120680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AU" sz="4000" dirty="0">
                <a:latin typeface="+mn-lt"/>
              </a:rPr>
              <a:t>What is the role of translation in the perception of literary authenticity? </a:t>
            </a:r>
          </a:p>
          <a:p>
            <a:pPr marL="0" indent="0">
              <a:buNone/>
            </a:pPr>
            <a:r>
              <a:rPr lang="en-AU" sz="4000" dirty="0">
                <a:solidFill>
                  <a:srgbClr val="FF0000"/>
                </a:solidFill>
                <a:latin typeface="+mn-lt"/>
              </a:rPr>
              <a:t>How is authenticity evaluated – created, signalled, accepted, contested, rejected and revised </a:t>
            </a:r>
            <a:r>
              <a:rPr lang="en-AU" sz="4000" dirty="0">
                <a:latin typeface="+mn-lt"/>
              </a:rPr>
              <a:t>– in the translated texts themselves as well as all of those texts generated by the translations – reviews, scholarship, introductions, commentary, translator biographies, letters, publishing documents, advertisements, adaptations? </a:t>
            </a:r>
          </a:p>
          <a:p>
            <a:pPr marL="0" indent="0">
              <a:buNone/>
            </a:pPr>
            <a:endParaRPr lang="en-AU" sz="4000" dirty="0">
              <a:latin typeface="+mn-lt"/>
            </a:endParaRPr>
          </a:p>
          <a:p>
            <a:pPr marL="0" indent="0">
              <a:buNone/>
            </a:pPr>
            <a:endParaRPr lang="en-AU" sz="40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EE46B-6CA6-563B-5455-576D9F683A6D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Research questions</a:t>
            </a:r>
          </a:p>
        </p:txBody>
      </p:sp>
    </p:spTree>
    <p:extLst>
      <p:ext uri="{BB962C8B-B14F-4D97-AF65-F5344CB8AC3E}">
        <p14:creationId xmlns:p14="http://schemas.microsoft.com/office/powerpoint/2010/main" val="76187000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2FED9-3AFB-C816-C143-66DBD5FC2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F797BE-CED4-5F94-0987-E575C11E2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524545"/>
            <a:ext cx="13999616" cy="6120680"/>
          </a:xfrm>
        </p:spPr>
        <p:txBody>
          <a:bodyPr numCol="1">
            <a:normAutofit fontScale="92500"/>
          </a:bodyPr>
          <a:lstStyle/>
          <a:p>
            <a:pPr>
              <a:buFontTx/>
              <a:buChar char="-"/>
            </a:pPr>
            <a:r>
              <a:rPr lang="en-AU" sz="4700" dirty="0">
                <a:latin typeface="+mn-lt"/>
                <a:cs typeface="Calibri" panose="020F0502020204030204" pitchFamily="34" charset="0"/>
              </a:rPr>
              <a:t>All available translations into English. </a:t>
            </a:r>
          </a:p>
          <a:p>
            <a:pPr>
              <a:buFontTx/>
              <a:buChar char="-"/>
            </a:pPr>
            <a:r>
              <a:rPr lang="en-AU" sz="4700" dirty="0">
                <a:latin typeface="+mn-lt"/>
                <a:cs typeface="Calibri" panose="020F0502020204030204" pitchFamily="34" charset="0"/>
              </a:rPr>
              <a:t>But not the “authenticated” translations done in India. </a:t>
            </a:r>
          </a:p>
          <a:p>
            <a:pPr>
              <a:buFontTx/>
              <a:buChar char="-"/>
            </a:pPr>
            <a:r>
              <a:rPr lang="en-AU" sz="4700" dirty="0">
                <a:latin typeface="+mn-lt"/>
                <a:cs typeface="Calibri" panose="020F0502020204030204" pitchFamily="34" charset="0"/>
              </a:rPr>
              <a:t>The correspondence between the German and American publishers, possible translators, and the actual translator, as held by the American publisher. (Not the Hesse library in Bern.)</a:t>
            </a:r>
          </a:p>
          <a:p>
            <a:pPr>
              <a:buFontTx/>
              <a:buChar char="-"/>
            </a:pPr>
            <a:r>
              <a:rPr lang="en-AU" sz="4700" dirty="0">
                <a:latin typeface="+mn-lt"/>
                <a:cs typeface="Calibri" panose="020F0502020204030204" pitchFamily="34" charset="0"/>
              </a:rPr>
              <a:t>Most of the reviews in literary journals and main newspapers.</a:t>
            </a:r>
          </a:p>
          <a:p>
            <a:pPr>
              <a:buFontTx/>
              <a:buChar char="-"/>
            </a:pPr>
            <a:r>
              <a:rPr lang="en-AU" sz="4700" dirty="0">
                <a:latin typeface="+mn-lt"/>
                <a:cs typeface="Calibri" panose="020F0502020204030204" pitchFamily="34" charset="0"/>
              </a:rPr>
              <a:t>Discussions of Hesse translations on Goodreads and Amazon.  </a:t>
            </a:r>
          </a:p>
          <a:p>
            <a:pPr marL="0" indent="0">
              <a:buNone/>
            </a:pPr>
            <a:endParaRPr lang="en-AU" sz="28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FEF24-F58D-50D6-91A5-29E6E877CE1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Operationalization, sampling, and data collection </a:t>
            </a:r>
          </a:p>
        </p:txBody>
      </p:sp>
    </p:spTree>
    <p:extLst>
      <p:ext uri="{BB962C8B-B14F-4D97-AF65-F5344CB8AC3E}">
        <p14:creationId xmlns:p14="http://schemas.microsoft.com/office/powerpoint/2010/main" val="115656742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E481D1-383B-250A-6366-29895841B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A69EA9-AF9A-060B-ACDC-77544966C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524545"/>
            <a:ext cx="13999616" cy="6120680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n-AU" sz="66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Is authenticity in the representation or the person representing? </a:t>
            </a:r>
          </a:p>
        </p:txBody>
      </p:sp>
    </p:spTree>
    <p:extLst>
      <p:ext uri="{BB962C8B-B14F-4D97-AF65-F5344CB8AC3E}">
        <p14:creationId xmlns:p14="http://schemas.microsoft.com/office/powerpoint/2010/main" val="399497011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E7752-70D0-5F31-21AF-F25EA5F47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9006BB-B92A-E021-602B-10A27015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34" y="409995"/>
            <a:ext cx="11089268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DA8E9-2E64-68FE-C83C-D6B13CFA5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34" y="1214647"/>
            <a:ext cx="15694371" cy="713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8408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7162D-B3D3-C836-2847-2CD39877B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A7B704-651A-C03F-FFA2-830CCD2DC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34" y="409995"/>
            <a:ext cx="11089268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833F08-4F0B-8ADD-912F-2569D1336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34" y="1193842"/>
            <a:ext cx="15376068" cy="51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3685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A609B-8FD5-92BB-1E40-332E34114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EEF44C-4092-6775-2AAE-1E2E14E6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524545"/>
            <a:ext cx="11089268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B11E245-F23A-1A34-6E57-8DF3468ABDB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815" y="2427634"/>
            <a:ext cx="2625750" cy="3892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CA531450-1C22-47DD-A388-11CD1BC8F87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619" y="2408396"/>
            <a:ext cx="2649975" cy="387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BFA36D87-E6DB-1A1B-7834-A5AFCD1D411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560" y="2408396"/>
            <a:ext cx="2512291" cy="3930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person's face on a book cover&#10;&#10;Description automatically generated with medium confidence">
            <a:extLst>
              <a:ext uri="{FF2B5EF4-FFF2-40B4-BE49-F238E27FC236}">
                <a16:creationId xmlns:a16="http://schemas.microsoft.com/office/drawing/2014/main" id="{2E90B18B-2F75-A5D5-7548-07DFF9057185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609" y="2524544"/>
            <a:ext cx="2467086" cy="3866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4CE75674-E700-751F-555D-034DE93E5D2D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50" y="2524544"/>
            <a:ext cx="2453305" cy="37048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8813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E8A3B-298F-CFBD-B7D5-11C3AE9C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A3B20F-536F-ADEE-B32E-EA93DEB33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524545"/>
            <a:ext cx="7344816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709A22-BF47-9CBF-C54F-ED7512FFA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84" y="1581139"/>
            <a:ext cx="6608216" cy="5429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8174F4-E26D-DCE9-E424-F1C37B1D1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416" y="1581139"/>
            <a:ext cx="7772400" cy="481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08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F939D5-7B1E-D9BB-3FEF-38824AA89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8796FD-B718-2787-3C47-CA10E99C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833" y="1032288"/>
            <a:ext cx="13751573" cy="7418538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Germany, 1920s-30s: Hesse’s biography, literary development and perceived engagement with Eastern thought. </a:t>
            </a:r>
          </a:p>
          <a:p>
            <a:pPr marL="0" indent="0">
              <a:buNone/>
            </a:pPr>
            <a:r>
              <a:rPr lang="en-AU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United States 1960s-70s: Correspondence with quests for spiritual and personal liberation, while the mediating role of translation remained largely invisible. </a:t>
            </a:r>
          </a:p>
          <a:p>
            <a:pPr marL="0" indent="0">
              <a:buNone/>
            </a:pPr>
            <a:r>
              <a:rPr lang="en-AU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Postcolonial India: Hesse’s status as a canonical Western author gave authority to the representation of Indian traditions.</a:t>
            </a:r>
          </a:p>
          <a:p>
            <a:pPr marL="0" indent="0">
              <a:buNone/>
            </a:pPr>
            <a:r>
              <a:rPr lang="en-AU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Post-copyright English: Authenticity claims by individual translators. </a:t>
            </a:r>
          </a:p>
          <a:p>
            <a:pPr marL="0" indent="0">
              <a:buNone/>
            </a:pPr>
            <a:r>
              <a:rPr lang="en-AU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marketing: Good luck with that!</a:t>
            </a:r>
          </a:p>
          <a:p>
            <a:pPr marL="0" indent="0">
              <a:buNone/>
            </a:pPr>
            <a:endParaRPr lang="en-A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9BECA-CDB6-41C9-4FE4-AE9F43FB1E6B}"/>
              </a:ext>
            </a:extLst>
          </p:cNvPr>
          <p:cNvSpPr txBox="1"/>
          <p:nvPr/>
        </p:nvSpPr>
        <p:spPr>
          <a:xfrm>
            <a:off x="1515209" y="19910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44AE4C-D0E3-1C3C-ADBC-5C4810DA77A8}"/>
              </a:ext>
            </a:extLst>
          </p:cNvPr>
          <p:cNvSpPr txBox="1"/>
          <p:nvPr/>
        </p:nvSpPr>
        <p:spPr>
          <a:xfrm>
            <a:off x="8128000" y="7831394"/>
            <a:ext cx="7792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Newton, C. (2027). Authenticities Compared: Translation and Reception o</a:t>
            </a:r>
          </a:p>
          <a:p>
            <a:pPr algn="l"/>
            <a:r>
              <a:rPr lang="en-A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 Hermann Hesse’s Siddhartha in Germany, the United States and India. </a:t>
            </a:r>
          </a:p>
          <a:p>
            <a:pPr algn="l"/>
            <a:r>
              <a:rPr lang="en-A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M. </a:t>
            </a:r>
            <a:r>
              <a:rPr lang="en-AU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Agorni</a:t>
            </a:r>
            <a:r>
              <a:rPr lang="en-A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V. Mauro, and A. Pym (eds.), </a:t>
            </a:r>
            <a:r>
              <a:rPr lang="en-AU" sz="1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Authenticity in Translation</a:t>
            </a:r>
            <a:r>
              <a:rPr lang="en-A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Routledge. </a:t>
            </a:r>
          </a:p>
        </p:txBody>
      </p:sp>
    </p:spTree>
    <p:extLst>
      <p:ext uri="{BB962C8B-B14F-4D97-AF65-F5344CB8AC3E}">
        <p14:creationId xmlns:p14="http://schemas.microsoft.com/office/powerpoint/2010/main" val="14891119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94C2E-2A8F-83BD-56ED-0577B9B49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52F8F3-EBBD-ABE9-49DF-1EAF728A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284" y="867194"/>
            <a:ext cx="12970916" cy="7381455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en-AU" sz="4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4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Hypothesis 1: </a:t>
            </a:r>
            <a:r>
              <a:rPr lang="en-AU" sz="4800" i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The older and newer restaurants construct their authenticity differently.</a:t>
            </a:r>
            <a:r>
              <a:rPr lang="en-AU" sz="4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This historical change can be due to different migration patterns.</a:t>
            </a:r>
          </a:p>
          <a:p>
            <a:pPr marL="0" indent="0">
              <a:buNone/>
            </a:pPr>
            <a:r>
              <a:rPr lang="en-AU" sz="4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Hypothesis 2: </a:t>
            </a:r>
            <a:r>
              <a:rPr lang="en-AU" sz="4800" i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Authenticity is constructed differently in different cities.</a:t>
            </a:r>
            <a:r>
              <a:rPr lang="en-AU" sz="48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This regional difference can be due to cultural and geographic differences.</a:t>
            </a:r>
            <a:endParaRPr lang="en-AU" sz="4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4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4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4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4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endParaRPr lang="en-AU" sz="4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0835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4E5E4-AF12-830F-0E82-E830693C0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E855BE-4F07-562F-F24D-34FA3B3FE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017" y="1000544"/>
            <a:ext cx="14513966" cy="7648155"/>
          </a:xfrm>
        </p:spPr>
        <p:txBody>
          <a:bodyPr numCol="1">
            <a:normAutofit/>
          </a:bodyPr>
          <a:lstStyle/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Names and signs</a:t>
            </a:r>
          </a:p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Location(s)</a:t>
            </a:r>
          </a:p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Space </a:t>
            </a:r>
          </a:p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</a:p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Languages</a:t>
            </a:r>
          </a:p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Menu and food</a:t>
            </a:r>
          </a:p>
          <a:p>
            <a:pPr marL="0" lvl="0" indent="0">
              <a:buNone/>
            </a:pPr>
            <a:r>
              <a:rPr lang="en-AU" sz="6000" dirty="0">
                <a:latin typeface="Calibri" panose="020F0502020204030204" pitchFamily="34" charset="0"/>
                <a:cs typeface="Calibri" panose="020F0502020204030204" pitchFamily="34" charset="0"/>
              </a:rPr>
              <a:t>Price </a:t>
            </a: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34511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CD3E6-23B3-9AFA-E862-58BB155C7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731DD5-D198-1E2D-0B1C-1AAAE4134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99" y="885614"/>
            <a:ext cx="8803268" cy="7286835"/>
          </a:xfrm>
        </p:spPr>
        <p:txBody>
          <a:bodyPr numCol="1">
            <a:normAutofit fontScale="92500"/>
          </a:bodyPr>
          <a:lstStyle/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Colours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Ornaments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Paintings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Music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Writing (name of restaurant, signage, menus)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Light/dark </a:t>
            </a:r>
            <a:endParaRPr lang="en-AU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4" name="image33.jpg">
            <a:extLst>
              <a:ext uri="{FF2B5EF4-FFF2-40B4-BE49-F238E27FC236}">
                <a16:creationId xmlns:a16="http://schemas.microsoft.com/office/drawing/2014/main" id="{FF24E3CB-886F-E3C5-6FD5-126523AD1D5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86668" y="885615"/>
            <a:ext cx="5294671" cy="3321572"/>
          </a:xfrm>
          <a:prstGeom prst="rect">
            <a:avLst/>
          </a:prstGeom>
          <a:ln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8B62A0-DA77-A017-9E28-4E63390761D4}"/>
              </a:ext>
            </a:extLst>
          </p:cNvPr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6667" y="4572000"/>
            <a:ext cx="5294671" cy="282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88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4E858-A48C-2D9F-80B0-FBE0F833A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6960EC-0735-A0F8-83BB-F29497F79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99" y="885614"/>
            <a:ext cx="8803268" cy="7286835"/>
          </a:xfrm>
        </p:spPr>
        <p:txBody>
          <a:bodyPr numCol="1">
            <a:normAutofit fontScale="92500"/>
          </a:bodyPr>
          <a:lstStyle/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Colours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Ornaments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Paintings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Music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Writing (name of restaurant, signage, menus)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Light/dark </a:t>
            </a:r>
            <a:endParaRPr lang="en-AU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B469A-90BE-D091-D18D-19D236248511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41718" y="1124228"/>
            <a:ext cx="6389839" cy="60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40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C22E-D19A-73EC-AD14-C1A1C4A6B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115533-CA30-153A-48B4-395B2B006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99" y="885614"/>
            <a:ext cx="8803268" cy="7286835"/>
          </a:xfrm>
        </p:spPr>
        <p:txBody>
          <a:bodyPr numCol="1">
            <a:normAutofit fontScale="92500"/>
          </a:bodyPr>
          <a:lstStyle/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Colours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Ornaments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Paintings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Music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Writing (name of restaurant, signage, menus)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Light/dark </a:t>
            </a:r>
            <a:endParaRPr lang="en-AU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1F70B8-CCBE-0ADC-0AA3-F9E8C3988875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868261" y="1884947"/>
            <a:ext cx="6988377" cy="537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1927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C4C0C-D466-EE52-4D24-30D6D7A50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570A5C-6AB3-D3E7-9133-B8CBFB748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99" y="885614"/>
            <a:ext cx="8803268" cy="7286835"/>
          </a:xfrm>
        </p:spPr>
        <p:txBody>
          <a:bodyPr numCol="1">
            <a:normAutofit fontScale="92500"/>
          </a:bodyPr>
          <a:lstStyle/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Colours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Ornaments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Paintings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Music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Writing (name of restaurant, signage, menus)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  <a:p>
            <a:pPr marL="0" indent="0">
              <a:buNone/>
            </a:pPr>
            <a:r>
              <a:rPr lang="en-AU" sz="6100" dirty="0">
                <a:latin typeface="Calibri" panose="020F0502020204030204" pitchFamily="34" charset="0"/>
                <a:cs typeface="Calibri" panose="020F0502020204030204" pitchFamily="34" charset="0"/>
              </a:rPr>
              <a:t>Light/dark </a:t>
            </a:r>
            <a:endParaRPr lang="en-AU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4FBE6A-F526-DBF7-7FDC-A9762D3E8A03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78196" y="1934446"/>
            <a:ext cx="6794136" cy="533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67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246BD-465B-1C69-B6D0-28D652B4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12437B-E7A7-0A83-036F-29909E2E2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034" y="1135526"/>
            <a:ext cx="8803268" cy="7341723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AU" sz="5600" dirty="0">
                <a:latin typeface="+mn-lt"/>
                <a:cs typeface="Calibri" panose="020F0502020204030204" pitchFamily="34" charset="0"/>
              </a:rPr>
              <a:t>The older restaurants projected authenticity back on their origins in Hong Kong. </a:t>
            </a:r>
          </a:p>
          <a:p>
            <a:pPr marL="0" indent="0">
              <a:buNone/>
            </a:pPr>
            <a:endParaRPr lang="en-AU" sz="5600" dirty="0"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600" dirty="0">
                <a:latin typeface="+mn-lt"/>
                <a:cs typeface="Calibri" panose="020F0502020204030204" pitchFamily="34" charset="0"/>
              </a:rPr>
              <a:t>The newer restaurants made authenticity claims based on the identity of the star chef, often with hybrid cultural inspirations. </a:t>
            </a:r>
          </a:p>
          <a:p>
            <a:pPr marL="0" indent="0">
              <a:buNone/>
            </a:pPr>
            <a:r>
              <a:rPr lang="en-AU" sz="5600" dirty="0">
                <a:latin typeface="+mn-lt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  <a:p>
            <a:pPr marL="0" indent="0">
              <a:buNone/>
            </a:pPr>
            <a:endParaRPr lang="en-AU" sz="56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C3515F-5A4D-D8C3-CEF9-7E69189DAEED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6398" y="1135526"/>
            <a:ext cx="5045502" cy="2960224"/>
          </a:xfrm>
          <a:prstGeom prst="rect">
            <a:avLst/>
          </a:prstGeom>
        </p:spPr>
      </p:pic>
      <p:pic>
        <p:nvPicPr>
          <p:cNvPr id="2050" name="Picture 2" descr="Gastón Acurio abrió su primer restaurante en 1994. Fundó Madam Tusan en 2011. Foto: composición LR - Jazmín Ceras/Ernesto Jerardo">
            <a:extLst>
              <a:ext uri="{FF2B5EF4-FFF2-40B4-BE49-F238E27FC236}">
                <a16:creationId xmlns:a16="http://schemas.microsoft.com/office/drawing/2014/main" id="{22D5D26E-1BEC-BC3C-4227-04A3915DB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398" y="4724400"/>
            <a:ext cx="5106587" cy="296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712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B3AA57-6084-48CD-1B70-1EDD15FFC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1480B9-248D-36A2-7A3E-C7DE43639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85" y="1049706"/>
            <a:ext cx="14643630" cy="6120680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n-AU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AU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both cases, authenticity has moved from a concern with the past to a concern with the creative personality. </a:t>
            </a:r>
          </a:p>
        </p:txBody>
      </p:sp>
    </p:spTree>
    <p:extLst>
      <p:ext uri="{BB962C8B-B14F-4D97-AF65-F5344CB8AC3E}">
        <p14:creationId xmlns:p14="http://schemas.microsoft.com/office/powerpoint/2010/main" val="259836060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15716-0822-DD2C-2294-6EF720FE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EBF6CE-53FF-2335-EF51-51C6EDCEF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10027265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40304-1AB4-D8E6-F2DC-C4F3EEBCE672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How does trust work?: Major Stormont, in Mauro, 2026, p. 138.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65F092-46C1-8828-A9FE-1E958BD8B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84" y="2777428"/>
            <a:ext cx="10338365" cy="38740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8472A3-9A79-9655-CA14-E6BE39036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5187" y="1532916"/>
            <a:ext cx="3316543" cy="696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738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32960-5BA4-2E90-3491-FBEDAD23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A0810C-FA5D-EA61-1082-B148F1DC1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9142361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050" name="Picture 2" descr="The Trip to Italy | The locations of the movie on Italy for Movies">
            <a:extLst>
              <a:ext uri="{FF2B5EF4-FFF2-40B4-BE49-F238E27FC236}">
                <a16:creationId xmlns:a16="http://schemas.microsoft.com/office/drawing/2014/main" id="{9927C111-05DF-6821-2D2C-111F51636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181" y="1234493"/>
            <a:ext cx="12718100" cy="71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745672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0C09-5B22-96AF-41B4-3150CF2B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F3723A-B5CB-DC34-7B31-BFD81DB01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85" y="1049706"/>
            <a:ext cx="14643630" cy="6120680"/>
          </a:xfrm>
        </p:spPr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n-AU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the L &amp; N tracks? </a:t>
            </a:r>
          </a:p>
          <a:p>
            <a:pPr marL="0" indent="0" algn="ctr">
              <a:buNone/>
            </a:pPr>
            <a:endParaRPr lang="en-AU" sz="8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AU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prove that Tennessee Williams had been in New Orleans.</a:t>
            </a:r>
          </a:p>
        </p:txBody>
      </p:sp>
    </p:spTree>
    <p:extLst>
      <p:ext uri="{BB962C8B-B14F-4D97-AF65-F5344CB8AC3E}">
        <p14:creationId xmlns:p14="http://schemas.microsoft.com/office/powerpoint/2010/main" val="476588276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A3D83-3B57-977F-3101-AF5B7C442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382657-A5FF-A076-4EF1-C942E4731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1235855"/>
            <a:ext cx="8837066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AU" sz="5400" dirty="0">
                <a:latin typeface="+mn-lt"/>
              </a:rPr>
              <a:t>Can a representation be authentic?</a:t>
            </a:r>
            <a:endParaRPr lang="en-AU" sz="5400" dirty="0"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</p:txBody>
      </p:sp>
      <p:pic>
        <p:nvPicPr>
          <p:cNvPr id="5" name="Content Placeholder 7" descr="india.jpeg">
            <a:extLst>
              <a:ext uri="{FF2B5EF4-FFF2-40B4-BE49-F238E27FC236}">
                <a16:creationId xmlns:a16="http://schemas.microsoft.com/office/drawing/2014/main" id="{279CF1AC-DD22-701F-AD8D-DF7A3E83F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1" b="15651"/>
          <a:stretch>
            <a:fillRect/>
          </a:stretch>
        </p:blipFill>
        <p:spPr>
          <a:xfrm>
            <a:off x="783184" y="3111860"/>
            <a:ext cx="8837066" cy="3689550"/>
          </a:xfrm>
          <a:prstGeom prst="rect">
            <a:avLst/>
          </a:prstGeom>
        </p:spPr>
      </p:pic>
      <p:pic>
        <p:nvPicPr>
          <p:cNvPr id="7" name="Picture 6" descr="ResizeACT-Ramayana     024.jpg">
            <a:extLst>
              <a:ext uri="{FF2B5EF4-FFF2-40B4-BE49-F238E27FC236}">
                <a16:creationId xmlns:a16="http://schemas.microsoft.com/office/drawing/2014/main" id="{1BE7AB38-59CD-CCCB-2EC5-05260773C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528" y="3111860"/>
            <a:ext cx="5620988" cy="375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1652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4842</TotalTime>
  <Words>1502</Words>
  <Application>Microsoft Macintosh PowerPoint</Application>
  <PresentationFormat>Custom</PresentationFormat>
  <Paragraphs>502</Paragraphs>
  <Slides>50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Brush Script MT</vt:lpstr>
      <vt:lpstr>Arial</vt:lpstr>
      <vt:lpstr>Calibri</vt:lpstr>
      <vt:lpstr>Calibri Light</vt:lpstr>
      <vt:lpstr>Gill Sans</vt:lpstr>
      <vt:lpstr>Univers</vt:lpstr>
      <vt:lpstr>Univers LT Std 45 Light</vt:lpstr>
      <vt:lpstr>Univers LT Std 55</vt:lpstr>
      <vt:lpstr>Univers LT Std 55 Roman</vt:lpstr>
      <vt:lpstr>Univers LT Std 65 Bold</vt:lpstr>
      <vt:lpstr>1_Title &amp; Subtitle</vt:lpstr>
      <vt:lpstr>Single col - Small title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</vt:lpstr>
      <vt:lpstr>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The University of Melbourne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>Master of Ageing</dc:subject>
  <dc:creator>Learning Environments</dc:creator>
  <cp:keywords/>
  <dc:description/>
  <cp:lastModifiedBy>Anthony Pym</cp:lastModifiedBy>
  <cp:revision>9</cp:revision>
  <dcterms:modified xsi:type="dcterms:W3CDTF">2026-09-17T07:32:09Z</dcterms:modified>
  <cp:category/>
</cp:coreProperties>
</file>