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0" r:id="rId2"/>
  </p:sldMasterIdLst>
  <p:notesMasterIdLst>
    <p:notesMasterId r:id="rId50"/>
  </p:notesMasterIdLst>
  <p:sldIdLst>
    <p:sldId id="258" r:id="rId3"/>
    <p:sldId id="456" r:id="rId4"/>
    <p:sldId id="854" r:id="rId5"/>
    <p:sldId id="855" r:id="rId6"/>
    <p:sldId id="406" r:id="rId7"/>
    <p:sldId id="520" r:id="rId8"/>
    <p:sldId id="519" r:id="rId9"/>
    <p:sldId id="522" r:id="rId10"/>
    <p:sldId id="521" r:id="rId11"/>
    <p:sldId id="407" r:id="rId12"/>
    <p:sldId id="408" r:id="rId13"/>
    <p:sldId id="409" r:id="rId14"/>
    <p:sldId id="410" r:id="rId15"/>
    <p:sldId id="412" r:id="rId16"/>
    <p:sldId id="523" r:id="rId17"/>
    <p:sldId id="524" r:id="rId18"/>
    <p:sldId id="416" r:id="rId19"/>
    <p:sldId id="527" r:id="rId20"/>
    <p:sldId id="449" r:id="rId21"/>
    <p:sldId id="525" r:id="rId22"/>
    <p:sldId id="526" r:id="rId23"/>
    <p:sldId id="451" r:id="rId24"/>
    <p:sldId id="530" r:id="rId25"/>
    <p:sldId id="529" r:id="rId26"/>
    <p:sldId id="420" r:id="rId27"/>
    <p:sldId id="421" r:id="rId28"/>
    <p:sldId id="422" r:id="rId29"/>
    <p:sldId id="423" r:id="rId30"/>
    <p:sldId id="447" r:id="rId31"/>
    <p:sldId id="531" r:id="rId32"/>
    <p:sldId id="532" r:id="rId33"/>
    <p:sldId id="419" r:id="rId34"/>
    <p:sldId id="436" r:id="rId35"/>
    <p:sldId id="437" r:id="rId36"/>
    <p:sldId id="438" r:id="rId37"/>
    <p:sldId id="425" r:id="rId38"/>
    <p:sldId id="427" r:id="rId39"/>
    <p:sldId id="428" r:id="rId40"/>
    <p:sldId id="426" r:id="rId41"/>
    <p:sldId id="431" r:id="rId42"/>
    <p:sldId id="430" r:id="rId43"/>
    <p:sldId id="432" r:id="rId44"/>
    <p:sldId id="433" r:id="rId45"/>
    <p:sldId id="429" r:id="rId46"/>
    <p:sldId id="434" r:id="rId47"/>
    <p:sldId id="533" r:id="rId48"/>
    <p:sldId id="417" r:id="rId49"/>
  </p:sldIdLst>
  <p:sldSz cx="16256000" cy="9144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BF"/>
    <a:srgbClr val="8DA500"/>
    <a:srgbClr val="003366"/>
    <a:srgbClr val="C4E500"/>
    <a:srgbClr val="576500"/>
    <a:srgbClr val="334000"/>
    <a:srgbClr val="99BF00"/>
    <a:srgbClr val="18BEE0"/>
    <a:srgbClr val="31D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B7874E-B61D-8345-AD72-702398052326}" v="1" dt="2026-10-09T01:47:24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96" autoAdjust="0"/>
    <p:restoredTop sz="94606" autoAdjust="0"/>
  </p:normalViewPr>
  <p:slideViewPr>
    <p:cSldViewPr>
      <p:cViewPr varScale="1">
        <p:scale>
          <a:sx n="68" d="100"/>
          <a:sy n="68" d="100"/>
        </p:scale>
        <p:origin x="256" y="720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93B2-86DA-284E-BFC7-65483C9E73DD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B4C0F-4E6A-5242-AF93-FF56E28A3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447EE1C9-C7AC-2B4B-A7F8-75AE396EDCF2}" type="slidenum">
              <a:rPr lang="en-GB" sz="1200">
                <a:solidFill>
                  <a:schemeClr val="tx1"/>
                </a:solidFill>
              </a:rPr>
              <a:pPr eaLnBrk="1" hangingPunct="1"/>
              <a:t>33</a:t>
            </a:fld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s-E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3661DE0B-54AB-8949-B31E-F5D9E5ADA5BF}" type="slidenum">
              <a:rPr lang="en-GB" sz="1200">
                <a:solidFill>
                  <a:schemeClr val="tx1"/>
                </a:solidFill>
              </a:rPr>
              <a:pPr eaLnBrk="1" hangingPunct="1"/>
              <a:t>34</a:t>
            </a:fld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s-E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F4FE55F8-38E6-4142-94AA-A771DFCA0898}" type="slidenum">
              <a:rPr lang="en-GB" sz="1200">
                <a:solidFill>
                  <a:schemeClr val="tx1"/>
                </a:solidFill>
              </a:rPr>
              <a:pPr eaLnBrk="1" hangingPunct="1"/>
              <a:t>35</a:t>
            </a:fld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s-E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7" name="Rectangle 4"/>
          <p:cNvSpPr>
            <a:spLocks/>
          </p:cNvSpPr>
          <p:nvPr userDrawn="1"/>
        </p:nvSpPr>
        <p:spPr bwMode="auto">
          <a:xfrm>
            <a:off x="783185" y="4499992"/>
            <a:ext cx="2088232" cy="5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76178" bIns="0" anchor="t" anchorCtr="0"/>
          <a:lstStyle/>
          <a:p>
            <a:pPr marL="36000" algn="l"/>
            <a:r>
              <a:rPr lang="en-US" sz="3200" dirty="0">
                <a:solidFill>
                  <a:srgbClr val="003366"/>
                </a:solidFill>
                <a:latin typeface="Univers LT Std 55"/>
                <a:ea typeface="ＭＳ Ｐゴシック" charset="0"/>
                <a:cs typeface="Univers LT Std 55"/>
                <a:sym typeface="Georgia" charset="0"/>
              </a:rPr>
              <a:t>Presenter: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1416" y="4535050"/>
            <a:ext cx="6768752" cy="541006"/>
          </a:xfrm>
          <a:prstGeom prst="rect">
            <a:avLst/>
          </a:prstGeom>
        </p:spPr>
        <p:txBody>
          <a:bodyPr vert="horz" lIns="0" tIns="0" rIns="91413" bIns="0"/>
          <a:lstStyle>
            <a:lvl1pPr algn="l">
              <a:defRPr sz="3000" baseline="0">
                <a:solidFill>
                  <a:schemeClr val="bg2">
                    <a:lumMod val="60000"/>
                    <a:lumOff val="40000"/>
                  </a:schemeClr>
                </a:solidFill>
                <a:latin typeface="Univers LT Std 55 Roman"/>
              </a:defRPr>
            </a:lvl1pPr>
          </a:lstStyle>
          <a:p>
            <a:pPr lvl="0"/>
            <a:r>
              <a:rPr lang="en-AU" dirty="0"/>
              <a:t>ANTNHONY PYM</a:t>
            </a:r>
          </a:p>
        </p:txBody>
      </p:sp>
    </p:spTree>
    <p:extLst>
      <p:ext uri="{BB962C8B-B14F-4D97-AF65-F5344CB8AC3E}">
        <p14:creationId xmlns:p14="http://schemas.microsoft.com/office/powerpoint/2010/main" val="42917558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r>
              <a:rPr lang="en-US" sz="2750" b="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Univers LT Std 55"/>
                <a:ea typeface="ＭＳ Ｐゴシック" charset="0"/>
                <a:cs typeface="Univers LT Std 55"/>
              </a:rPr>
              <a:t>SUBTITLES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60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36249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356" y="543984"/>
            <a:ext cx="14686844" cy="1386416"/>
          </a:xfrm>
          <a:prstGeom prst="rect">
            <a:avLst/>
          </a:prstGeom>
        </p:spPr>
        <p:txBody>
          <a:bodyPr lIns="145143" tIns="72571" rIns="145143" bIns="72571"/>
          <a:lstStyle/>
          <a:p>
            <a:r>
              <a:rPr lang="es-ES_tradnl" dirty="0"/>
              <a:t>Click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edit</a:t>
            </a:r>
            <a:r>
              <a:rPr lang="es-ES_tradnl" dirty="0"/>
              <a:t> Master </a:t>
            </a:r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336801"/>
            <a:ext cx="14630400" cy="5831417"/>
          </a:xfrm>
          <a:prstGeom prst="rect">
            <a:avLst/>
          </a:prstGeom>
        </p:spPr>
        <p:txBody>
          <a:bodyPr lIns="145143" tIns="72571" rIns="145143" bIns="72571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00" y="8475134"/>
            <a:ext cx="3793067" cy="486833"/>
          </a:xfrm>
          <a:prstGeom prst="rect">
            <a:avLst/>
          </a:prstGeom>
        </p:spPr>
        <p:txBody>
          <a:bodyPr lIns="145143" tIns="72571" rIns="145143" bIns="72571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134" y="8475134"/>
            <a:ext cx="5147733" cy="486833"/>
          </a:xfrm>
          <a:prstGeom prst="rect">
            <a:avLst/>
          </a:prstGeom>
        </p:spPr>
        <p:txBody>
          <a:bodyPr lIns="145143" tIns="72571" rIns="145143" bIns="72571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Intercultural Studies Group</a:t>
            </a:r>
            <a:endParaRPr lang="en-US" sz="2200" i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133" y="8475134"/>
            <a:ext cx="3793067" cy="486833"/>
          </a:xfrm>
          <a:prstGeom prst="rect">
            <a:avLst/>
          </a:prstGeom>
        </p:spPr>
        <p:txBody>
          <a:bodyPr lIns="145143" tIns="72571" rIns="145143" bIns="72571"/>
          <a:lstStyle>
            <a:lvl1pPr>
              <a:defRPr/>
            </a:lvl1pPr>
          </a:lstStyle>
          <a:p>
            <a:pPr>
              <a:defRPr/>
            </a:pPr>
            <a:fld id="{C7301400-0AD5-1F41-AF3D-96EE60F2A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1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702322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/>
          </p:cNvSpPr>
          <p:nvPr userDrawn="1"/>
        </p:nvSpPr>
        <p:spPr bwMode="auto">
          <a:xfrm>
            <a:off x="783184" y="1547664"/>
            <a:ext cx="147616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 dirty="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AGING</a:t>
            </a:r>
          </a:p>
        </p:txBody>
      </p:sp>
      <p:sp>
        <p:nvSpPr>
          <p:cNvPr id="24" name="Rectangle 3"/>
          <p:cNvSpPr>
            <a:spLocks/>
          </p:cNvSpPr>
          <p:nvPr userDrawn="1"/>
        </p:nvSpPr>
        <p:spPr bwMode="auto">
          <a:xfrm>
            <a:off x="783184" y="450115"/>
            <a:ext cx="1476164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 dirty="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TRANSLATION</a:t>
            </a:r>
            <a:r>
              <a:rPr lang="en-US" sz="4200" b="0" i="0" kern="1200" baseline="0" dirty="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 </a:t>
            </a:r>
            <a:endParaRPr lang="en-US" sz="4200" b="0" i="0" kern="1200" dirty="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810" indent="-34281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57" indent="-285675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70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8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865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6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M_PPT_header_logo.png"/>
          <p:cNvPicPr>
            <a:picLocks noChangeAspect="1"/>
          </p:cNvPicPr>
          <p:nvPr userDrawn="1"/>
        </p:nvPicPr>
        <p:blipFill>
          <a:blip r:embed="rId6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8520" y="163116"/>
            <a:ext cx="3175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4000" dirty="0"/>
              <a:t>Localization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Anthony Pym </a:t>
            </a:r>
          </a:p>
        </p:txBody>
      </p:sp>
    </p:spTree>
    <p:extLst>
      <p:ext uri="{BB962C8B-B14F-4D97-AF65-F5344CB8AC3E}">
        <p14:creationId xmlns:p14="http://schemas.microsoft.com/office/powerpoint/2010/main" val="308724751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86562-F924-1BFD-B2DF-89BA731A0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EACB4A-C4B7-70A2-8D08-1990B839A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312" y="-12876"/>
            <a:ext cx="12820838" cy="43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075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C8FD2-B04D-4F91-63A6-9285F0339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317F93-0296-EF14-152D-6159945716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29" y="280934"/>
            <a:ext cx="8979371" cy="810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101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41A9D-337D-45E3-5ECB-5E57CD26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B3F326-0991-1AD0-8184-5EC7227D25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5392" y="323528"/>
            <a:ext cx="10518918" cy="849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8393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get a translation to do, ask what it is for.</a:t>
            </a:r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50312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395B2-2C9B-BE86-2EB7-70E65DAE0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C7BA09-26FF-F2D7-A4A5-F834C126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992" y="827584"/>
            <a:ext cx="14660015" cy="7488832"/>
          </a:xfrm>
        </p:spPr>
        <p:txBody>
          <a:bodyPr>
            <a:normAutofit fontScale="85000" lnSpcReduction="10000"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	Welcome to Dragon NaturallySpeaking, the world</a:t>
            </a:r>
            <a:r>
              <a:rPr lang="ja-JP" alt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s most acclaimed large-vocabulary continuous-speech dictation system. With Dragon NaturallySpeaking you can compose e-mail messages, create reports, draft letters, edit proposals, create reports, and more, all by speaking to your computer instead of typing.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95C089-FD14-FA1B-BCF6-BDDDF01676FE}"/>
              </a:ext>
            </a:extLst>
          </p:cNvPr>
          <p:cNvCxnSpPr/>
          <p:nvPr/>
        </p:nvCxnSpPr>
        <p:spPr bwMode="auto">
          <a:xfrm>
            <a:off x="1215232" y="1979712"/>
            <a:ext cx="2880320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0800C8-1DCE-6802-1FA6-E8E6B5159F92}"/>
              </a:ext>
            </a:extLst>
          </p:cNvPr>
          <p:cNvCxnSpPr>
            <a:cxnSpLocks/>
          </p:cNvCxnSpPr>
          <p:nvPr/>
        </p:nvCxnSpPr>
        <p:spPr bwMode="auto">
          <a:xfrm>
            <a:off x="5103664" y="1979712"/>
            <a:ext cx="8280920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506C7E-4DE8-D665-5DFD-B1F6847A5763}"/>
              </a:ext>
            </a:extLst>
          </p:cNvPr>
          <p:cNvCxnSpPr>
            <a:cxnSpLocks/>
          </p:cNvCxnSpPr>
          <p:nvPr/>
        </p:nvCxnSpPr>
        <p:spPr bwMode="auto">
          <a:xfrm>
            <a:off x="9496152" y="4427984"/>
            <a:ext cx="115212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E1B0E-04B5-5811-76D3-4962EC6BE42C}"/>
              </a:ext>
            </a:extLst>
          </p:cNvPr>
          <p:cNvCxnSpPr>
            <a:cxnSpLocks/>
          </p:cNvCxnSpPr>
          <p:nvPr/>
        </p:nvCxnSpPr>
        <p:spPr bwMode="auto">
          <a:xfrm>
            <a:off x="6687840" y="5292080"/>
            <a:ext cx="439248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1CE372-8F99-5675-D85A-330A90BAA01F}"/>
              </a:ext>
            </a:extLst>
          </p:cNvPr>
          <p:cNvCxnSpPr>
            <a:cxnSpLocks/>
          </p:cNvCxnSpPr>
          <p:nvPr/>
        </p:nvCxnSpPr>
        <p:spPr bwMode="auto">
          <a:xfrm>
            <a:off x="8272016" y="6156176"/>
            <a:ext cx="4464496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32180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FCA7D-8D53-8DA5-C799-E5149C34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A7DD70-305C-7E29-88EA-3026D145B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751329-C8B8-6935-32F1-FA798F0D9D1A}"/>
              </a:ext>
            </a:extLst>
          </p:cNvPr>
          <p:cNvSpPr/>
          <p:nvPr/>
        </p:nvSpPr>
        <p:spPr>
          <a:xfrm>
            <a:off x="1215232" y="2627784"/>
            <a:ext cx="13825536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 descr="一个在波兰用银行机器使用StoZzlo高清图片下载-正版图片503568711-摄图网">
            <a:extLst>
              <a:ext uri="{FF2B5EF4-FFF2-40B4-BE49-F238E27FC236}">
                <a16:creationId xmlns:a16="http://schemas.microsoft.com/office/drawing/2014/main" id="{5B06CEFD-03AF-9D76-8281-166CA3F7E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448" y="1365515"/>
            <a:ext cx="9619455" cy="641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8425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A2F58-CF14-E8E1-B4E2-30E89ECCF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74BAA2-B75E-5861-15F5-F622FB63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CBF30B-7966-8BDA-63D4-21401BAF6C85}"/>
              </a:ext>
            </a:extLst>
          </p:cNvPr>
          <p:cNvSpPr/>
          <p:nvPr/>
        </p:nvSpPr>
        <p:spPr>
          <a:xfrm>
            <a:off x="1215232" y="2627784"/>
            <a:ext cx="13825536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30A76F-3D62-0EC6-6A9B-2AA04F2105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1053072"/>
            <a:ext cx="7772400" cy="703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7438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1FA9D-3745-35EF-0931-CA29745B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366A4A-DCCC-D900-A4B0-6AE61D500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1FB3C0-7E8D-A0AE-CCE0-6553C16E1B19}"/>
              </a:ext>
            </a:extLst>
          </p:cNvPr>
          <p:cNvSpPr/>
          <p:nvPr/>
        </p:nvSpPr>
        <p:spPr>
          <a:xfrm>
            <a:off x="1215232" y="2627784"/>
            <a:ext cx="13825536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C21548A8-F012-45FF-6993-6975DD8B93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95552" y="3131841"/>
          <a:ext cx="6408712" cy="3235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3847619" imgH="2610214" progId="Paint.Picture">
                  <p:embed/>
                </p:oleObj>
              </mc:Choice>
              <mc:Fallback>
                <p:oleObj name="Imagen de mapa de bits" r:id="rId2" imgW="3847619" imgH="2610214" progId="Paint.Picture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C21548A8-F012-45FF-6993-6975DD8B93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552" y="3131841"/>
                        <a:ext cx="6408712" cy="32354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219923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348750"/>
              </p:ext>
            </p:extLst>
          </p:nvPr>
        </p:nvGraphicFramePr>
        <p:xfrm>
          <a:off x="1359247" y="1393782"/>
          <a:ext cx="14125919" cy="6490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4761905" imgH="2343477" progId="Paint.Picture">
                  <p:embed/>
                </p:oleObj>
              </mc:Choice>
              <mc:Fallback>
                <p:oleObj name="Imagen de mapa de bits" r:id="rId2" imgW="4761905" imgH="2343477" progId="Paint.Picture">
                  <p:embed/>
                  <p:pic>
                    <p:nvPicPr>
                      <p:cNvPr id="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9247" y="1393782"/>
                        <a:ext cx="14125919" cy="64905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928000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5232" y="2627784"/>
            <a:ext cx="13825536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80000"/>
              </a:lnSpc>
            </a:pPr>
            <a:endParaRPr lang="en-US" sz="3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 descr="d-da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5392" y="353998"/>
            <a:ext cx="11024036" cy="86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5596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0040" y="832515"/>
            <a:ext cx="1382553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Localization: taking a product and tailoring it to an individual local market (i.e., </a:t>
            </a:r>
            <a:r>
              <a:rPr lang="ja-JP" alt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locale</a:t>
            </a:r>
            <a:r>
              <a:rPr lang="ja-JP" altLang="en-GB" sz="600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l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Translation: </a:t>
            </a:r>
            <a:r>
              <a:rPr lang="en-GB" sz="6000" dirty="0">
                <a:latin typeface="Calibri" panose="020F0502020204030204" pitchFamily="34" charset="0"/>
                <a:cs typeface="Calibri" panose="020F0502020204030204" pitchFamily="34" charset="0"/>
              </a:rPr>
              <a:t>converting user-visible natural-language strings from one language to another.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Localization = translation + factor X</a:t>
            </a:r>
          </a:p>
        </p:txBody>
      </p:sp>
    </p:spTree>
    <p:extLst>
      <p:ext uri="{BB962C8B-B14F-4D97-AF65-F5344CB8AC3E}">
        <p14:creationId xmlns:p14="http://schemas.microsoft.com/office/powerpoint/2010/main" val="24206085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1431256" y="1331640"/>
            <a:ext cx="1382553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Internationalization (e.g., character encoding)</a:t>
            </a: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Adaptation (e.g., dates, time, currency conventions)</a:t>
            </a: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Product reengineering (e.g., hot keys)</a:t>
            </a: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Product testing</a:t>
            </a: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Project management</a:t>
            </a:r>
          </a:p>
          <a:p>
            <a:pPr algn="l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42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823169" y="808314"/>
            <a:ext cx="14689632" cy="648072"/>
          </a:xfrm>
        </p:spPr>
        <p:txBody>
          <a:bodyPr>
            <a:noAutofit/>
          </a:bodyPr>
          <a:lstStyle/>
          <a:p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Don’t think like this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B5EDA-FB04-0A1D-7FCC-753EE9201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58" y="2266122"/>
            <a:ext cx="1475048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6679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6B2DB-B979-189A-31F6-B313C0480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F1F083-E45B-BC98-1E80-07F91EAE8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2518A-E926-0AED-014E-894B9A551E9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3169" y="808314"/>
            <a:ext cx="14689632" cy="648072"/>
          </a:xfrm>
        </p:spPr>
        <p:txBody>
          <a:bodyPr>
            <a:noAutofit/>
          </a:bodyPr>
          <a:lstStyle/>
          <a:p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Think like this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A1EA9-C59F-9815-147A-8104286B9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22" y="2627784"/>
            <a:ext cx="15398556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2550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68BD3-0C77-1595-1D54-4E4D57566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84CAB7-D685-7F39-CBCB-4BE663167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C1659-4031-8E01-766C-31A97C34D47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3169" y="808314"/>
            <a:ext cx="14689632" cy="648072"/>
          </a:xfrm>
        </p:spPr>
        <p:txBody>
          <a:bodyPr>
            <a:noAutofit/>
          </a:bodyPr>
          <a:lstStyle/>
          <a:p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And like this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3EF2A-6CC5-E512-747E-9753BDBA6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012" y="2236711"/>
            <a:ext cx="12899691" cy="499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6336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783184" y="821296"/>
            <a:ext cx="14689632" cy="648072"/>
          </a:xfrm>
        </p:spPr>
        <p:txBody>
          <a:bodyPr>
            <a:noAutofit/>
          </a:bodyPr>
          <a:lstStyle/>
          <a:p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The internationalized version grows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995FB-F8E9-A94F-921B-0DDD55D9D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320" y="2771800"/>
            <a:ext cx="1190389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17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7384D-5BFA-E390-41D8-EB2C02A6F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BC5379-9F73-7859-3872-FF835B552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BB33D-42C1-E8CF-B669-07EB84DB2B4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83184" y="821296"/>
            <a:ext cx="14689632" cy="648072"/>
          </a:xfrm>
        </p:spPr>
        <p:txBody>
          <a:bodyPr>
            <a:noAutofit/>
          </a:bodyPr>
          <a:lstStyle/>
          <a:p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The internationalized version grows </a:t>
            </a:r>
          </a:p>
        </p:txBody>
      </p:sp>
      <p:pic>
        <p:nvPicPr>
          <p:cNvPr id="4" name="Content Placeholder 10" descr="singularity_2.jpg">
            <a:extLst>
              <a:ext uri="{FF2B5EF4-FFF2-40B4-BE49-F238E27FC236}">
                <a16:creationId xmlns:a16="http://schemas.microsoft.com/office/drawing/2014/main" id="{353421D9-0631-0D8F-718E-F194C1AE9B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9128" y="2297562"/>
            <a:ext cx="15491100" cy="583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372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49504C-232B-89F7-58AA-A0AD5E0AD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360" y="1716826"/>
            <a:ext cx="11856172" cy="68876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0ACB20-C639-39DC-6680-BBA99606D37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83184" y="539553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What is a locale?</a:t>
            </a:r>
          </a:p>
        </p:txBody>
      </p:sp>
    </p:spTree>
    <p:extLst>
      <p:ext uri="{BB962C8B-B14F-4D97-AF65-F5344CB8AC3E}">
        <p14:creationId xmlns:p14="http://schemas.microsoft.com/office/powerpoint/2010/main" val="83819423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30117-7D8E-9BE3-9ED0-76D645FF9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C7F2E-01C1-B111-8986-B01E1A4F06C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83184" y="539553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What is a locale?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5C430A-298D-960E-521B-FDE786C08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295" y="1475656"/>
            <a:ext cx="12673410" cy="69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3140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30312-724E-A908-F9E0-C2E6C3D83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741522-6D9E-9648-1969-EAD6CC3FF49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83184" y="539553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What is a locale?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746E58-8027-014D-CDCB-55B36583E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891" y="1979712"/>
            <a:ext cx="12498218" cy="634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4416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3184" y="2627784"/>
            <a:ext cx="14660015" cy="6120680"/>
          </a:xfrm>
        </p:spPr>
        <p:txBody>
          <a:bodyPr>
            <a:normAutofit/>
          </a:bodyPr>
          <a:lstStyle/>
          <a:p>
            <a:pPr marL="0" indent="0" eaLnBrk="1" hangingPunct="1">
              <a:defRPr/>
            </a:pPr>
            <a:r>
              <a:rPr lang="en-US" sz="6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Times</a:t>
            </a:r>
          </a:p>
          <a:p>
            <a:pPr marL="0" indent="0" eaLnBrk="1" hangingPunct="1">
              <a:defRPr/>
            </a:pPr>
            <a:r>
              <a:rPr lang="en-US" sz="6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Prices</a:t>
            </a:r>
          </a:p>
          <a:p>
            <a:pPr marL="0" indent="0" eaLnBrk="1" hangingPunct="1">
              <a:defRPr/>
            </a:pPr>
            <a:r>
              <a:rPr lang="en-US" sz="6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Currency exchanges </a:t>
            </a:r>
          </a:p>
          <a:p>
            <a:r>
              <a:rPr lang="en-US" sz="6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Information chunks </a:t>
            </a:r>
          </a:p>
          <a:p>
            <a:r>
              <a:rPr lang="en-US" sz="6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Terms</a:t>
            </a:r>
          </a:p>
          <a:p>
            <a:pPr marL="0" indent="0" eaLnBrk="1" hangingPunct="1">
              <a:defRPr/>
            </a:pPr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defRPr/>
            </a:pPr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buFontTx/>
              <a:buChar char="-"/>
              <a:defRPr/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defRPr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783184" y="1331640"/>
            <a:ext cx="14689632" cy="648072"/>
          </a:xfrm>
        </p:spPr>
        <p:txBody>
          <a:bodyPr>
            <a:normAutofit fontScale="70000" lnSpcReduction="20000"/>
          </a:bodyPr>
          <a:lstStyle/>
          <a:p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Placeholders</a:t>
            </a:r>
            <a:r>
              <a:rPr lang="en-AU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641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6B9B2-997C-049A-DEFA-DE0C84C25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A30DB2-FEC0-4845-53F5-90183EC24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627784"/>
            <a:ext cx="14660015" cy="6120680"/>
          </a:xfrm>
        </p:spPr>
        <p:txBody>
          <a:bodyPr>
            <a:normAutofit/>
          </a:bodyPr>
          <a:lstStyle/>
          <a:p>
            <a:pPr marL="571500" indent="-571500" eaLnBrk="1" hangingPunct="1">
              <a:buFontTx/>
              <a:buChar char="-"/>
              <a:defRPr/>
            </a:pPr>
            <a:endParaRPr lang="en-US" sz="3600" dirty="0">
              <a:solidFill>
                <a:srgbClr val="000000"/>
              </a:solidFill>
              <a:cs typeface="Arial" charset="0"/>
            </a:endParaRPr>
          </a:p>
          <a:p>
            <a:pPr marL="0" indent="0" eaLnBrk="1" hangingPunct="1">
              <a:defRPr/>
            </a:pPr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defRPr/>
            </a:pPr>
            <a:endParaRPr lang="en-US" sz="3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buFontTx/>
              <a:buChar char="-"/>
              <a:defRPr/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defRPr/>
            </a:pP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8B1FF6-37DF-0CAA-2767-8507CC0DC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264" y="395536"/>
            <a:ext cx="13653935" cy="864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0209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91414-44A4-D1A1-0058-F06901F4B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C003FB-4D46-4229-C170-878FBCDE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5" y="2627784"/>
            <a:ext cx="8136904" cy="6120680"/>
          </a:xfrm>
        </p:spPr>
        <p:txBody>
          <a:bodyPr>
            <a:normAutofit/>
          </a:bodyPr>
          <a:lstStyle/>
          <a:p>
            <a:pPr marL="0" indent="0" eaLnBrk="1" hangingPunct="1">
              <a:defRPr/>
            </a:pPr>
            <a:r>
              <a:rPr lang="en-US" sz="6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70,000 terms</a:t>
            </a:r>
          </a:p>
          <a:p>
            <a:pPr marL="0" indent="0" eaLnBrk="1" hangingPunct="1">
              <a:defRPr/>
            </a:pPr>
            <a:r>
              <a:rPr lang="en-US" sz="6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Restricted syntax</a:t>
            </a:r>
          </a:p>
          <a:p>
            <a:pPr marL="0" indent="0" eaLnBrk="1" hangingPunct="1">
              <a:defRPr/>
            </a:pPr>
            <a:r>
              <a:rPr lang="en-US" sz="6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Very specific style sheets</a:t>
            </a:r>
          </a:p>
          <a:p>
            <a:pPr marL="0" indent="0" eaLnBrk="1" hangingPunct="1">
              <a:defRPr/>
            </a:pPr>
            <a:endParaRPr lang="en-US" sz="6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defRPr/>
            </a:pPr>
            <a:endParaRPr lang="en-US" sz="6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buFontTx/>
              <a:buChar char="-"/>
              <a:defRPr/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defRPr/>
            </a:pP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CC09D-7A0D-9CCD-30F8-20DEB199C31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83184" y="683568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Caterpillar Technical English</a:t>
            </a:r>
            <a:endParaRPr lang="en-US" sz="4000" dirty="0"/>
          </a:p>
        </p:txBody>
      </p:sp>
      <p:pic>
        <p:nvPicPr>
          <p:cNvPr id="4" name="Picture 3" descr="caterpillar.jpeg">
            <a:extLst>
              <a:ext uri="{FF2B5EF4-FFF2-40B4-BE49-F238E27FC236}">
                <a16:creationId xmlns:a16="http://schemas.microsoft.com/office/drawing/2014/main" id="{5BC266E7-96A0-189F-1BD6-A948FBFC3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6824" y="4564292"/>
            <a:ext cx="6192688" cy="4120952"/>
          </a:xfrm>
          <a:prstGeom prst="rect">
            <a:avLst/>
          </a:prstGeom>
        </p:spPr>
      </p:pic>
      <p:pic>
        <p:nvPicPr>
          <p:cNvPr id="5" name="Picture 4" descr="Image result for caterpillar">
            <a:extLst>
              <a:ext uri="{FF2B5EF4-FFF2-40B4-BE49-F238E27FC236}">
                <a16:creationId xmlns:a16="http://schemas.microsoft.com/office/drawing/2014/main" id="{6DB1672D-8055-AA67-076D-93BC13302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824" y="458756"/>
            <a:ext cx="6192687" cy="3984859"/>
          </a:xfrm>
          <a:prstGeom prst="rect">
            <a:avLst/>
          </a:prstGeom>
        </p:spPr>
      </p:pic>
      <p:pic>
        <p:nvPicPr>
          <p:cNvPr id="11" name="Graphic 10" descr="Close with solid fill">
            <a:extLst>
              <a:ext uri="{FF2B5EF4-FFF2-40B4-BE49-F238E27FC236}">
                <a16:creationId xmlns:a16="http://schemas.microsoft.com/office/drawing/2014/main" id="{3904A725-E7DD-5A02-C38A-6455130FFC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9240" y="1090242"/>
            <a:ext cx="3075084" cy="307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642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2800" dirty="0">
              <a:latin typeface="Tahoma" charset="0"/>
            </a:endParaRPr>
          </a:p>
          <a:p>
            <a:r>
              <a:rPr lang="en-GB" sz="3200" dirty="0">
                <a:latin typeface="Arial" charset="0"/>
              </a:rPr>
              <a:t>	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Welcome to Dragon NaturallySpeaking, the world</a:t>
            </a:r>
            <a:r>
              <a:rPr lang="ja-JP" alt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s most acclaimed large-vocabulary continuous-speech dictation system. With Dragon NaturallySpeaking you can dictate to your computer instead of using the computer to enter and revise text. </a:t>
            </a: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How language “chunks” are used</a:t>
            </a:r>
          </a:p>
        </p:txBody>
      </p:sp>
    </p:spTree>
    <p:extLst>
      <p:ext uri="{BB962C8B-B14F-4D97-AF65-F5344CB8AC3E}">
        <p14:creationId xmlns:p14="http://schemas.microsoft.com/office/powerpoint/2010/main" val="286555090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	Welcome to Dragon NaturallySpeaking, the world</a:t>
            </a:r>
            <a:r>
              <a:rPr lang="ja-JP" alt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s most acclaimed large-vocabulary continuous-speech dictation system. With Dragon NaturallySpeaking you can dictate to your computer instead of using the computer to enter and revise text. </a:t>
            </a:r>
          </a:p>
          <a:p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How language “chunks” are used</a:t>
            </a:r>
          </a:p>
        </p:txBody>
      </p:sp>
    </p:spTree>
    <p:extLst>
      <p:ext uri="{BB962C8B-B14F-4D97-AF65-F5344CB8AC3E}">
        <p14:creationId xmlns:p14="http://schemas.microsoft.com/office/powerpoint/2010/main" val="325241974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	Welcome to Dragon NaturallySpeaking, the world</a:t>
            </a:r>
            <a:r>
              <a:rPr lang="ja-JP" alt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s most acclaimed large-vocabulary continuous-speech dictation system. With Dragon NaturallySpeaking you can dictate to your computer instead of typing.  </a:t>
            </a:r>
          </a:p>
          <a:p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Two pages later</a:t>
            </a:r>
          </a:p>
        </p:txBody>
      </p:sp>
    </p:spTree>
    <p:extLst>
      <p:ext uri="{BB962C8B-B14F-4D97-AF65-F5344CB8AC3E}">
        <p14:creationId xmlns:p14="http://schemas.microsoft.com/office/powerpoint/2010/main" val="25284304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	Welcome to Dragon NaturallySpeaking, the world</a:t>
            </a:r>
            <a:r>
              <a:rPr lang="ja-JP" alt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s most acclaimed large-vocabulary continuous-speech dictation system. With Dragon NaturallySpeaking you can compose e-mail messages, create reports, draft letters, edit proposals, and more, all by speaking to your computer instead of typing.  </a:t>
            </a:r>
          </a:p>
          <a:p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And later</a:t>
            </a:r>
          </a:p>
        </p:txBody>
      </p:sp>
    </p:spTree>
    <p:extLst>
      <p:ext uri="{BB962C8B-B14F-4D97-AF65-F5344CB8AC3E}">
        <p14:creationId xmlns:p14="http://schemas.microsoft.com/office/powerpoint/2010/main" val="318767938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823169" y="431540"/>
            <a:ext cx="14689632" cy="648072"/>
          </a:xfrm>
        </p:spPr>
        <p:txBody>
          <a:bodyPr>
            <a:noAutofit/>
          </a:bodyPr>
          <a:lstStyle/>
          <a:p>
            <a:r>
              <a:rPr lang="en-AU" sz="4000" dirty="0">
                <a:latin typeface="Calibri" panose="020F0502020204030204" pitchFamily="34" charset="0"/>
                <a:cs typeface="Calibri" panose="020F0502020204030204" pitchFamily="34" charset="0"/>
              </a:rPr>
              <a:t>Language workers find employment in: </a:t>
            </a:r>
          </a:p>
        </p:txBody>
      </p:sp>
      <p:sp>
        <p:nvSpPr>
          <p:cNvPr id="6" name="Rectangle 5"/>
          <p:cNvSpPr/>
          <p:nvPr/>
        </p:nvSpPr>
        <p:spPr>
          <a:xfrm>
            <a:off x="823169" y="1496266"/>
            <a:ext cx="13825536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Controlled writing</a:t>
            </a:r>
          </a:p>
          <a:p>
            <a:pPr algn="l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Terminology</a:t>
            </a:r>
          </a:p>
          <a:p>
            <a:pPr algn="l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Multilingual rewriting</a:t>
            </a:r>
          </a:p>
          <a:p>
            <a:pPr algn="l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Cleaning of multilingual translation memories</a:t>
            </a:r>
          </a:p>
          <a:p>
            <a:pPr algn="l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Integration of MT (localization kits)</a:t>
            </a:r>
          </a:p>
          <a:p>
            <a:pPr algn="l">
              <a:lnSpc>
                <a:spcPct val="150000"/>
              </a:lnSpc>
            </a:pPr>
            <a:r>
              <a:rPr lang="en-US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Project management</a:t>
            </a:r>
          </a:p>
          <a:p>
            <a:pPr algn="l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239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35592-8DDF-6DD4-05CA-A5DCEB698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F86B73-90C9-A2B4-98DC-EBE48F12A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2800" dirty="0">
              <a:latin typeface="Tahoma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E8E33-26B1-CDCE-F8A2-D7CB81875C4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12801" y="395536"/>
            <a:ext cx="14689632" cy="1296144"/>
          </a:xfrm>
        </p:spPr>
        <p:txBody>
          <a:bodyPr>
            <a:normAutofit/>
          </a:bodyPr>
          <a:lstStyle/>
          <a:p>
            <a:pPr algn="ctr"/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Standardization</a:t>
            </a:r>
            <a:r>
              <a:rPr lang="en-AU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D085F8-4489-29AD-6475-95160E9B1F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81" y="2782145"/>
            <a:ext cx="7772400" cy="48001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60F7B8-24E5-4A94-8AFE-094EDCF738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8066" y="2761455"/>
            <a:ext cx="7946470" cy="481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7355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D7A83-3B02-3E0A-2F82-03268440D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4FA29B-C70D-A8E5-6F36-26F00416C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2800" dirty="0">
              <a:latin typeface="Tahoma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96323-B40B-339A-0EB8-27C6169903D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12801" y="395536"/>
            <a:ext cx="14689632" cy="1296144"/>
          </a:xfrm>
        </p:spPr>
        <p:txBody>
          <a:bodyPr>
            <a:normAutofit/>
          </a:bodyPr>
          <a:lstStyle/>
          <a:p>
            <a:pPr algn="ctr"/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Adaptation</a:t>
            </a:r>
            <a:r>
              <a:rPr lang="en-AU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507F8-0569-21F2-72FC-90646CAC1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63" y="2968774"/>
            <a:ext cx="7772400" cy="4603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F419FE-69B6-8FBF-0849-61C4C6E5F7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4434" y="2267744"/>
            <a:ext cx="7772400" cy="497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629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082655-553C-211B-F63A-60AC2AF9B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248" y="755576"/>
            <a:ext cx="13880767" cy="76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8509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362" y="1187624"/>
            <a:ext cx="15737276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864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291" y="1259632"/>
            <a:ext cx="15847418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2239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296" y="1511660"/>
            <a:ext cx="15497408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364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PR China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376" y="2339752"/>
            <a:ext cx="10924597" cy="576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7742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PR China</a:t>
            </a:r>
          </a:p>
        </p:txBody>
      </p:sp>
      <p:pic>
        <p:nvPicPr>
          <p:cNvPr id="8" name="Picture 7" descr="ikea_PRC_e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376" y="2339752"/>
            <a:ext cx="10945216" cy="55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1261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Taipei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3304" y="2267744"/>
            <a:ext cx="12097344" cy="59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85998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Hong Kong</a:t>
            </a:r>
          </a:p>
        </p:txBody>
      </p:sp>
      <p:pic>
        <p:nvPicPr>
          <p:cNvPr id="6" name="Picture 5" descr="ikea_H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3424" y="2483768"/>
            <a:ext cx="9793088" cy="519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349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Indonesia</a:t>
            </a:r>
          </a:p>
        </p:txBody>
      </p:sp>
      <p:pic>
        <p:nvPicPr>
          <p:cNvPr id="7" name="Picture 6" descr="ikea_indonesia_b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439" y="2411760"/>
            <a:ext cx="1018981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21887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Indonesia</a:t>
            </a:r>
          </a:p>
        </p:txBody>
      </p:sp>
      <p:pic>
        <p:nvPicPr>
          <p:cNvPr id="7" name="Picture 6" descr="ikea_indonesia_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9407" y="2339752"/>
            <a:ext cx="10639703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7040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UK</a:t>
            </a:r>
          </a:p>
        </p:txBody>
      </p:sp>
      <p:pic>
        <p:nvPicPr>
          <p:cNvPr id="7" name="Picture 6" descr="ikea_U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7240" y="2411760"/>
            <a:ext cx="1326463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69158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US</a:t>
            </a:r>
          </a:p>
        </p:txBody>
      </p:sp>
      <p:pic>
        <p:nvPicPr>
          <p:cNvPr id="7" name="Picture 6" descr="ikea_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384" y="2483768"/>
            <a:ext cx="10657184" cy="54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44244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2427767" cy="5112568"/>
          </a:xfrm>
        </p:spPr>
        <p:txBody>
          <a:bodyPr>
            <a:normAutofit/>
          </a:bodyPr>
          <a:lstStyle/>
          <a:p>
            <a:endParaRPr lang="en-GB" sz="3200" dirty="0">
              <a:latin typeface="Arial" charset="0"/>
            </a:endParaRPr>
          </a:p>
          <a:p>
            <a:endParaRPr lang="en-GB" sz="3200" dirty="0">
              <a:latin typeface="Arial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 dirty="0"/>
              <a:t>Ikea Australia</a:t>
            </a:r>
          </a:p>
        </p:txBody>
      </p:sp>
      <p:pic>
        <p:nvPicPr>
          <p:cNvPr id="7" name="Picture 6" descr="ikea_austral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432" y="2483768"/>
            <a:ext cx="11234094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617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1403648"/>
            <a:ext cx="14660015" cy="7488832"/>
          </a:xfrm>
        </p:spPr>
        <p:txBody>
          <a:bodyPr>
            <a:normAutofit lnSpcReduction="10000"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The most global product is the most symbolically domesticated.</a:t>
            </a:r>
          </a:p>
          <a:p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	There is a clear distinction between standardization and adaptation in parts of the same webpage. </a:t>
            </a:r>
          </a:p>
          <a:p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	There is a clear professional distinction between natural-language replacement (</a:t>
            </a:r>
            <a:r>
              <a:rPr lang="ja-JP" altLang="en-GB" sz="4000"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translation</a:t>
            </a:r>
            <a:r>
              <a:rPr lang="ja-JP" altLang="en-GB" sz="400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) and complete localization.</a:t>
            </a:r>
          </a:p>
          <a:p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	The less interesting work is at the level of natural-language replacement (‘translation’).</a:t>
            </a:r>
          </a:p>
          <a:p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	LLMs can do the natural-language replacement. </a:t>
            </a:r>
          </a:p>
          <a:p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841831" y="755576"/>
            <a:ext cx="14689632" cy="648072"/>
          </a:xfrm>
        </p:spPr>
        <p:txBody>
          <a:bodyPr>
            <a:noAutofit/>
          </a:bodyPr>
          <a:lstStyle/>
          <a:p>
            <a:r>
              <a:rPr lang="en-AU" sz="4000" dirty="0">
                <a:latin typeface="Calibri" panose="020F0502020204030204" pitchFamily="34" charset="0"/>
                <a:cs typeface="Calibri" panose="020F0502020204030204" pitchFamily="34" charset="0"/>
              </a:rPr>
              <a:t>Hypotheses</a:t>
            </a:r>
          </a:p>
        </p:txBody>
      </p:sp>
    </p:spTree>
    <p:extLst>
      <p:ext uri="{BB962C8B-B14F-4D97-AF65-F5344CB8AC3E}">
        <p14:creationId xmlns:p14="http://schemas.microsoft.com/office/powerpoint/2010/main" val="2678354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D8070B-9E0A-0341-3BED-E709492EC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12851B-A590-2B0D-7F9A-D44DF99F7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323528"/>
            <a:ext cx="14689632" cy="8568952"/>
          </a:xfrm>
        </p:spPr>
        <p:txBody>
          <a:bodyPr>
            <a:normAutofit/>
          </a:bodyPr>
          <a:lstStyle/>
          <a:p>
            <a:pPr lvl="0"/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AU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a given sector (banks, fashion shops, education, cars), select one company that has a multilingual website and another company in the same sector that has a monolingual website.</a:t>
            </a:r>
          </a:p>
          <a:p>
            <a:endParaRPr lang="en-AU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Compare the two. </a:t>
            </a:r>
          </a:p>
          <a:p>
            <a:endParaRPr lang="en-AU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one uses the most translation? </a:t>
            </a:r>
          </a:p>
          <a:p>
            <a:r>
              <a:rPr lang="en-AU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one uses the most standardization? </a:t>
            </a:r>
          </a:p>
          <a:p>
            <a:r>
              <a:rPr lang="en-AU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one uses the most adaptation? </a:t>
            </a:r>
          </a:p>
          <a:p>
            <a:r>
              <a:rPr lang="en-AU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there signs of internationalization?</a:t>
            </a:r>
          </a:p>
          <a:p>
            <a:endParaRPr lang="en-A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622594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en-AU" sz="4000" dirty="0">
                <a:latin typeface="Calibri" panose="020F0502020204030204" pitchFamily="34" charset="0"/>
                <a:cs typeface="Calibri" panose="020F0502020204030204" pitchFamily="34" charset="0"/>
              </a:rPr>
              <a:t>What does localization do?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Globalization/localization may maintain or enhance linguistic diversity.</a:t>
            </a:r>
          </a:p>
          <a:p>
            <a:pPr algn="l"/>
            <a:endParaRPr lang="en-GB" sz="4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At the same time, it spreads similitude in technologies and thus in lifestyles.</a:t>
            </a:r>
          </a:p>
          <a:p>
            <a:pPr algn="l"/>
            <a:endParaRPr lang="en-GB" sz="4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sz="4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Consumers are positioned in locales that mean they cannot easily become discourse producers. </a:t>
            </a:r>
          </a:p>
          <a:p>
            <a:pPr algn="l"/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762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19459</TotalTime>
  <Pages>0</Pages>
  <Words>613</Words>
  <Characters>0</Characters>
  <Application>Microsoft Macintosh PowerPoint</Application>
  <PresentationFormat>Custom</PresentationFormat>
  <Lines>0</Lines>
  <Paragraphs>134</Paragraphs>
  <Slides>47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8" baseType="lpstr">
      <vt:lpstr>Arial</vt:lpstr>
      <vt:lpstr>Calibri</vt:lpstr>
      <vt:lpstr>Gill Sans</vt:lpstr>
      <vt:lpstr>Tahoma</vt:lpstr>
      <vt:lpstr>Univers LT Std 45 Light</vt:lpstr>
      <vt:lpstr>Univers LT Std 55</vt:lpstr>
      <vt:lpstr>Univers LT Std 55 Roman</vt:lpstr>
      <vt:lpstr>Univers LT Std 65 Bold</vt:lpstr>
      <vt:lpstr>1_Title &amp; Subtitle</vt:lpstr>
      <vt:lpstr>Single col - Small title</vt:lpstr>
      <vt:lpstr>Imagen de mapa de bits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video recording SITTING</dc:title>
  <dc:subject/>
  <dc:creator>Anthony Pym</dc:creator>
  <cp:keywords/>
  <dc:description/>
  <cp:lastModifiedBy>Anthony Pym</cp:lastModifiedBy>
  <cp:revision>184</cp:revision>
  <dcterms:modified xsi:type="dcterms:W3CDTF">2026-10-09T01:48:31Z</dcterms:modified>
  <cp:category/>
</cp:coreProperties>
</file>