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0" r:id="rId2"/>
  </p:sldMasterIdLst>
  <p:notesMasterIdLst>
    <p:notesMasterId r:id="rId35"/>
  </p:notesMasterIdLst>
  <p:sldIdLst>
    <p:sldId id="258" r:id="rId3"/>
    <p:sldId id="448" r:id="rId4"/>
    <p:sldId id="444" r:id="rId5"/>
    <p:sldId id="446" r:id="rId6"/>
    <p:sldId id="447" r:id="rId7"/>
    <p:sldId id="449" r:id="rId8"/>
    <p:sldId id="450" r:id="rId9"/>
    <p:sldId id="451" r:id="rId10"/>
    <p:sldId id="453" r:id="rId11"/>
    <p:sldId id="422" r:id="rId12"/>
    <p:sldId id="402" r:id="rId13"/>
    <p:sldId id="398" r:id="rId14"/>
    <p:sldId id="399" r:id="rId15"/>
    <p:sldId id="400" r:id="rId16"/>
    <p:sldId id="401" r:id="rId17"/>
    <p:sldId id="419" r:id="rId18"/>
    <p:sldId id="456" r:id="rId19"/>
    <p:sldId id="854" r:id="rId20"/>
    <p:sldId id="855" r:id="rId21"/>
    <p:sldId id="810" r:id="rId22"/>
    <p:sldId id="420" r:id="rId23"/>
    <p:sldId id="811" r:id="rId24"/>
    <p:sldId id="812" r:id="rId25"/>
    <p:sldId id="847" r:id="rId26"/>
    <p:sldId id="848" r:id="rId27"/>
    <p:sldId id="850" r:id="rId28"/>
    <p:sldId id="849" r:id="rId29"/>
    <p:sldId id="851" r:id="rId30"/>
    <p:sldId id="852" r:id="rId31"/>
    <p:sldId id="853" r:id="rId32"/>
    <p:sldId id="455" r:id="rId33"/>
    <p:sldId id="452" r:id="rId34"/>
  </p:sldIdLst>
  <p:sldSz cx="16256000" cy="9144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A"/>
    <a:srgbClr val="BD9758"/>
    <a:srgbClr val="8DA500"/>
    <a:srgbClr val="003366"/>
    <a:srgbClr val="C4E500"/>
    <a:srgbClr val="576500"/>
    <a:srgbClr val="334000"/>
    <a:srgbClr val="99BF00"/>
    <a:srgbClr val="0099BF"/>
    <a:srgbClr val="18B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75" autoAdjust="0"/>
  </p:normalViewPr>
  <p:slideViewPr>
    <p:cSldViewPr>
      <p:cViewPr varScale="1">
        <p:scale>
          <a:sx n="86" d="100"/>
          <a:sy n="86" d="100"/>
        </p:scale>
        <p:origin x="592" y="200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93B2-86DA-284E-BFC7-65483C9E73DD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B4C0F-4E6A-5242-AF93-FF56E28A3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87244-781C-F54C-F732-4979BC923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2CB01-6CAD-B937-3534-D019D65FD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018BD-6C92-44AF-B56B-68E1DFF9C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6A172-E37D-339D-5BC8-E3956E386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42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DAD4D-3687-CF41-B673-8F16948C4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7D137-4789-28C1-890C-E969B3400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248781-BEA1-DA2D-7BD9-6E006C887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93C9A-CB0D-908F-A8DC-22EBC734E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0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31117-8E02-FC47-634F-438A558BA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89B906-C546-0B9D-500E-F77D463A4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F622F-37BF-CA2D-2A31-09ED868C9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57FCA-D289-5C5E-B059-E1DF35BB0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80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5180D-02B4-DE30-739E-FD85FAB4B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72992-1B22-01A2-B669-D47FA0DF5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A72151-4ACB-812C-A5D1-E5D92ACFF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E7CB7-27F8-569A-5886-B0723D838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0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A0BCE-72E1-FAE8-BE5E-CBEB42572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BECF4D-FFEB-7296-7CF2-62F4D1758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FD3AD-7578-8F0D-A566-95E912712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9EC08-BB4F-3775-85E0-1A96E4E75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70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15657-D934-EE56-A241-E94C8A66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7092C-C323-0C05-5B5A-9C92415DD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FEA4B-B9EB-2BF3-EC74-E268AF954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AD006-0B61-2442-8E49-A99B01305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31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1AD2F-7B91-7FFB-21A1-FD1F75ABE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DFC73-6324-D86E-5C07-CBAA6A166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E95B6-1B7E-4262-BABD-9530F53DF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EAFC1-A15B-72A8-B4EB-8EC9E32B6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84C23-2FD2-DCEC-BCE7-5100653AF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36D79-155C-74A8-7190-0E2DD4EFD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AA7EE-C335-CF2E-1AB5-BFEF4B759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04EFA-4D84-8937-1213-0009CED3C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13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761640" cy="280831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 baseline="0">
                <a:solidFill>
                  <a:srgbClr val="003366"/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Translation knowledge </a:t>
            </a:r>
          </a:p>
        </p:txBody>
      </p:sp>
      <p:sp>
        <p:nvSpPr>
          <p:cNvPr id="7" name="Rectangle 4"/>
          <p:cNvSpPr>
            <a:spLocks/>
          </p:cNvSpPr>
          <p:nvPr userDrawn="1"/>
        </p:nvSpPr>
        <p:spPr bwMode="auto">
          <a:xfrm>
            <a:off x="783185" y="4499992"/>
            <a:ext cx="2088232" cy="5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76178" bIns="0" anchor="t" anchorCtr="0"/>
          <a:lstStyle/>
          <a:p>
            <a:pPr marL="36000" algn="l"/>
            <a:r>
              <a:rPr lang="en-US" sz="3200" dirty="0">
                <a:solidFill>
                  <a:srgbClr val="003366"/>
                </a:solidFill>
                <a:latin typeface="Univers LT Std 55"/>
                <a:ea typeface="ＭＳ Ｐゴシック" charset="0"/>
                <a:cs typeface="Univers LT Std 55"/>
                <a:sym typeface="Georgia" charset="0"/>
              </a:rPr>
              <a:t>Presenter: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1416" y="4535050"/>
            <a:ext cx="6768752" cy="541006"/>
          </a:xfrm>
          <a:prstGeom prst="rect">
            <a:avLst/>
          </a:prstGeom>
        </p:spPr>
        <p:txBody>
          <a:bodyPr vert="horz" lIns="0" tIns="0" rIns="91413" bIns="0"/>
          <a:lstStyle>
            <a:lvl1pPr algn="l">
              <a:defRPr sz="3000" baseline="0">
                <a:solidFill>
                  <a:schemeClr val="bg2">
                    <a:lumMod val="60000"/>
                    <a:lumOff val="40000"/>
                  </a:schemeClr>
                </a:solidFill>
                <a:latin typeface="Univers LT Std 55 Roman"/>
              </a:defRPr>
            </a:lvl1pPr>
          </a:lstStyle>
          <a:p>
            <a:pPr lvl="0"/>
            <a:r>
              <a:rPr lang="en-AU" dirty="0"/>
              <a:t>ANTNHONY PYM</a:t>
            </a:r>
          </a:p>
        </p:txBody>
      </p:sp>
    </p:spTree>
    <p:extLst>
      <p:ext uri="{BB962C8B-B14F-4D97-AF65-F5344CB8AC3E}">
        <p14:creationId xmlns:p14="http://schemas.microsoft.com/office/powerpoint/2010/main" val="42917558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r>
              <a:rPr lang="en-US" sz="2750" b="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Univers LT Std 55"/>
                <a:ea typeface="ＭＳ Ｐゴシック" charset="0"/>
                <a:cs typeface="Univers LT Std 55"/>
              </a:rPr>
              <a:t>SUBTITLES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8560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36249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/>
          </p:cNvSpPr>
          <p:nvPr userDrawn="1"/>
        </p:nvSpPr>
        <p:spPr bwMode="auto">
          <a:xfrm>
            <a:off x="783184" y="1547664"/>
            <a:ext cx="147616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 dirty="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AGING</a:t>
            </a:r>
          </a:p>
        </p:txBody>
      </p:sp>
      <p:sp>
        <p:nvSpPr>
          <p:cNvPr id="24" name="Rectangle 3"/>
          <p:cNvSpPr>
            <a:spLocks/>
          </p:cNvSpPr>
          <p:nvPr userDrawn="1"/>
        </p:nvSpPr>
        <p:spPr bwMode="auto">
          <a:xfrm>
            <a:off x="783184" y="450115"/>
            <a:ext cx="1476164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endParaRPr lang="en-US" sz="4200" b="0" i="0" kern="1200" dirty="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  <a:p>
            <a:pPr algn="l">
              <a:lnSpc>
                <a:spcPct val="90000"/>
              </a:lnSpc>
            </a:pPr>
            <a:endParaRPr lang="en-US" sz="4200" b="0" i="0" kern="1200" dirty="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810" indent="-34281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57" indent="-285675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70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8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865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6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write down three questions about translation that you would like me to answer in these classes. </a:t>
            </a:r>
          </a:p>
          <a:p>
            <a:pPr marL="14288" indent="0"/>
            <a:endParaRPr lang="en-US" sz="9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(Only one can concern money!)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24751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3E517-BE75-C698-66B9-A4183BD25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E66978-5CAF-2D42-2217-D9646A3AD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bring a laptop to class. </a:t>
            </a:r>
          </a:p>
          <a:p>
            <a:pPr marL="14288" indent="0"/>
            <a:endParaRPr lang="en-US" sz="9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do not look at your phone!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0814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ST: Source text or start text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TT: Target text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SL: Source or start language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TL: Target language </a:t>
            </a:r>
          </a:p>
        </p:txBody>
      </p:sp>
    </p:spTree>
    <p:extLst>
      <p:ext uri="{BB962C8B-B14F-4D97-AF65-F5344CB8AC3E}">
        <p14:creationId xmlns:p14="http://schemas.microsoft.com/office/powerpoint/2010/main" val="1471845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CFC20-BAF6-1578-1432-81D288B26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0561AC-CC3B-6AC4-5606-506582D92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969552" cy="7776864"/>
          </a:xfrm>
        </p:spPr>
        <p:txBody>
          <a:bodyPr>
            <a:noAutofit/>
          </a:bodyPr>
          <a:lstStyle/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MT: Machine translation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LLM: Large Language Models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AI: artificial intelligence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Generative AI (GenAI): LLMs that can translate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7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BC58E-AEFD-5134-0685-19AAD62E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26D65A-A094-AC3B-A853-EBB257940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Automation: GenAI + MT</a:t>
            </a:r>
          </a:p>
          <a:p>
            <a:pPr marL="0" indent="0"/>
            <a:endParaRPr lang="en-US" sz="6000" strike="sngStrik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CAT: Computer Assisted/Aided Translation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63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ED1DE-4509-2747-A559-3CDA264C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2EA779-2123-5AFC-ABE0-62D45A02A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L1: Your first or mother language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L2: Your additional language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 language: Your strongest language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B language: Your next strongest language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54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49F06-35AA-95E2-211D-D48F7E471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A51358-11D0-F868-AFB9-26878192A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Post-editing: Correcting automated output.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Pre-editing: Preparing an ST for automation.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278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00CCF-7E89-F179-3EFF-BB4628783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320833-E441-E6C3-71E3-23304C7AA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Revision: Correcting a translation.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Editing: Correcting a text.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Back translation: A translation made from TT to SL, usually literal, in order to illustrate the TL.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4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3B0D8-EB20-2815-F6B6-73572083D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01AD8A-B996-D0E8-2EB2-C5525DEDE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2200101"/>
            <a:ext cx="14660015" cy="6120680"/>
          </a:xfrm>
        </p:spPr>
        <p:txBody>
          <a:bodyPr/>
          <a:lstStyle/>
          <a:p>
            <a:pPr algn="ctr"/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How many basic ways are there to translate?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sk-SK" dirty="0"/>
              <a:t> </a:t>
            </a:r>
          </a:p>
          <a:p>
            <a:pPr algn="r"/>
            <a:endParaRPr lang="en-US" dirty="0"/>
          </a:p>
        </p:txBody>
      </p:sp>
      <p:pic>
        <p:nvPicPr>
          <p:cNvPr id="4" name="Picture 3" descr="Image result for two fingers counting starting with thumb image">
            <a:extLst>
              <a:ext uri="{FF2B5EF4-FFF2-40B4-BE49-F238E27FC236}">
                <a16:creationId xmlns:a16="http://schemas.microsoft.com/office/drawing/2014/main" id="{2075D1CF-BC13-BDD2-C03B-45F5B7CC1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158" y="3667633"/>
            <a:ext cx="4369025" cy="4320480"/>
          </a:xfrm>
          <a:prstGeom prst="rect">
            <a:avLst/>
          </a:prstGeom>
        </p:spPr>
      </p:pic>
      <p:pic>
        <p:nvPicPr>
          <p:cNvPr id="9" name="Picture 8" descr="Image result for two fingers counting two image">
            <a:extLst>
              <a:ext uri="{FF2B5EF4-FFF2-40B4-BE49-F238E27FC236}">
                <a16:creationId xmlns:a16="http://schemas.microsoft.com/office/drawing/2014/main" id="{BBCD1721-DCCA-30AD-E782-A6AD1A476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263" y="3851920"/>
            <a:ext cx="334117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75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DEAD0-2117-F423-3B9A-2DCBDE8F9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0D1A39-FD65-1C3F-4C34-DDC77C2D0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2200101"/>
            <a:ext cx="14660015" cy="6120680"/>
          </a:xfrm>
        </p:spPr>
        <p:txBody>
          <a:bodyPr/>
          <a:lstStyle/>
          <a:p>
            <a:pPr algn="ctr"/>
            <a:endParaRPr lang="en-US" sz="8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Three basic ways to translate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sk-SK" dirty="0"/>
              <a:t> 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221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ST:		The 	ink 		is 		on 		the 		table. 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TT Fr. 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L’	encre	est		sur 		la 		table.</a:t>
            </a:r>
          </a:p>
          <a:p>
            <a:pPr>
              <a:defRPr/>
            </a:pP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Zh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	</a:t>
            </a:r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墨水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桌子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上</a:t>
            </a:r>
            <a:endParaRPr lang="es-ES_tradnl" altLang="zh-CN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Mòshuǐ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			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zài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zhuōzi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shàng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1 (transformations) </a:t>
            </a:r>
          </a:p>
        </p:txBody>
      </p:sp>
    </p:spTree>
    <p:extLst>
      <p:ext uri="{BB962C8B-B14F-4D97-AF65-F5344CB8AC3E}">
        <p14:creationId xmlns:p14="http://schemas.microsoft.com/office/powerpoint/2010/main" val="1736815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ST		</a:t>
            </a:r>
            <a:r>
              <a:rPr lang="en-US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like it. 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TT Es	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			</a:t>
            </a:r>
            <a:r>
              <a:rPr lang="fr-FR" sz="3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gusta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		To me 	[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]	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pleases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Fr 	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Ça 	me		 plaît. 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		It 	to me	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pleases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De	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	</a:t>
            </a:r>
            <a:r>
              <a:rPr lang="fr-FR" sz="3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gefällt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mir. 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		It 	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pleases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to me. 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Zh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zh-CN" alt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我</a:t>
            </a:r>
            <a:r>
              <a:rPr lang="es-ES_tradnl" altLang="zh-CN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zh-CN" alt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喜欢。</a:t>
            </a:r>
            <a:endParaRPr lang="es-ES_tradnl" altLang="zh-CN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6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Wǒ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xǐhuān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1 (transformations) </a:t>
            </a:r>
          </a:p>
        </p:txBody>
      </p:sp>
    </p:spTree>
    <p:extLst>
      <p:ext uri="{BB962C8B-B14F-4D97-AF65-F5344CB8AC3E}">
        <p14:creationId xmlns:p14="http://schemas.microsoft.com/office/powerpoint/2010/main" val="2043940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/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		</a:t>
            </a: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ink is on the table.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La tinta está sobre la mesa.</a:t>
            </a:r>
          </a:p>
          <a:p>
            <a:pPr>
              <a:defRPr/>
            </a:pPr>
            <a:r>
              <a:rPr lang="en-AU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zh-CN" altLang="en-US" sz="36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墨水在桌子上</a:t>
            </a:r>
            <a:r>
              <a:rPr lang="es-ES_tradnl" sz="3800" dirty="0">
                <a:latin typeface="Universa LTD"/>
                <a:cs typeface="Universa LTD"/>
              </a:rPr>
              <a:t>	</a:t>
            </a:r>
            <a:endParaRPr lang="en-US" sz="3800" dirty="0">
              <a:latin typeface="Universa LTD"/>
              <a:cs typeface="Universa LTD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2 (situations) </a:t>
            </a:r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3403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70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The ink is on the table.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¡Hay tinta sobre la mesa! 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桌子上沾了墨水！</a:t>
            </a:r>
            <a:endParaRPr lang="en-AU" altLang="ja-JP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		La tinta se ha derramado.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墨水洒出来了！</a:t>
            </a:r>
            <a:endParaRPr lang="en-AU" altLang="ja-JP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		¡Saca la tinta de la mesa! 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把桌子上的墨水擦干净。</a:t>
            </a:r>
            <a:endParaRPr lang="en-US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2 (situations) </a:t>
            </a:r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3403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6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Anything you can say I can say better. </a:t>
            </a:r>
          </a:p>
          <a:p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I can say anything better than you. 		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 can improve on anything you say.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Whatever you say can be made better by me. 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My version of what you say is always better. 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Improvements are inevitable when I say what you say. 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I’m simply better than you at saying things.</a:t>
            </a:r>
          </a:p>
          <a:p>
            <a:r>
              <a:rPr lang="mr-IN" sz="4000" dirty="0">
                <a:solidFill>
                  <a:srgbClr val="FF0000"/>
                </a:solidFill>
                <a:latin typeface="Calibri" panose="020F0502020204030204" pitchFamily="34" charset="0"/>
                <a:cs typeface="Universa LTD"/>
              </a:rPr>
              <a:t>…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4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4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utterance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 be </a:t>
            </a:r>
            <a:r>
              <a:rPr lang="es-ES_tradnl" sz="4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reformulated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ES_tradnl" sz="3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Model 2 (reformulation) </a:t>
            </a:r>
          </a:p>
        </p:txBody>
      </p:sp>
    </p:spTree>
    <p:extLst>
      <p:ext uri="{BB962C8B-B14F-4D97-AF65-F5344CB8AC3E}">
        <p14:creationId xmlns:p14="http://schemas.microsoft.com/office/powerpoint/2010/main" val="4030283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 numCol="2">
            <a:normAutofit/>
          </a:bodyPr>
          <a:lstStyle/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The pen is on the table.</a:t>
            </a:r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The ink is on the table. </a:t>
            </a:r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The ink bottle is on the table. </a:t>
            </a:r>
          </a:p>
          <a:p>
            <a:pPr>
              <a:defRPr/>
            </a:pPr>
            <a:endParaRPr lang="en-US" sz="3800" dirty="0">
              <a:latin typeface="Universa LTD"/>
              <a:cs typeface="Universa LTD"/>
            </a:endParaRPr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The ink bottle is half empty.</a:t>
            </a:r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The ink is all over the place. </a:t>
            </a:r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Help! </a:t>
            </a:r>
          </a:p>
          <a:p>
            <a:pPr>
              <a:defRPr/>
            </a:pPr>
            <a:endParaRPr lang="en-US" sz="3800" dirty="0">
              <a:latin typeface="Universa LTD"/>
              <a:cs typeface="Universa LTD"/>
            </a:endParaRPr>
          </a:p>
          <a:p>
            <a:pPr algn="ctr">
              <a:defRPr/>
            </a:pPr>
            <a:endParaRPr lang="en-US" sz="3800" dirty="0">
              <a:latin typeface="Universa LTD"/>
              <a:cs typeface="Universa LTD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s-ES_tradnl" dirty="0" err="1"/>
              <a:t>Which</a:t>
            </a:r>
            <a:r>
              <a:rPr lang="es-ES_tradnl" dirty="0"/>
              <a:t> </a:t>
            </a:r>
            <a:r>
              <a:rPr lang="es-ES_tradnl" dirty="0" err="1"/>
              <a:t>model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use? </a:t>
            </a:r>
            <a:endParaRPr lang="en-US" dirty="0"/>
          </a:p>
        </p:txBody>
      </p:sp>
      <p:pic>
        <p:nvPicPr>
          <p:cNvPr id="11" name="Picture 10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448" y="2051720"/>
            <a:ext cx="3492500" cy="2324100"/>
          </a:xfrm>
          <a:prstGeom prst="rect">
            <a:avLst/>
          </a:prstGeom>
        </p:spPr>
      </p:pic>
      <p:pic>
        <p:nvPicPr>
          <p:cNvPr id="12" name="Picture 11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448" y="4788024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77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86562-F924-1BFD-B2DF-89BA731A0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EACB4A-C4B7-70A2-8D08-1990B839A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312" y="-12876"/>
            <a:ext cx="12820838" cy="43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0750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C8FD2-B04D-4F91-63A6-9285F0339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317F93-0296-EF14-152D-615994571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829" y="280934"/>
            <a:ext cx="8979371" cy="810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1016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41A9D-337D-45E3-5ECB-5E57CD26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B3F326-0991-1AD0-8184-5EC7227D2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392" y="323528"/>
            <a:ext cx="10518918" cy="849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8393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9E0AF-1C7B-5CA4-FC2F-F36B8D79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162A0D-45E1-D3A4-F141-1F73E8827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267744"/>
            <a:ext cx="13743858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B864A6-4571-6C6A-E7AC-66E669D969D6}"/>
              </a:ext>
            </a:extLst>
          </p:cNvPr>
          <p:cNvSpPr/>
          <p:nvPr/>
        </p:nvSpPr>
        <p:spPr>
          <a:xfrm>
            <a:off x="6386052" y="2403987"/>
            <a:ext cx="2787444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Message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D3E2D1A-2D99-9306-449D-2E09C02D2916}"/>
              </a:ext>
            </a:extLst>
          </p:cNvPr>
          <p:cNvSpPr/>
          <p:nvPr/>
        </p:nvSpPr>
        <p:spPr>
          <a:xfrm>
            <a:off x="6291006" y="4572000"/>
            <a:ext cx="3147961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Observational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C65D61-224B-36F8-34C0-D412CE1775EB}"/>
              </a:ext>
            </a:extLst>
          </p:cNvPr>
          <p:cNvSpPr/>
          <p:nvPr/>
        </p:nvSpPr>
        <p:spPr>
          <a:xfrm>
            <a:off x="10712245" y="4557252"/>
            <a:ext cx="3490452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Participative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795093-917B-0DFE-D6F7-3D227DBB9623}"/>
              </a:ext>
            </a:extLst>
          </p:cNvPr>
          <p:cNvSpPr/>
          <p:nvPr/>
        </p:nvSpPr>
        <p:spPr>
          <a:xfrm>
            <a:off x="1581356" y="4572000"/>
            <a:ext cx="3436371" cy="929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Excluded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EC4896D-827A-5A61-9072-AF1DD532B5D0}"/>
              </a:ext>
            </a:extLst>
          </p:cNvPr>
          <p:cNvSpPr/>
          <p:nvPr/>
        </p:nvSpPr>
        <p:spPr>
          <a:xfrm>
            <a:off x="1581355" y="585861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Access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AA8992A-E9E0-A915-DCEB-E89EB8F8EDD9}"/>
              </a:ext>
            </a:extLst>
          </p:cNvPr>
          <p:cNvSpPr/>
          <p:nvPr/>
        </p:nvSpPr>
        <p:spPr>
          <a:xfrm>
            <a:off x="6146800" y="594710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Comprehension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BECD481-AEC1-4A74-8797-A6584720A640}"/>
              </a:ext>
            </a:extLst>
          </p:cNvPr>
          <p:cNvSpPr/>
          <p:nvPr/>
        </p:nvSpPr>
        <p:spPr>
          <a:xfrm>
            <a:off x="10739285" y="601563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95B469-86F7-8300-8E72-5FB22B2E3A76}"/>
              </a:ext>
            </a:extLst>
          </p:cNvPr>
          <p:cNvCxnSpPr/>
          <p:nvPr/>
        </p:nvCxnSpPr>
        <p:spPr>
          <a:xfrm>
            <a:off x="7779774" y="3465871"/>
            <a:ext cx="0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CE657E-FDFB-ECA4-B7DC-38796C1E2406}"/>
              </a:ext>
            </a:extLst>
          </p:cNvPr>
          <p:cNvCxnSpPr>
            <a:cxnSpLocks/>
          </p:cNvCxnSpPr>
          <p:nvPr/>
        </p:nvCxnSpPr>
        <p:spPr>
          <a:xfrm>
            <a:off x="8005916" y="3465871"/>
            <a:ext cx="3497826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28ABFC-AC0B-D3C0-BA8F-9D4BE6D4EB80}"/>
              </a:ext>
            </a:extLst>
          </p:cNvPr>
          <p:cNvCxnSpPr>
            <a:cxnSpLocks/>
          </p:cNvCxnSpPr>
          <p:nvPr/>
        </p:nvCxnSpPr>
        <p:spPr>
          <a:xfrm flipH="1">
            <a:off x="4085303" y="3465871"/>
            <a:ext cx="3463413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26059B-054B-E015-BAB9-61D2DD2EBCD5}"/>
              </a:ext>
            </a:extLst>
          </p:cNvPr>
          <p:cNvCxnSpPr>
            <a:cxnSpLocks/>
          </p:cNvCxnSpPr>
          <p:nvPr/>
        </p:nvCxnSpPr>
        <p:spPr>
          <a:xfrm>
            <a:off x="5159476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937B1BE-1F96-9B4B-C406-07446972ECDA}"/>
              </a:ext>
            </a:extLst>
          </p:cNvPr>
          <p:cNvCxnSpPr>
            <a:cxnSpLocks/>
          </p:cNvCxnSpPr>
          <p:nvPr/>
        </p:nvCxnSpPr>
        <p:spPr>
          <a:xfrm>
            <a:off x="9754829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EE90F0C-D802-EE8B-AEDD-5463FF75DA39}"/>
              </a:ext>
            </a:extLst>
          </p:cNvPr>
          <p:cNvSpPr txBox="1"/>
          <p:nvPr/>
        </p:nvSpPr>
        <p:spPr>
          <a:xfrm>
            <a:off x="8716166" y="6618871"/>
            <a:ext cx="2935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trust</a:t>
            </a:r>
          </a:p>
        </p:txBody>
      </p:sp>
    </p:spTree>
    <p:extLst>
      <p:ext uri="{BB962C8B-B14F-4D97-AF65-F5344CB8AC3E}">
        <p14:creationId xmlns:p14="http://schemas.microsoft.com/office/powerpoint/2010/main" val="143414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4EEEBD-16B3-931D-68BE-5B553AFA1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35" y="1619672"/>
            <a:ext cx="15745703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4229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1C348-F021-5A69-0945-B075993BE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80E501-AD50-261A-07E6-85700B1F7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168" y="1043608"/>
            <a:ext cx="14740352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2371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C410-16FE-B018-A318-0275F8EB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BA5FC4-D322-FC18-8B83-60F0F0D0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92" y="1043608"/>
            <a:ext cx="14015216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7613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CE4304-DA5E-B4AD-B16C-069215E5A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52F376-6CE6-3E58-9036-80092D80E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in your car: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DB6471-26A6-F134-8C04-2810E40B14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28" y="1835696"/>
            <a:ext cx="6243730" cy="42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9738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31841-1C6D-1EBA-C070-D844BF18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F2B680-6BF5-CD79-7699-FAE9AA2CF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935268" cy="77477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77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in your car: 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如果您的车着火了</a:t>
            </a:r>
            <a:r>
              <a:rPr lang="en-US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(DeepSeek)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ES: Si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sufre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incendio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coche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Wenn Sie in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Ihrem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 Feuer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fangen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(DeepL)</a:t>
            </a: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 Ihr Auto in Brand gerät (Google </a:t>
            </a:r>
            <a:r>
              <a:rPr lang="de-DE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Translate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IT: Se la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macchina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fuoco</a:t>
            </a: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EL: </a:t>
            </a:r>
            <a:r>
              <a:rPr lang="el-GR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πιαστείτε φωτιά στο αυτοκίνητό σας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車内で火災が発生した場合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47270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8439A-0F0A-C8C5-B30E-A6EDA5A0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90AA0F-E148-BA4C-0C81-A53E2038A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935268" cy="77477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77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[fire in your car]: 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如果您的车着火了</a:t>
            </a:r>
            <a:r>
              <a:rPr lang="en-US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(DeepSeek)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ES: Si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sufre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incendio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coche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Wenn Sie in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Ihrem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 Feuer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fangen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(DeepL)</a:t>
            </a: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 Ihr Auto in Brand gerät (Google </a:t>
            </a:r>
            <a:r>
              <a:rPr lang="de-DE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Translate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IT: Se la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macchina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fuoco</a:t>
            </a: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EL: </a:t>
            </a:r>
            <a:r>
              <a:rPr lang="el-GR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πιαστείτε φωτιά στο αυτοκίνητό σας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車内で火災が発生した場合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Cirencester: Firefighters tackle car fire in town - BBC News">
            <a:extLst>
              <a:ext uri="{FF2B5EF4-FFF2-40B4-BE49-F238E27FC236}">
                <a16:creationId xmlns:a16="http://schemas.microsoft.com/office/drawing/2014/main" id="{C6718939-324D-20FA-83DD-31DB66063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144" y="1795898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3077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45779-DC47-399A-F4FD-EAADDC3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DF0C54-70BD-E911-CE50-5DCEDFEED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[fire in your car:]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Cirencester: Firefighters tackle car fire in town - BBC News">
            <a:extLst>
              <a:ext uri="{FF2B5EF4-FFF2-40B4-BE49-F238E27FC236}">
                <a16:creationId xmlns:a16="http://schemas.microsoft.com/office/drawing/2014/main" id="{B58E9345-2A1B-7299-66F8-6BA37B12B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146" y="1835150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1786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DA6E76-7031-2FAD-283D-52B52A2A2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5401AB-04BA-957C-2481-54BD806A3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[in your car:]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49C6C842-AE3A-B953-A1C1-F5C52101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2452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2134B-A1E6-8E70-EBB9-F5C34111E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022860-0585-0F5E-14BE-26513EAC7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in your car and surrounded by fire: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893C38A0-1F6B-3D98-56B8-12F4F8EBF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9865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57EC70-B1A0-1D9D-E074-76D6F30E2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A94778-E47B-625F-A1F3-EA633BCC7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ja-JP" altLang="en-US" sz="5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如果您身处车内且四周被大火包围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：</a:t>
            </a:r>
          </a:p>
          <a:p>
            <a:pPr marL="0" indent="0">
              <a:buNone/>
            </a:pPr>
            <a:r>
              <a:rPr lang="en-US" altLang="ja-JP" sz="54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- 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将车停在路边，靠在坚固的建筑物后面以阻挡火势的热浪，或者将车开到空旷处。</a:t>
            </a:r>
          </a:p>
          <a:p>
            <a:pPr marL="0" indent="0">
              <a:buNone/>
            </a:pPr>
            <a:r>
              <a:rPr lang="en-US" altLang="ja-JP" sz="54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- 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尽量将车头朝向正在逼近的火势。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2BC5ACAE-CAB6-17A8-4FA8-7C43B6F2A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1354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1D4F4-8E66-F7FD-7BA6-654064718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3F3C71-ABA7-3A74-07F2-CE7F5E6E2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755576"/>
            <a:ext cx="14660015" cy="7632848"/>
          </a:xfrm>
        </p:spPr>
        <p:txBody>
          <a:bodyPr>
            <a:normAutofit/>
          </a:bodyPr>
          <a:lstStyle/>
          <a:p>
            <a:pPr lvl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indent="0"/>
            <a:r>
              <a:rPr lang="en-AU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first word of this sentence has three letters. </a:t>
            </a: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该句中的第一个词有三个字母。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该英语句子中的第一个单词有三个字母。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该句中的第一个词由一个汉字组成。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该句中的第一个词由八笔画组成。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endParaRPr lang="en-AU" altLang="ja-JP" sz="6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indent="0"/>
            <a:endParaRPr lang="es-ES_tradnl" sz="6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86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7FF27-CD1F-9192-6C7F-818626673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B8983-13F1-FE5E-8E3A-BDA5C1C8A9F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40A5D7-211D-F6A6-BACC-22591FCE6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41295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20851</TotalTime>
  <Pages>0</Pages>
  <Words>1071</Words>
  <Characters>0</Characters>
  <Application>Microsoft Macintosh PowerPoint</Application>
  <PresentationFormat>Custom</PresentationFormat>
  <Lines>0</Lines>
  <Paragraphs>206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Brush Script MT</vt:lpstr>
      <vt:lpstr>SimSun</vt:lpstr>
      <vt:lpstr>Calibri</vt:lpstr>
      <vt:lpstr>Gill Sans</vt:lpstr>
      <vt:lpstr>Symbol</vt:lpstr>
      <vt:lpstr>Univers</vt:lpstr>
      <vt:lpstr>Univers LT Std 45 Light</vt:lpstr>
      <vt:lpstr>Univers LT Std 55</vt:lpstr>
      <vt:lpstr>Univers LT Std 55 Roman</vt:lpstr>
      <vt:lpstr>Univers LT Std 65 Bold</vt:lpstr>
      <vt:lpstr>Universa LTD</vt:lpstr>
      <vt:lpstr>1_Title &amp; Subtitle</vt:lpstr>
      <vt:lpstr>Single col - Small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The University of Melbourne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video recording SITTING</dc:title>
  <dc:subject>Master of Ageing</dc:subject>
  <dc:creator>Learning Environments</dc:creator>
  <cp:keywords/>
  <dc:description/>
  <cp:lastModifiedBy>Anthony Pym</cp:lastModifiedBy>
  <cp:revision>229</cp:revision>
  <dcterms:modified xsi:type="dcterms:W3CDTF">2026-10-09T01:23:05Z</dcterms:modified>
  <cp:category/>
</cp:coreProperties>
</file>