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8" r:id="rId1"/>
    <p:sldMasterId id="2147483670" r:id="rId2"/>
    <p:sldMasterId id="2147483673" r:id="rId3"/>
  </p:sldMasterIdLst>
  <p:notesMasterIdLst>
    <p:notesMasterId r:id="rId56"/>
  </p:notesMasterIdLst>
  <p:sldIdLst>
    <p:sldId id="258" r:id="rId4"/>
    <p:sldId id="448" r:id="rId5"/>
    <p:sldId id="444" r:id="rId6"/>
    <p:sldId id="446" r:id="rId7"/>
    <p:sldId id="447" r:id="rId8"/>
    <p:sldId id="449" r:id="rId9"/>
    <p:sldId id="450" r:id="rId10"/>
    <p:sldId id="451" r:id="rId11"/>
    <p:sldId id="453" r:id="rId12"/>
    <p:sldId id="422" r:id="rId13"/>
    <p:sldId id="402" r:id="rId14"/>
    <p:sldId id="398" r:id="rId15"/>
    <p:sldId id="399" r:id="rId16"/>
    <p:sldId id="400" r:id="rId17"/>
    <p:sldId id="401" r:id="rId18"/>
    <p:sldId id="419" r:id="rId19"/>
    <p:sldId id="456" r:id="rId20"/>
    <p:sldId id="810" r:id="rId21"/>
    <p:sldId id="420" r:id="rId22"/>
    <p:sldId id="811" r:id="rId23"/>
    <p:sldId id="812" r:id="rId24"/>
    <p:sldId id="847" r:id="rId25"/>
    <p:sldId id="854" r:id="rId26"/>
    <p:sldId id="855" r:id="rId27"/>
    <p:sldId id="848" r:id="rId28"/>
    <p:sldId id="850" r:id="rId29"/>
    <p:sldId id="849" r:id="rId30"/>
    <p:sldId id="851" r:id="rId31"/>
    <p:sldId id="852" r:id="rId32"/>
    <p:sldId id="853" r:id="rId33"/>
    <p:sldId id="455" r:id="rId34"/>
    <p:sldId id="814" r:id="rId35"/>
    <p:sldId id="815" r:id="rId36"/>
    <p:sldId id="813" r:id="rId37"/>
    <p:sldId id="809" r:id="rId38"/>
    <p:sldId id="859" r:id="rId39"/>
    <p:sldId id="832" r:id="rId40"/>
    <p:sldId id="833" r:id="rId41"/>
    <p:sldId id="834" r:id="rId42"/>
    <p:sldId id="835" r:id="rId43"/>
    <p:sldId id="808" r:id="rId44"/>
    <p:sldId id="739" r:id="rId45"/>
    <p:sldId id="830" r:id="rId46"/>
    <p:sldId id="825" r:id="rId47"/>
    <p:sldId id="828" r:id="rId48"/>
    <p:sldId id="829" r:id="rId49"/>
    <p:sldId id="708" r:id="rId50"/>
    <p:sldId id="826" r:id="rId51"/>
    <p:sldId id="624" r:id="rId52"/>
    <p:sldId id="856" r:id="rId53"/>
    <p:sldId id="857" r:id="rId54"/>
    <p:sldId id="858" r:id="rId55"/>
  </p:sldIdLst>
  <p:sldSz cx="16256000" cy="9144000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36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1pPr>
    <a:lvl2pPr marL="457200" algn="ctr" rtl="0" fontAlgn="base">
      <a:spcBef>
        <a:spcPct val="0"/>
      </a:spcBef>
      <a:spcAft>
        <a:spcPct val="0"/>
      </a:spcAft>
      <a:defRPr sz="36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2pPr>
    <a:lvl3pPr marL="914400" algn="ctr" rtl="0" fontAlgn="base">
      <a:spcBef>
        <a:spcPct val="0"/>
      </a:spcBef>
      <a:spcAft>
        <a:spcPct val="0"/>
      </a:spcAft>
      <a:defRPr sz="36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3pPr>
    <a:lvl4pPr marL="1371600" algn="ctr" rtl="0" fontAlgn="base">
      <a:spcBef>
        <a:spcPct val="0"/>
      </a:spcBef>
      <a:spcAft>
        <a:spcPct val="0"/>
      </a:spcAft>
      <a:defRPr sz="36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4pPr>
    <a:lvl5pPr marL="1828800" algn="ctr" rtl="0" fontAlgn="base">
      <a:spcBef>
        <a:spcPct val="0"/>
      </a:spcBef>
      <a:spcAft>
        <a:spcPct val="0"/>
      </a:spcAft>
      <a:defRPr sz="36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5pPr>
    <a:lvl6pPr marL="2286000" algn="l" defTabSz="457200" rtl="0" eaLnBrk="1" latinLnBrk="0" hangingPunct="1">
      <a:defRPr sz="36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6pPr>
    <a:lvl7pPr marL="2743200" algn="l" defTabSz="457200" rtl="0" eaLnBrk="1" latinLnBrk="0" hangingPunct="1">
      <a:defRPr sz="36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7pPr>
    <a:lvl8pPr marL="3200400" algn="l" defTabSz="457200" rtl="0" eaLnBrk="1" latinLnBrk="0" hangingPunct="1">
      <a:defRPr sz="36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8pPr>
    <a:lvl9pPr marL="3657600" algn="l" defTabSz="457200" rtl="0" eaLnBrk="1" latinLnBrk="0" hangingPunct="1">
      <a:defRPr sz="36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5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DA500"/>
    <a:srgbClr val="FFFFBA"/>
    <a:srgbClr val="BD9758"/>
    <a:srgbClr val="003366"/>
    <a:srgbClr val="C4E500"/>
    <a:srgbClr val="576500"/>
    <a:srgbClr val="334000"/>
    <a:srgbClr val="99BF00"/>
    <a:srgbClr val="0099BF"/>
    <a:srgbClr val="18BE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74" autoAdjust="0"/>
    <p:restoredTop sz="94675" autoAdjust="0"/>
  </p:normalViewPr>
  <p:slideViewPr>
    <p:cSldViewPr>
      <p:cViewPr varScale="1">
        <p:scale>
          <a:sx n="86" d="100"/>
          <a:sy n="86" d="100"/>
        </p:scale>
        <p:origin x="592" y="200"/>
      </p:cViewPr>
      <p:guideLst>
        <p:guide orient="horz" pos="2880"/>
        <p:guide pos="5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viewProps" Target="viewProps.xml"/><Relationship Id="rId5" Type="http://schemas.openxmlformats.org/officeDocument/2006/relationships/slide" Target="slides/slide2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theme" Target="theme/theme1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presProps" Target="presProps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F393B2-86DA-284E-BFC7-65483C9E73DD}" type="datetimeFigureOut">
              <a:rPr lang="en-US" smtClean="0"/>
              <a:t>9/30/26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AB4C0F-4E6A-5242-AF93-FF56E28A3A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25952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987244-781C-F54C-F732-4979BC923E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4C2CB01-6CAD-B937-3534-D019D65FDB1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DA018BD-6C92-44AF-B56B-68E1DFF9C4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D6A172-E37D-339D-5BC8-E3956E386A0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8429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6DAD4D-3687-CF41-B673-8F16948C41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037D137-4789-28C1-890C-E969B34009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E248781-BEA1-DA2D-7BD9-6E006C887A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793C9A-CB0D-908F-A8DC-22EBC734E6F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407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1F46A7-631D-6340-0511-20E6984E1B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1EAAC6A-0C5E-97BA-7578-23C8B7B15C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A56F5E3-BA63-78C3-D299-7116E0B610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114BD7-B36C-D962-9934-08E7A958C3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48857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28B6D0-8724-51E5-0723-2FE6F0F4A0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19DFFE5-737E-B13F-E6AD-C10C1C40BC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26CCA88-1DDA-CB21-88E8-C1FF326A94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13B3C3-28A0-E239-AAE4-531C3774140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04308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531117-8E02-FC47-634F-438A558BA7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E89B906-C546-0B9D-500E-F77D463A4D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25F622F-37BF-CA2D-2A31-09ED868C98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657FCA-D289-5C5E-B059-E1DF35BB0F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53805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05180D-02B4-DE30-739E-FD85FAB4BF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4772992-1B22-01A2-B669-D47FA0DF5C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2A72151-4ACB-812C-A5D1-E5D92ACFFF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0E7CB7-27F8-569A-5886-B0723D838D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8010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FA0BCE-72E1-FAE8-BE5E-CBEB425727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CBECF4D-FFEB-7296-7CF2-62F4D1758C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F4FD3AD-7578-8F0D-A566-95E912712C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A9EC08-BB4F-3775-85E0-1A96E4E75A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8705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315657-D934-EE56-A241-E94C8A6670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EA7092C-C323-0C05-5B5A-9C92415DDA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47FEA4B-B9EB-2BF3-EC74-E268AF954F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5AD006-0B61-2442-8E49-A99B013059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3314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71AD2F-7B91-7FFB-21A1-FD1F75ABEA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37DFC73-6324-D86E-5C07-CBAA6A1663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48E95B6-1B7E-4262-BABD-9530F53DF9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8EAFC1-A15B-72A8-B4EB-8EC9E32B6E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149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E84C23-2FD2-DCEC-BCE7-5100653AF7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3F36D79-155C-74A8-7190-0E2DD4EFD7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68AA7EE-C335-CF2E-1AB5-BFEF4B7597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004EFA-4D84-8937-1213-0009CED3CC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9136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F338F4-A648-72E3-1725-E04D42F3B8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CA83BD6-0105-41F5-5AA2-20EBA9DD46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A610021-593E-A5CE-A257-8D7802FB05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F4D42B-636E-EAE8-795C-17ADCEFBA95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5721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D35788-126F-1B7E-2C23-CC869743B0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573A618-F34F-7884-1D6C-DB8C2F631B4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FC4F17A-18D6-BBCC-9685-53756BE604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CE6AD9-8ECD-85D6-8517-D54B9D68796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03443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AEE09C-175F-9180-A0F0-180A75CDD7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48FF97B-6680-7FEF-82CE-9021F5C79E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113C97D-501D-0E44-0650-25EA0FD959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3E3131-EAEA-F04D-5ADD-F7464331DD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78810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07EDFC-A53B-84CA-E6CC-B279ED7EFA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E73126-F312-479B-3E2A-2A4B506CC1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059C7F4-E518-6782-E5A5-79D6703BE8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5C5BD9-2AAF-DBAE-6C0A-2AD3321877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44935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A5B0CC-F753-8CC4-8595-48FF13759A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E73DA74-35BB-898E-94EB-3D3B1A2FE72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6CE6248-0395-D991-C820-31E6E4CA89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24A3CC-8E74-DA38-F697-55E6F08D388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65677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DD2206-2562-DC43-BF40-5BC6F639EE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673EC00-1366-BEAE-7E6A-F793CF2C45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46532F1-00AF-CD12-0C48-B756FD9611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63369A-EB86-5FFA-D2B9-644BC0A10DA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370213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4476D8-9020-4E01-C5C1-62EE377360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E57E360-C443-C664-A537-77B2CFACF9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D6CFC2D-CC24-444D-7F10-F325F5E90D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8AB857-4307-ADA6-1424-57CA7C7C14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90497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7A26CE-8282-2083-CB0A-D2D9D0492F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C1DD400-A728-65E0-7BD1-31FF82467C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7682CA2-3DB6-49C6-5752-8C2A8A6D1E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8727D2-902F-A884-5FDF-871E8E9E458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220634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B49A70-E7AE-A3A0-DD5F-4AEB065F0C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CC450E2-EE56-62F0-8CA3-DCA6B4BD6D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70917F4-2FB6-848A-1ACC-6954211B3C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C32272-E74F-DDD8-F477-AD760E7A0E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26113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93CC37-07CA-C1F7-E30C-09BB7E6838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3A38F5F-66DF-F89B-5B54-827831500C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C615A8A-4CBA-34C8-4CEC-D2198CC51D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8898EA-D35C-31E1-C6F2-D236A31AD9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3311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1EF57A-F173-7453-B53C-DA07B52CB1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F246B37-0A35-C233-ACF4-8625FDB43F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7DC1C16-7C25-41F8-51D2-3AC6AE127F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F737D1-622C-BF64-2031-BF3E282813B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9468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C35C29-4841-42CB-0139-F52962022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8419E51-2974-89FD-6A14-02A59C853A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B6682E8-FB08-A146-C704-FEE8393A83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8FAF23-9D72-D907-DA53-A7523FCCF5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048295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7721F9-E363-4FB1-BA65-83E03569D8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8E9B650-88A8-1B76-D915-9B8F9A4681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DE21CD2-2259-9A8F-D70D-F69B32ACDC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20202F-FA06-D428-374C-9DABB9C8ACC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196611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79FA4A-2073-430C-3A14-A01E536CCE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E2BBF54-44B4-4F13-5516-E1654F99AE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765C4B9-9C5E-D1F0-7424-62445C37B3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FA087-18BA-D7B9-A5FD-B5F4CD0FA7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23567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973745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94D25E-A832-F2FD-F72E-9CA45800AC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960B93F-628E-7B63-9C9F-6B962351E2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D0AB67F-77C1-857F-E2FC-5406557544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5E0B63-FA11-1C88-EF11-93A4676E41B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57476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1243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200" y="4546600"/>
            <a:ext cx="6654800" cy="4597400"/>
          </a:xfrm>
          <a:prstGeom prst="rect">
            <a:avLst/>
          </a:prstGeom>
        </p:spPr>
      </p:pic>
      <p:sp>
        <p:nvSpPr>
          <p:cNvPr id="9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783184" y="1547664"/>
            <a:ext cx="14761640" cy="2808312"/>
          </a:xfrm>
          <a:prstGeom prst="rect">
            <a:avLst/>
          </a:prstGeom>
        </p:spPr>
        <p:txBody>
          <a:bodyPr vert="horz" lIns="0" tIns="0" rIns="162503" bIns="81252" anchor="t" anchorCtr="0">
            <a:normAutofit/>
          </a:bodyPr>
          <a:lstStyle>
            <a:lvl1pPr marL="36000" indent="0" algn="l">
              <a:spcBef>
                <a:spcPts val="0"/>
              </a:spcBef>
              <a:buNone/>
              <a:defRPr sz="3200" b="0" i="0" baseline="0">
                <a:solidFill>
                  <a:srgbClr val="003366"/>
                </a:solidFill>
                <a:latin typeface="Univers LT Std 55"/>
                <a:cs typeface="Univers LT Std 55"/>
              </a:defRPr>
            </a:lvl1pPr>
            <a:lvl2pPr marL="812517" indent="0">
              <a:buNone/>
              <a:defRPr sz="3600" b="1"/>
            </a:lvl2pPr>
            <a:lvl3pPr marL="1625035" indent="0">
              <a:buNone/>
              <a:defRPr sz="3200" b="1"/>
            </a:lvl3pPr>
            <a:lvl4pPr marL="2437552" indent="0">
              <a:buNone/>
              <a:defRPr sz="2800" b="1"/>
            </a:lvl4pPr>
            <a:lvl5pPr marL="3250069" indent="0">
              <a:buNone/>
              <a:defRPr sz="2800" b="1"/>
            </a:lvl5pPr>
            <a:lvl6pPr marL="4062587" indent="0">
              <a:buNone/>
              <a:defRPr sz="2800" b="1"/>
            </a:lvl6pPr>
            <a:lvl7pPr marL="4875104" indent="0">
              <a:buNone/>
              <a:defRPr sz="2800" b="1"/>
            </a:lvl7pPr>
            <a:lvl8pPr marL="5687621" indent="0">
              <a:buNone/>
              <a:defRPr sz="2800" b="1"/>
            </a:lvl8pPr>
            <a:lvl9pPr marL="6500139" indent="0">
              <a:buNone/>
              <a:defRPr sz="2800" b="1"/>
            </a:lvl9pPr>
          </a:lstStyle>
          <a:p>
            <a:pPr lvl="0"/>
            <a:r>
              <a:rPr lang="en-US" dirty="0"/>
              <a:t>Translation knowledge </a:t>
            </a:r>
          </a:p>
        </p:txBody>
      </p:sp>
      <p:sp>
        <p:nvSpPr>
          <p:cNvPr id="7" name="Rectangle 4"/>
          <p:cNvSpPr>
            <a:spLocks/>
          </p:cNvSpPr>
          <p:nvPr userDrawn="1"/>
        </p:nvSpPr>
        <p:spPr bwMode="auto">
          <a:xfrm>
            <a:off x="783185" y="4499992"/>
            <a:ext cx="2088232" cy="5410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76178" bIns="0" anchor="t" anchorCtr="0"/>
          <a:lstStyle/>
          <a:p>
            <a:pPr marL="36000" algn="l"/>
            <a:r>
              <a:rPr lang="en-US" sz="3200" dirty="0">
                <a:solidFill>
                  <a:srgbClr val="003366"/>
                </a:solidFill>
                <a:latin typeface="Univers LT Std 55"/>
                <a:ea typeface="ＭＳ Ｐゴシック" charset="0"/>
                <a:cs typeface="Univers LT Std 55"/>
                <a:sym typeface="Georgia" charset="0"/>
              </a:rPr>
              <a:t>Presenter: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2871416" y="4535050"/>
            <a:ext cx="6768752" cy="541006"/>
          </a:xfrm>
          <a:prstGeom prst="rect">
            <a:avLst/>
          </a:prstGeom>
        </p:spPr>
        <p:txBody>
          <a:bodyPr vert="horz" lIns="0" tIns="0" rIns="91413" bIns="0"/>
          <a:lstStyle>
            <a:lvl1pPr algn="l">
              <a:defRPr sz="3000" baseline="0">
                <a:solidFill>
                  <a:schemeClr val="bg2">
                    <a:lumMod val="60000"/>
                    <a:lumOff val="40000"/>
                  </a:schemeClr>
                </a:solidFill>
                <a:latin typeface="Univers LT Std 55 Roman"/>
              </a:defRPr>
            </a:lvl1pPr>
          </a:lstStyle>
          <a:p>
            <a:pPr lvl="0"/>
            <a:r>
              <a:rPr lang="en-AU" dirty="0"/>
              <a:t>ANTNHONY PYM</a:t>
            </a:r>
          </a:p>
        </p:txBody>
      </p:sp>
    </p:spTree>
    <p:extLst>
      <p:ext uri="{BB962C8B-B14F-4D97-AF65-F5344CB8AC3E}">
        <p14:creationId xmlns:p14="http://schemas.microsoft.com/office/powerpoint/2010/main" val="4291755850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_with_pres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812801" y="2267744"/>
            <a:ext cx="8755359" cy="6120680"/>
          </a:xfrm>
          <a:prstGeom prst="rect">
            <a:avLst/>
          </a:prstGeom>
        </p:spPr>
        <p:txBody>
          <a:bodyPr vert="horz" lIns="0" tIns="0" rIns="108000" bIns="45706">
            <a:normAutofit/>
          </a:bodyPr>
          <a:lstStyle>
            <a:lvl1pPr algn="l">
              <a:defRPr sz="2600" b="0" i="0">
                <a:solidFill>
                  <a:srgbClr val="334000"/>
                </a:solidFill>
                <a:latin typeface="Univers LT Std 45 Light"/>
                <a:cs typeface="Univers LT Std 45 Light"/>
              </a:defRPr>
            </a:lvl1pPr>
            <a:lvl2pPr algn="l">
              <a:defRPr sz="2600" b="0" i="0">
                <a:solidFill>
                  <a:srgbClr val="334000"/>
                </a:solidFill>
                <a:latin typeface="Univers LT Std 45 Light"/>
                <a:cs typeface="Univers LT Std 45 Light"/>
              </a:defRPr>
            </a:lvl2pPr>
            <a:lvl3pPr algn="l">
              <a:defRPr sz="2600" b="0" i="0">
                <a:solidFill>
                  <a:srgbClr val="334000"/>
                </a:solidFill>
                <a:latin typeface="Univers LT Std 45 Light"/>
                <a:cs typeface="Univers LT Std 45 Light"/>
              </a:defRPr>
            </a:lvl3pPr>
            <a:lvl4pPr algn="l">
              <a:defRPr sz="2600" b="0" i="0">
                <a:solidFill>
                  <a:srgbClr val="334000"/>
                </a:solidFill>
                <a:latin typeface="Univers LT Std 45 Light"/>
                <a:cs typeface="Univers LT Std 45 Light"/>
              </a:defRPr>
            </a:lvl4pPr>
            <a:lvl5pPr algn="l">
              <a:defRPr sz="2600" b="0" i="0">
                <a:solidFill>
                  <a:srgbClr val="334000"/>
                </a:solidFill>
                <a:latin typeface="Univers LT Std 45 Light"/>
                <a:cs typeface="Univers LT Std 45 Ligh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16" name="Straight Connector 15"/>
          <p:cNvCxnSpPr/>
          <p:nvPr userDrawn="1"/>
        </p:nvCxnSpPr>
        <p:spPr bwMode="auto">
          <a:xfrm>
            <a:off x="-584968" y="2123728"/>
            <a:ext cx="7272808" cy="0"/>
          </a:xfrm>
          <a:prstGeom prst="line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 w="76200" cap="flat" cmpd="sng" algn="ctr">
            <a:solidFill>
              <a:srgbClr val="00336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9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783184" y="1547664"/>
            <a:ext cx="14689632" cy="648072"/>
          </a:xfrm>
          <a:prstGeom prst="rect">
            <a:avLst/>
          </a:prstGeom>
        </p:spPr>
        <p:txBody>
          <a:bodyPr vert="horz" lIns="0" tIns="0" rIns="162503" bIns="81252" anchor="t" anchorCtr="0">
            <a:normAutofit/>
          </a:bodyPr>
          <a:lstStyle>
            <a:lvl1pPr marL="36000" indent="0" algn="l">
              <a:spcBef>
                <a:spcPts val="0"/>
              </a:spcBef>
              <a:buNone/>
              <a:defRPr sz="3200" b="0" i="0">
                <a:solidFill>
                  <a:schemeClr val="bg1">
                    <a:lumMod val="65000"/>
                  </a:schemeClr>
                </a:solidFill>
                <a:latin typeface="Univers LT Std 55"/>
                <a:cs typeface="Univers LT Std 55"/>
              </a:defRPr>
            </a:lvl1pPr>
            <a:lvl2pPr marL="812517" indent="0">
              <a:buNone/>
              <a:defRPr sz="3600" b="1"/>
            </a:lvl2pPr>
            <a:lvl3pPr marL="1625035" indent="0">
              <a:buNone/>
              <a:defRPr sz="3200" b="1"/>
            </a:lvl3pPr>
            <a:lvl4pPr marL="2437552" indent="0">
              <a:buNone/>
              <a:defRPr sz="2800" b="1"/>
            </a:lvl4pPr>
            <a:lvl5pPr marL="3250069" indent="0">
              <a:buNone/>
              <a:defRPr sz="2800" b="1"/>
            </a:lvl5pPr>
            <a:lvl6pPr marL="4062587" indent="0">
              <a:buNone/>
              <a:defRPr sz="2800" b="1"/>
            </a:lvl6pPr>
            <a:lvl7pPr marL="4875104" indent="0">
              <a:buNone/>
              <a:defRPr sz="2800" b="1"/>
            </a:lvl7pPr>
            <a:lvl8pPr marL="5687621" indent="0">
              <a:buNone/>
              <a:defRPr sz="2800" b="1"/>
            </a:lvl8pPr>
            <a:lvl9pPr marL="6500139" indent="0">
              <a:buNone/>
              <a:defRPr sz="28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Rectangle 1"/>
          <p:cNvSpPr>
            <a:spLocks/>
          </p:cNvSpPr>
          <p:nvPr userDrawn="1"/>
        </p:nvSpPr>
        <p:spPr bwMode="auto">
          <a:xfrm>
            <a:off x="0" y="8460512"/>
            <a:ext cx="16255999" cy="720000"/>
          </a:xfrm>
          <a:prstGeom prst="rect">
            <a:avLst/>
          </a:prstGeom>
          <a:solidFill>
            <a:schemeClr val="tx1">
              <a:alpha val="67000"/>
            </a:schemeClr>
          </a:solidFill>
          <a:ln w="12700"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/>
          <a:p>
            <a:pPr marL="810000" algn="l">
              <a:defRPr/>
            </a:pPr>
            <a:r>
              <a:rPr lang="en-US" sz="2750" b="0" i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Univers LT Std 55"/>
                <a:ea typeface="ＭＳ Ｐゴシック" charset="0"/>
                <a:cs typeface="Univers LT Std 55"/>
              </a:rPr>
              <a:t>SUBTITLES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200" y="4546600"/>
            <a:ext cx="6654800" cy="4597400"/>
          </a:xfrm>
          <a:prstGeom prst="rect">
            <a:avLst/>
          </a:prstGeom>
        </p:spPr>
      </p:pic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783185" y="323528"/>
            <a:ext cx="11881319" cy="1200133"/>
          </a:xfrm>
          <a:prstGeom prst="rect">
            <a:avLst/>
          </a:prstGeom>
        </p:spPr>
        <p:txBody>
          <a:bodyPr vert="horz" lIns="0" tIns="45706" rIns="91409" bIns="45706">
            <a:normAutofit/>
          </a:bodyPr>
          <a:lstStyle>
            <a:lvl1pPr algn="l">
              <a:defRPr sz="4200" b="0" i="0">
                <a:solidFill>
                  <a:schemeClr val="bg1"/>
                </a:solidFill>
                <a:latin typeface="Univers LT Std 55"/>
                <a:cs typeface="Univers LT Std 55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78560176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812801" y="2267744"/>
            <a:ext cx="14660015" cy="6120680"/>
          </a:xfrm>
          <a:prstGeom prst="rect">
            <a:avLst/>
          </a:prstGeom>
        </p:spPr>
        <p:txBody>
          <a:bodyPr vert="horz" lIns="0" tIns="0" rIns="108000" bIns="45706">
            <a:normAutofit/>
          </a:bodyPr>
          <a:lstStyle>
            <a:lvl1pPr algn="l">
              <a:defRPr sz="2600" b="0" i="0">
                <a:solidFill>
                  <a:srgbClr val="334000"/>
                </a:solidFill>
                <a:latin typeface="Univers LT Std 45 Light"/>
                <a:cs typeface="Univers LT Std 45 Light"/>
              </a:defRPr>
            </a:lvl1pPr>
            <a:lvl2pPr algn="l">
              <a:defRPr sz="2600" b="0" i="0">
                <a:solidFill>
                  <a:srgbClr val="334000"/>
                </a:solidFill>
                <a:latin typeface="Univers LT Std 45 Light"/>
                <a:cs typeface="Univers LT Std 45 Light"/>
              </a:defRPr>
            </a:lvl2pPr>
            <a:lvl3pPr algn="l">
              <a:defRPr sz="2600" b="0" i="0">
                <a:solidFill>
                  <a:srgbClr val="334000"/>
                </a:solidFill>
                <a:latin typeface="Univers LT Std 45 Light"/>
                <a:cs typeface="Univers LT Std 45 Light"/>
              </a:defRPr>
            </a:lvl3pPr>
            <a:lvl4pPr algn="l">
              <a:defRPr sz="2600" b="0" i="0">
                <a:solidFill>
                  <a:srgbClr val="334000"/>
                </a:solidFill>
                <a:latin typeface="Univers LT Std 45 Light"/>
                <a:cs typeface="Univers LT Std 45 Light"/>
              </a:defRPr>
            </a:lvl4pPr>
            <a:lvl5pPr algn="l">
              <a:defRPr sz="2600" b="0" i="0">
                <a:solidFill>
                  <a:srgbClr val="334000"/>
                </a:solidFill>
                <a:latin typeface="Univers LT Std 45 Light"/>
                <a:cs typeface="Univers LT Std 45 Ligh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783184" y="1547664"/>
            <a:ext cx="14689632" cy="648072"/>
          </a:xfrm>
          <a:prstGeom prst="rect">
            <a:avLst/>
          </a:prstGeom>
        </p:spPr>
        <p:txBody>
          <a:bodyPr vert="horz" lIns="0" tIns="0" rIns="162503" bIns="81252" anchor="t" anchorCtr="0">
            <a:normAutofit/>
          </a:bodyPr>
          <a:lstStyle>
            <a:lvl1pPr marL="36000" indent="0" algn="l">
              <a:spcBef>
                <a:spcPts val="0"/>
              </a:spcBef>
              <a:buNone/>
              <a:defRPr sz="3200" b="0" i="0">
                <a:solidFill>
                  <a:schemeClr val="bg1">
                    <a:lumMod val="65000"/>
                  </a:schemeClr>
                </a:solidFill>
                <a:latin typeface="Univers LT Std 55"/>
                <a:cs typeface="Univers LT Std 55"/>
              </a:defRPr>
            </a:lvl1pPr>
            <a:lvl2pPr marL="812517" indent="0">
              <a:buNone/>
              <a:defRPr sz="3600" b="1"/>
            </a:lvl2pPr>
            <a:lvl3pPr marL="1625035" indent="0">
              <a:buNone/>
              <a:defRPr sz="3200" b="1"/>
            </a:lvl3pPr>
            <a:lvl4pPr marL="2437552" indent="0">
              <a:buNone/>
              <a:defRPr sz="2800" b="1"/>
            </a:lvl4pPr>
            <a:lvl5pPr marL="3250069" indent="0">
              <a:buNone/>
              <a:defRPr sz="2800" b="1"/>
            </a:lvl5pPr>
            <a:lvl6pPr marL="4062587" indent="0">
              <a:buNone/>
              <a:defRPr sz="2800" b="1"/>
            </a:lvl6pPr>
            <a:lvl7pPr marL="4875104" indent="0">
              <a:buNone/>
              <a:defRPr sz="2800" b="1"/>
            </a:lvl7pPr>
            <a:lvl8pPr marL="5687621" indent="0">
              <a:buNone/>
              <a:defRPr sz="2800" b="1"/>
            </a:lvl8pPr>
            <a:lvl9pPr marL="6500139" indent="0">
              <a:buNone/>
              <a:defRPr sz="28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3" name="Title 1"/>
          <p:cNvSpPr>
            <a:spLocks noGrp="1"/>
          </p:cNvSpPr>
          <p:nvPr>
            <p:ph type="title"/>
          </p:nvPr>
        </p:nvSpPr>
        <p:spPr>
          <a:xfrm>
            <a:off x="783185" y="323528"/>
            <a:ext cx="11881319" cy="1200133"/>
          </a:xfrm>
          <a:prstGeom prst="rect">
            <a:avLst/>
          </a:prstGeom>
        </p:spPr>
        <p:txBody>
          <a:bodyPr vert="horz" lIns="0" tIns="45706" rIns="91409" bIns="45706">
            <a:normAutofit/>
          </a:bodyPr>
          <a:lstStyle>
            <a:lvl1pPr algn="l">
              <a:defRPr sz="4200" b="0" i="0">
                <a:solidFill>
                  <a:schemeClr val="bg1"/>
                </a:solidFill>
                <a:latin typeface="Univers LT Std 55"/>
                <a:cs typeface="Univers LT Std 55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53624954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86FB56-C8FB-D844-A267-90E4D62E40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1B1302-162B-3F47-ABCC-674190D334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BCD174-C576-5A46-A859-39DBA5E4CD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9/30/26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9D7E84-4AD7-DB42-AA52-DCE04EFF9C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59BAAB-07F2-4242-9A3D-F5C9A0688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8453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_with_pres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812801" y="2267744"/>
            <a:ext cx="8755359" cy="6120680"/>
          </a:xfrm>
          <a:prstGeom prst="rect">
            <a:avLst/>
          </a:prstGeom>
        </p:spPr>
        <p:txBody>
          <a:bodyPr vert="horz" lIns="0" tIns="0" rIns="108000" bIns="45706">
            <a:normAutofit/>
          </a:bodyPr>
          <a:lstStyle>
            <a:lvl1pPr algn="l">
              <a:defRPr sz="2600" b="0" i="0">
                <a:solidFill>
                  <a:srgbClr val="334000"/>
                </a:solidFill>
                <a:latin typeface="Univers LT Std 45 Light"/>
                <a:cs typeface="Univers LT Std 45 Light"/>
              </a:defRPr>
            </a:lvl1pPr>
            <a:lvl2pPr algn="l">
              <a:defRPr sz="2600" b="0" i="0">
                <a:solidFill>
                  <a:srgbClr val="334000"/>
                </a:solidFill>
                <a:latin typeface="Univers LT Std 45 Light"/>
                <a:cs typeface="Univers LT Std 45 Light"/>
              </a:defRPr>
            </a:lvl2pPr>
            <a:lvl3pPr algn="l">
              <a:defRPr sz="2600" b="0" i="0">
                <a:solidFill>
                  <a:srgbClr val="334000"/>
                </a:solidFill>
                <a:latin typeface="Univers LT Std 45 Light"/>
                <a:cs typeface="Univers LT Std 45 Light"/>
              </a:defRPr>
            </a:lvl3pPr>
            <a:lvl4pPr algn="l">
              <a:defRPr sz="2600" b="0" i="0">
                <a:solidFill>
                  <a:srgbClr val="334000"/>
                </a:solidFill>
                <a:latin typeface="Univers LT Std 45 Light"/>
                <a:cs typeface="Univers LT Std 45 Light"/>
              </a:defRPr>
            </a:lvl4pPr>
            <a:lvl5pPr algn="l">
              <a:defRPr sz="2600" b="0" i="0">
                <a:solidFill>
                  <a:srgbClr val="334000"/>
                </a:solidFill>
                <a:latin typeface="Univers LT Std 45 Light"/>
                <a:cs typeface="Univers LT Std 45 Ligh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16" name="Straight Connector 15"/>
          <p:cNvCxnSpPr/>
          <p:nvPr userDrawn="1"/>
        </p:nvCxnSpPr>
        <p:spPr bwMode="auto">
          <a:xfrm>
            <a:off x="-584968" y="2123728"/>
            <a:ext cx="7272808" cy="0"/>
          </a:xfrm>
          <a:prstGeom prst="line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 w="76200" cap="flat" cmpd="sng" algn="ctr">
            <a:solidFill>
              <a:srgbClr val="00336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9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783184" y="1547664"/>
            <a:ext cx="14689632" cy="648072"/>
          </a:xfrm>
          <a:prstGeom prst="rect">
            <a:avLst/>
          </a:prstGeom>
        </p:spPr>
        <p:txBody>
          <a:bodyPr vert="horz" lIns="0" tIns="0" rIns="162503" bIns="81252" anchor="t" anchorCtr="0">
            <a:normAutofit/>
          </a:bodyPr>
          <a:lstStyle>
            <a:lvl1pPr marL="36000" indent="0" algn="l">
              <a:spcBef>
                <a:spcPts val="0"/>
              </a:spcBef>
              <a:buNone/>
              <a:defRPr sz="3200" b="0" i="0">
                <a:solidFill>
                  <a:schemeClr val="bg1">
                    <a:lumMod val="65000"/>
                  </a:schemeClr>
                </a:solidFill>
                <a:latin typeface="Univers LT Std 55"/>
                <a:cs typeface="Univers LT Std 55"/>
              </a:defRPr>
            </a:lvl1pPr>
            <a:lvl2pPr marL="812517" indent="0">
              <a:buNone/>
              <a:defRPr sz="3600" b="1"/>
            </a:lvl2pPr>
            <a:lvl3pPr marL="1625035" indent="0">
              <a:buNone/>
              <a:defRPr sz="3200" b="1"/>
            </a:lvl3pPr>
            <a:lvl4pPr marL="2437552" indent="0">
              <a:buNone/>
              <a:defRPr sz="2800" b="1"/>
            </a:lvl4pPr>
            <a:lvl5pPr marL="3250069" indent="0">
              <a:buNone/>
              <a:defRPr sz="2800" b="1"/>
            </a:lvl5pPr>
            <a:lvl6pPr marL="4062587" indent="0">
              <a:buNone/>
              <a:defRPr sz="2800" b="1"/>
            </a:lvl6pPr>
            <a:lvl7pPr marL="4875104" indent="0">
              <a:buNone/>
              <a:defRPr sz="2800" b="1"/>
            </a:lvl7pPr>
            <a:lvl8pPr marL="5687621" indent="0">
              <a:buNone/>
              <a:defRPr sz="2800" b="1"/>
            </a:lvl8pPr>
            <a:lvl9pPr marL="6500139" indent="0">
              <a:buNone/>
              <a:defRPr sz="28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Rectangle 1"/>
          <p:cNvSpPr>
            <a:spLocks/>
          </p:cNvSpPr>
          <p:nvPr userDrawn="1"/>
        </p:nvSpPr>
        <p:spPr bwMode="auto">
          <a:xfrm>
            <a:off x="0" y="8460512"/>
            <a:ext cx="16255999" cy="720000"/>
          </a:xfrm>
          <a:prstGeom prst="rect">
            <a:avLst/>
          </a:prstGeom>
          <a:solidFill>
            <a:schemeClr val="tx1">
              <a:alpha val="67000"/>
            </a:schemeClr>
          </a:solidFill>
          <a:ln w="12700"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/>
          <a:p>
            <a:pPr marL="810000" algn="l">
              <a:defRPr/>
            </a:pPr>
            <a:r>
              <a:rPr lang="en-US" sz="2750" b="0" i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Univers LT Std 55"/>
                <a:ea typeface="ＭＳ Ｐゴシック" charset="0"/>
                <a:cs typeface="Univers LT Std 55"/>
              </a:rPr>
              <a:t>SUBTITLES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200" y="4546600"/>
            <a:ext cx="6654800" cy="4597400"/>
          </a:xfrm>
          <a:prstGeom prst="rect">
            <a:avLst/>
          </a:prstGeom>
        </p:spPr>
      </p:pic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783185" y="323528"/>
            <a:ext cx="11881319" cy="1200133"/>
          </a:xfrm>
          <a:prstGeom prst="rect">
            <a:avLst/>
          </a:prstGeom>
        </p:spPr>
        <p:txBody>
          <a:bodyPr vert="horz" lIns="0" tIns="45706" rIns="91409" bIns="45706">
            <a:normAutofit/>
          </a:bodyPr>
          <a:lstStyle>
            <a:lvl1pPr algn="l">
              <a:defRPr sz="4200" b="0" i="0">
                <a:solidFill>
                  <a:schemeClr val="bg1"/>
                </a:solidFill>
                <a:latin typeface="Univers LT Std 55"/>
                <a:cs typeface="Univers LT Std 55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57800744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812801" y="2267744"/>
            <a:ext cx="14660015" cy="6120680"/>
          </a:xfrm>
          <a:prstGeom prst="rect">
            <a:avLst/>
          </a:prstGeom>
        </p:spPr>
        <p:txBody>
          <a:bodyPr vert="horz" lIns="0" tIns="0" rIns="108000" bIns="45706">
            <a:normAutofit/>
          </a:bodyPr>
          <a:lstStyle>
            <a:lvl1pPr algn="l">
              <a:defRPr sz="2600" b="0" i="0">
                <a:solidFill>
                  <a:srgbClr val="334000"/>
                </a:solidFill>
                <a:latin typeface="Univers LT Std 45 Light"/>
                <a:cs typeface="Univers LT Std 45 Light"/>
              </a:defRPr>
            </a:lvl1pPr>
            <a:lvl2pPr algn="l">
              <a:defRPr sz="2600" b="0" i="0">
                <a:solidFill>
                  <a:srgbClr val="334000"/>
                </a:solidFill>
                <a:latin typeface="Univers LT Std 45 Light"/>
                <a:cs typeface="Univers LT Std 45 Light"/>
              </a:defRPr>
            </a:lvl2pPr>
            <a:lvl3pPr algn="l">
              <a:defRPr sz="2600" b="0" i="0">
                <a:solidFill>
                  <a:srgbClr val="334000"/>
                </a:solidFill>
                <a:latin typeface="Univers LT Std 45 Light"/>
                <a:cs typeface="Univers LT Std 45 Light"/>
              </a:defRPr>
            </a:lvl3pPr>
            <a:lvl4pPr algn="l">
              <a:defRPr sz="2600" b="0" i="0">
                <a:solidFill>
                  <a:srgbClr val="334000"/>
                </a:solidFill>
                <a:latin typeface="Univers LT Std 45 Light"/>
                <a:cs typeface="Univers LT Std 45 Light"/>
              </a:defRPr>
            </a:lvl4pPr>
            <a:lvl5pPr algn="l">
              <a:defRPr sz="2600" b="0" i="0">
                <a:solidFill>
                  <a:srgbClr val="334000"/>
                </a:solidFill>
                <a:latin typeface="Univers LT Std 45 Light"/>
                <a:cs typeface="Univers LT Std 45 Ligh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783184" y="1547664"/>
            <a:ext cx="14689632" cy="648072"/>
          </a:xfrm>
          <a:prstGeom prst="rect">
            <a:avLst/>
          </a:prstGeom>
        </p:spPr>
        <p:txBody>
          <a:bodyPr vert="horz" lIns="0" tIns="0" rIns="162503" bIns="81252" anchor="t" anchorCtr="0">
            <a:normAutofit/>
          </a:bodyPr>
          <a:lstStyle>
            <a:lvl1pPr marL="36000" indent="0" algn="l">
              <a:spcBef>
                <a:spcPts val="0"/>
              </a:spcBef>
              <a:buNone/>
              <a:defRPr sz="3200" b="0" i="0">
                <a:solidFill>
                  <a:schemeClr val="bg1">
                    <a:lumMod val="65000"/>
                  </a:schemeClr>
                </a:solidFill>
                <a:latin typeface="Univers LT Std 55"/>
                <a:cs typeface="Univers LT Std 55"/>
              </a:defRPr>
            </a:lvl1pPr>
            <a:lvl2pPr marL="812517" indent="0">
              <a:buNone/>
              <a:defRPr sz="3600" b="1"/>
            </a:lvl2pPr>
            <a:lvl3pPr marL="1625035" indent="0">
              <a:buNone/>
              <a:defRPr sz="3200" b="1"/>
            </a:lvl3pPr>
            <a:lvl4pPr marL="2437552" indent="0">
              <a:buNone/>
              <a:defRPr sz="2800" b="1"/>
            </a:lvl4pPr>
            <a:lvl5pPr marL="3250069" indent="0">
              <a:buNone/>
              <a:defRPr sz="2800" b="1"/>
            </a:lvl5pPr>
            <a:lvl6pPr marL="4062587" indent="0">
              <a:buNone/>
              <a:defRPr sz="2800" b="1"/>
            </a:lvl6pPr>
            <a:lvl7pPr marL="4875104" indent="0">
              <a:buNone/>
              <a:defRPr sz="2800" b="1"/>
            </a:lvl7pPr>
            <a:lvl8pPr marL="5687621" indent="0">
              <a:buNone/>
              <a:defRPr sz="2800" b="1"/>
            </a:lvl8pPr>
            <a:lvl9pPr marL="6500139" indent="0">
              <a:buNone/>
              <a:defRPr sz="28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3" name="Title 1"/>
          <p:cNvSpPr>
            <a:spLocks noGrp="1"/>
          </p:cNvSpPr>
          <p:nvPr>
            <p:ph type="title"/>
          </p:nvPr>
        </p:nvSpPr>
        <p:spPr>
          <a:xfrm>
            <a:off x="783185" y="323528"/>
            <a:ext cx="11881319" cy="1200133"/>
          </a:xfrm>
          <a:prstGeom prst="rect">
            <a:avLst/>
          </a:prstGeom>
        </p:spPr>
        <p:txBody>
          <a:bodyPr vert="horz" lIns="0" tIns="45706" rIns="91409" bIns="45706">
            <a:normAutofit/>
          </a:bodyPr>
          <a:lstStyle>
            <a:lvl1pPr algn="l">
              <a:defRPr sz="4200" b="0" i="0">
                <a:solidFill>
                  <a:schemeClr val="bg1"/>
                </a:solidFill>
                <a:latin typeface="Univers LT Std 55"/>
                <a:cs typeface="Univers LT Std 55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24240628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3"/>
          <p:cNvSpPr>
            <a:spLocks/>
          </p:cNvSpPr>
          <p:nvPr userDrawn="1"/>
        </p:nvSpPr>
        <p:spPr bwMode="auto">
          <a:xfrm>
            <a:off x="783184" y="1547664"/>
            <a:ext cx="14761640" cy="1728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38087" tIns="38087" rIns="38087" bIns="38087" anchor="t" anchorCtr="0"/>
          <a:lstStyle/>
          <a:p>
            <a:pPr algn="l">
              <a:lnSpc>
                <a:spcPct val="90000"/>
              </a:lnSpc>
            </a:pPr>
            <a:r>
              <a:rPr lang="en-US" sz="4200" b="0" i="0" kern="1200" dirty="0">
                <a:solidFill>
                  <a:schemeClr val="bg1"/>
                </a:solidFill>
                <a:latin typeface="Univers LT Std 65 Bold"/>
                <a:ea typeface="ＭＳ Ｐゴシック" charset="0"/>
                <a:cs typeface="Univers LT Std 65 Bold"/>
                <a:sym typeface="Sofia Pro Light" charset="0"/>
              </a:rPr>
              <a:t>MASTER OF AGING</a:t>
            </a:r>
          </a:p>
        </p:txBody>
      </p:sp>
      <p:sp>
        <p:nvSpPr>
          <p:cNvPr id="24" name="Rectangle 3"/>
          <p:cNvSpPr>
            <a:spLocks/>
          </p:cNvSpPr>
          <p:nvPr userDrawn="1"/>
        </p:nvSpPr>
        <p:spPr bwMode="auto">
          <a:xfrm>
            <a:off x="783184" y="450115"/>
            <a:ext cx="14761640" cy="7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38087" tIns="38087" rIns="38087" bIns="38087" anchor="t" anchorCtr="0"/>
          <a:lstStyle/>
          <a:p>
            <a:pPr algn="l">
              <a:lnSpc>
                <a:spcPct val="90000"/>
              </a:lnSpc>
            </a:pPr>
            <a:endParaRPr lang="en-US" sz="4200" b="0" i="0" kern="1200" dirty="0">
              <a:solidFill>
                <a:schemeClr val="bg1"/>
              </a:solidFill>
              <a:latin typeface="Univers LT Std 65 Bold"/>
              <a:ea typeface="ＭＳ Ｐゴシック" charset="0"/>
              <a:cs typeface="Univers LT Std 65 Bold"/>
              <a:sym typeface="Sofia Pro Light" charset="0"/>
            </a:endParaRPr>
          </a:p>
          <a:p>
            <a:pPr algn="l">
              <a:lnSpc>
                <a:spcPct val="90000"/>
              </a:lnSpc>
            </a:pPr>
            <a:endParaRPr lang="en-US" sz="4200" b="0" i="0" kern="1200" dirty="0">
              <a:solidFill>
                <a:schemeClr val="bg1"/>
              </a:solidFill>
              <a:latin typeface="Univers LT Std 65 Bold"/>
              <a:ea typeface="ＭＳ Ｐゴシック" charset="0"/>
              <a:cs typeface="Univers LT Std 65 Bold"/>
              <a:sym typeface="Sofia Pr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6736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457080" algn="ctr" rtl="0" fontAlgn="base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163" algn="ctr" rtl="0" fontAlgn="base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243" algn="ctr" rtl="0" fontAlgn="base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324" algn="ctr" rtl="0" fontAlgn="base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342810" indent="-34281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742757" indent="-285675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142704" indent="-228541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1599784" indent="-228541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2056865" indent="-228541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45708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914163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1371243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1828324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4570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80" algn="l" defTabSz="4570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63" algn="l" defTabSz="4570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43" algn="l" defTabSz="4570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324" algn="l" defTabSz="4570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404" algn="l" defTabSz="4570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486" algn="l" defTabSz="4570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567" algn="l" defTabSz="4570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647" algn="l" defTabSz="4570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43843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6" r:id="rId3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457061" algn="ctr" rtl="0" fontAlgn="base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124" algn="ctr" rtl="0" fontAlgn="base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183" algn="ctr" rtl="0" fontAlgn="base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244" algn="ctr" rtl="0" fontAlgn="base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342796" indent="-342796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742725" indent="-285662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142654" indent="-22853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1599715" indent="-22853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2056776" indent="-22853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457061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914124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1371183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1828244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4570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61" algn="l" defTabSz="4570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24" algn="l" defTabSz="4570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183" algn="l" defTabSz="4570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244" algn="l" defTabSz="4570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04" algn="l" defTabSz="4570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365" algn="l" defTabSz="4570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426" algn="l" defTabSz="4570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487" algn="l" defTabSz="4570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64686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457061" algn="ctr" rtl="0" fontAlgn="base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124" algn="ctr" rtl="0" fontAlgn="base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183" algn="ctr" rtl="0" fontAlgn="base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244" algn="ctr" rtl="0" fontAlgn="base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342796" indent="-342796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742725" indent="-285662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142654" indent="-22853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1599715" indent="-22853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2056776" indent="-22853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457061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914124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1371183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1828244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4570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61" algn="l" defTabSz="4570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24" algn="l" defTabSz="4570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183" algn="l" defTabSz="4570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244" algn="l" defTabSz="4570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04" algn="l" defTabSz="4570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365" algn="l" defTabSz="4570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426" algn="l" defTabSz="4570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487" algn="l" defTabSz="4570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39168" y="683568"/>
            <a:ext cx="14660015" cy="7637213"/>
          </a:xfrm>
        </p:spPr>
        <p:txBody>
          <a:bodyPr>
            <a:normAutofit fontScale="92500" lnSpcReduction="20000"/>
          </a:bodyPr>
          <a:lstStyle/>
          <a:p>
            <a:endParaRPr lang="en-US" dirty="0"/>
          </a:p>
          <a:p>
            <a:endParaRPr lang="en-US" dirty="0"/>
          </a:p>
          <a:p>
            <a:pPr marL="14288" indent="0"/>
            <a:r>
              <a:rPr lang="en-US" sz="9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Please write down three questions about translation that you would like me to answer in these classes. </a:t>
            </a:r>
          </a:p>
          <a:p>
            <a:pPr marL="14288" indent="0"/>
            <a:endParaRPr lang="en-US" sz="9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4288" indent="0"/>
            <a:r>
              <a:rPr lang="en-US" sz="9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(Only one can concern money!)</a:t>
            </a:r>
          </a:p>
          <a:p>
            <a:pPr marL="14288" indent="0"/>
            <a:endParaRPr lang="en-US" sz="66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sk-SK" dirty="0"/>
          </a:p>
          <a:p>
            <a:pPr algn="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7247517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9B3E517-BE75-C698-66B9-A4183BD253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5E66978-5CAF-2D42-2217-D9646A3ADA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168" y="683568"/>
            <a:ext cx="14660015" cy="7637213"/>
          </a:xfrm>
        </p:spPr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  <a:p>
            <a:pPr marL="14288" indent="0"/>
            <a:r>
              <a:rPr lang="en-US" sz="9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Please bring a laptop to class. </a:t>
            </a:r>
          </a:p>
          <a:p>
            <a:pPr marL="14288" indent="0"/>
            <a:endParaRPr lang="en-US" sz="9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4288" indent="0"/>
            <a:r>
              <a:rPr lang="en-US" sz="9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Please do not look at your phone!</a:t>
            </a:r>
          </a:p>
          <a:p>
            <a:pPr marL="14288" indent="0"/>
            <a:endParaRPr lang="en-US" sz="66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sk-SK" dirty="0"/>
          </a:p>
          <a:p>
            <a:pPr algn="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2008146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71216" y="755576"/>
            <a:ext cx="13249472" cy="7776864"/>
          </a:xfrm>
        </p:spPr>
        <p:txBody>
          <a:bodyPr>
            <a:noAutofit/>
          </a:bodyPr>
          <a:lstStyle/>
          <a:p>
            <a:pPr marL="0" indent="0"/>
            <a:r>
              <a:rPr lang="en-US" sz="6000" dirty="0">
                <a:latin typeface="Calibri" panose="020F0502020204030204" pitchFamily="34" charset="0"/>
                <a:cs typeface="Calibri" panose="020F0502020204030204" pitchFamily="34" charset="0"/>
              </a:rPr>
              <a:t>ST: Source text or start text </a:t>
            </a:r>
          </a:p>
          <a:p>
            <a:pPr marL="0" indent="0"/>
            <a:endParaRPr lang="en-US" sz="6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/>
            <a:r>
              <a:rPr lang="en-US" sz="6000" dirty="0">
                <a:latin typeface="Calibri" panose="020F0502020204030204" pitchFamily="34" charset="0"/>
                <a:cs typeface="Calibri" panose="020F0502020204030204" pitchFamily="34" charset="0"/>
              </a:rPr>
              <a:t>TT: Target text </a:t>
            </a:r>
          </a:p>
          <a:p>
            <a:pPr marL="0" indent="0"/>
            <a:endParaRPr lang="en-US" sz="6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/>
            <a:r>
              <a:rPr lang="en-US" sz="6000" dirty="0">
                <a:latin typeface="Calibri" panose="020F0502020204030204" pitchFamily="34" charset="0"/>
                <a:cs typeface="Calibri" panose="020F0502020204030204" pitchFamily="34" charset="0"/>
              </a:rPr>
              <a:t>SL: Source or start language </a:t>
            </a:r>
          </a:p>
          <a:p>
            <a:pPr marL="0" indent="0"/>
            <a:endParaRPr lang="en-US" sz="6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/>
            <a:r>
              <a:rPr lang="en-US" sz="6000" dirty="0">
                <a:latin typeface="Calibri" panose="020F0502020204030204" pitchFamily="34" charset="0"/>
                <a:cs typeface="Calibri" panose="020F0502020204030204" pitchFamily="34" charset="0"/>
              </a:rPr>
              <a:t>TL: Target language </a:t>
            </a:r>
          </a:p>
        </p:txBody>
      </p:sp>
    </p:spTree>
    <p:extLst>
      <p:ext uri="{BB962C8B-B14F-4D97-AF65-F5344CB8AC3E}">
        <p14:creationId xmlns:p14="http://schemas.microsoft.com/office/powerpoint/2010/main" val="147184502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5CFC20-BAF6-1578-1432-81D288B267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80561AC-CC3B-6AC4-5606-506582D92A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1216" y="755576"/>
            <a:ext cx="13969552" cy="7776864"/>
          </a:xfrm>
        </p:spPr>
        <p:txBody>
          <a:bodyPr>
            <a:noAutofit/>
          </a:bodyPr>
          <a:lstStyle/>
          <a:p>
            <a:pPr marL="0" indent="0"/>
            <a:r>
              <a:rPr lang="en-US" sz="6000" dirty="0">
                <a:latin typeface="Calibri" panose="020F0502020204030204" pitchFamily="34" charset="0"/>
                <a:cs typeface="Calibri" panose="020F0502020204030204" pitchFamily="34" charset="0"/>
              </a:rPr>
              <a:t>MT: Machine translation </a:t>
            </a:r>
          </a:p>
          <a:p>
            <a:pPr marL="0" indent="0"/>
            <a:endParaRPr lang="en-US" sz="6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/>
            <a:r>
              <a:rPr lang="en-US" sz="6000" dirty="0">
                <a:latin typeface="Calibri" panose="020F0502020204030204" pitchFamily="34" charset="0"/>
                <a:cs typeface="Calibri" panose="020F0502020204030204" pitchFamily="34" charset="0"/>
              </a:rPr>
              <a:t>LLM: Large Language Models</a:t>
            </a:r>
          </a:p>
          <a:p>
            <a:pPr marL="0" indent="0"/>
            <a:endParaRPr lang="en-US" sz="6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/>
            <a:r>
              <a:rPr lang="en-US" sz="6000" dirty="0">
                <a:latin typeface="Calibri" panose="020F0502020204030204" pitchFamily="34" charset="0"/>
                <a:cs typeface="Calibri" panose="020F0502020204030204" pitchFamily="34" charset="0"/>
              </a:rPr>
              <a:t>AI: artificial intelligence</a:t>
            </a:r>
          </a:p>
          <a:p>
            <a:pPr marL="0" indent="0"/>
            <a:endParaRPr lang="en-US" sz="6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/>
            <a:r>
              <a:rPr lang="en-US" sz="6000" dirty="0">
                <a:latin typeface="Calibri" panose="020F0502020204030204" pitchFamily="34" charset="0"/>
                <a:cs typeface="Calibri" panose="020F0502020204030204" pitchFamily="34" charset="0"/>
              </a:rPr>
              <a:t>Generative AI (GenAI): LLMs that can translate</a:t>
            </a:r>
          </a:p>
          <a:p>
            <a:pPr marL="0" indent="0"/>
            <a:endParaRPr lang="en-US" sz="6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53780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0BC58E-AEFD-5134-0685-19AAD62EC0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426D65A-A094-AC3B-A853-EBB257940F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1216" y="755576"/>
            <a:ext cx="13249472" cy="7776864"/>
          </a:xfrm>
        </p:spPr>
        <p:txBody>
          <a:bodyPr>
            <a:noAutofit/>
          </a:bodyPr>
          <a:lstStyle/>
          <a:p>
            <a:pPr marL="0" indent="0"/>
            <a:endParaRPr lang="en-US" sz="6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/>
            <a:r>
              <a:rPr lang="en-US" sz="6000" dirty="0">
                <a:latin typeface="Calibri" panose="020F0502020204030204" pitchFamily="34" charset="0"/>
                <a:cs typeface="Calibri" panose="020F0502020204030204" pitchFamily="34" charset="0"/>
              </a:rPr>
              <a:t>Automation: GenAI + MT</a:t>
            </a:r>
          </a:p>
          <a:p>
            <a:pPr marL="0" indent="0"/>
            <a:endParaRPr lang="en-US" sz="6000" strike="sngStrike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/>
            <a:r>
              <a:rPr lang="en-US" sz="6000" strike="sngStrike" dirty="0">
                <a:latin typeface="Calibri" panose="020F0502020204030204" pitchFamily="34" charset="0"/>
                <a:cs typeface="Calibri" panose="020F0502020204030204" pitchFamily="34" charset="0"/>
              </a:rPr>
              <a:t>CAT: Computer Assisted/Aided Translation </a:t>
            </a:r>
          </a:p>
          <a:p>
            <a:pPr marL="0" indent="0"/>
            <a:endParaRPr lang="en-US" sz="6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176385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EED1DE-4509-2747-A559-3CDA264C66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52EA779-2123-5AFC-ABE0-62D45A02A5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1216" y="755576"/>
            <a:ext cx="13249472" cy="7776864"/>
          </a:xfrm>
        </p:spPr>
        <p:txBody>
          <a:bodyPr>
            <a:noAutofit/>
          </a:bodyPr>
          <a:lstStyle/>
          <a:p>
            <a:pPr marL="0" indent="0"/>
            <a:endParaRPr lang="en-US" sz="6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/>
            <a:r>
              <a:rPr lang="en-US" sz="6000" dirty="0">
                <a:latin typeface="Calibri" panose="020F0502020204030204" pitchFamily="34" charset="0"/>
                <a:cs typeface="Calibri" panose="020F0502020204030204" pitchFamily="34" charset="0"/>
              </a:rPr>
              <a:t>L1: Your first or mother language</a:t>
            </a:r>
          </a:p>
          <a:p>
            <a:pPr marL="0" indent="0"/>
            <a:endParaRPr lang="en-US" sz="6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/>
            <a:r>
              <a:rPr lang="en-US" sz="6000" dirty="0">
                <a:latin typeface="Calibri" panose="020F0502020204030204" pitchFamily="34" charset="0"/>
                <a:cs typeface="Calibri" panose="020F0502020204030204" pitchFamily="34" charset="0"/>
              </a:rPr>
              <a:t>L2: Your additional language</a:t>
            </a:r>
          </a:p>
          <a:p>
            <a:pPr marL="0" indent="0"/>
            <a:endParaRPr lang="en-US" sz="6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/>
            <a:r>
              <a:rPr lang="en-US" sz="6000" dirty="0">
                <a:latin typeface="Calibri" panose="020F0502020204030204" pitchFamily="34" charset="0"/>
                <a:cs typeface="Calibri" panose="020F0502020204030204" pitchFamily="34" charset="0"/>
              </a:rPr>
              <a:t>A language: Your strongest language </a:t>
            </a:r>
          </a:p>
          <a:p>
            <a:pPr marL="0" indent="0"/>
            <a:endParaRPr lang="en-US" sz="6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/>
            <a:r>
              <a:rPr lang="en-US" sz="6000" dirty="0">
                <a:latin typeface="Calibri" panose="020F0502020204030204" pitchFamily="34" charset="0"/>
                <a:cs typeface="Calibri" panose="020F0502020204030204" pitchFamily="34" charset="0"/>
              </a:rPr>
              <a:t>B language: Your next strongest language </a:t>
            </a:r>
          </a:p>
          <a:p>
            <a:pPr marL="0" indent="0"/>
            <a:endParaRPr lang="en-US" sz="6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595498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C49F06-35AA-95E2-211D-D48F7E471C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FA51358-11D0-F868-AFB9-26878192A2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1216" y="755576"/>
            <a:ext cx="13249472" cy="7776864"/>
          </a:xfrm>
        </p:spPr>
        <p:txBody>
          <a:bodyPr>
            <a:noAutofit/>
          </a:bodyPr>
          <a:lstStyle/>
          <a:p>
            <a:pPr marL="0" indent="0"/>
            <a:endParaRPr lang="en-US" sz="6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9050" indent="0"/>
            <a:r>
              <a:rPr lang="en-US" sz="6000" dirty="0">
                <a:latin typeface="Calibri" panose="020F0502020204030204" pitchFamily="34" charset="0"/>
                <a:cs typeface="Calibri" panose="020F0502020204030204" pitchFamily="34" charset="0"/>
              </a:rPr>
              <a:t>Post-editing: Correcting automated output. </a:t>
            </a:r>
          </a:p>
          <a:p>
            <a:pPr marL="19050" indent="0"/>
            <a:endParaRPr lang="en-US" sz="6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9050" indent="0"/>
            <a:r>
              <a:rPr lang="en-US" sz="6000" dirty="0">
                <a:latin typeface="Calibri" panose="020F0502020204030204" pitchFamily="34" charset="0"/>
                <a:cs typeface="Calibri" panose="020F0502020204030204" pitchFamily="34" charset="0"/>
              </a:rPr>
              <a:t>Pre-editing: Preparing an ST for automation. </a:t>
            </a:r>
          </a:p>
          <a:p>
            <a:pPr marL="19050" indent="0"/>
            <a:endParaRPr lang="en-US" sz="6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9050" indent="0"/>
            <a:endParaRPr lang="en-US" sz="6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/>
            <a:endParaRPr lang="en-US" sz="6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727813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600CCF-7E89-F179-3EFF-BB46287835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A320833-E441-E6C3-71E3-23304C7AA7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1216" y="755576"/>
            <a:ext cx="13249472" cy="7776864"/>
          </a:xfrm>
        </p:spPr>
        <p:txBody>
          <a:bodyPr>
            <a:noAutofit/>
          </a:bodyPr>
          <a:lstStyle/>
          <a:p>
            <a:pPr marL="0" indent="0"/>
            <a:endParaRPr lang="en-US" sz="6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9050" indent="0"/>
            <a:r>
              <a:rPr lang="en-US" sz="6000" dirty="0">
                <a:latin typeface="Calibri" panose="020F0502020204030204" pitchFamily="34" charset="0"/>
                <a:cs typeface="Calibri" panose="020F0502020204030204" pitchFamily="34" charset="0"/>
              </a:rPr>
              <a:t>Revision: Correcting a translation. </a:t>
            </a:r>
          </a:p>
          <a:p>
            <a:pPr marL="19050" indent="0"/>
            <a:endParaRPr lang="en-US" sz="6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9050" indent="0"/>
            <a:r>
              <a:rPr lang="en-US" sz="6000" dirty="0">
                <a:latin typeface="Calibri" panose="020F0502020204030204" pitchFamily="34" charset="0"/>
                <a:cs typeface="Calibri" panose="020F0502020204030204" pitchFamily="34" charset="0"/>
              </a:rPr>
              <a:t>Editing: Correcting a text. </a:t>
            </a:r>
          </a:p>
          <a:p>
            <a:pPr marL="19050" indent="0"/>
            <a:endParaRPr lang="en-US" sz="6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9050" indent="0"/>
            <a:r>
              <a:rPr lang="en-US" sz="6000" dirty="0">
                <a:latin typeface="Calibri" panose="020F0502020204030204" pitchFamily="34" charset="0"/>
                <a:cs typeface="Calibri" panose="020F0502020204030204" pitchFamily="34" charset="0"/>
              </a:rPr>
              <a:t>Back translation: A translation made from TT to SL, usually literal, in order to illustrate the TL.</a:t>
            </a:r>
          </a:p>
          <a:p>
            <a:pPr marL="19050" indent="0"/>
            <a:endParaRPr lang="en-US" sz="6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/>
            <a:endParaRPr lang="en-US" sz="6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91491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A53B0D8-EB20-2815-F6B6-73572083DE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B01AD8A-B996-D0E8-2EB2-C5525DEDED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168" y="2200101"/>
            <a:ext cx="14660015" cy="6120680"/>
          </a:xfrm>
        </p:spPr>
        <p:txBody>
          <a:bodyPr/>
          <a:lstStyle/>
          <a:p>
            <a:pPr algn="ctr"/>
            <a:r>
              <a:rPr lang="en-US" sz="8000" dirty="0">
                <a:latin typeface="Calibri" panose="020F0502020204030204" pitchFamily="34" charset="0"/>
                <a:cs typeface="Calibri" panose="020F0502020204030204" pitchFamily="34" charset="0"/>
              </a:rPr>
              <a:t>How many basic ways are there to translate?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sk-SK" dirty="0"/>
              <a:t> </a:t>
            </a:r>
          </a:p>
          <a:p>
            <a:pPr algn="r"/>
            <a:endParaRPr lang="en-US" dirty="0"/>
          </a:p>
        </p:txBody>
      </p:sp>
      <p:pic>
        <p:nvPicPr>
          <p:cNvPr id="4" name="Picture 3" descr="Image result for two fingers counting starting with thumb image">
            <a:extLst>
              <a:ext uri="{FF2B5EF4-FFF2-40B4-BE49-F238E27FC236}">
                <a16:creationId xmlns:a16="http://schemas.microsoft.com/office/drawing/2014/main" id="{2075D1CF-BC13-BDD2-C03B-45F5B7CC1B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0158" y="3667633"/>
            <a:ext cx="4369025" cy="4320480"/>
          </a:xfrm>
          <a:prstGeom prst="rect">
            <a:avLst/>
          </a:prstGeom>
        </p:spPr>
      </p:pic>
      <p:pic>
        <p:nvPicPr>
          <p:cNvPr id="9" name="Picture 8" descr="Image result for two fingers counting two image">
            <a:extLst>
              <a:ext uri="{FF2B5EF4-FFF2-40B4-BE49-F238E27FC236}">
                <a16:creationId xmlns:a16="http://schemas.microsoft.com/office/drawing/2014/main" id="{BBCD1721-DCCA-30AD-E782-A6AD1A476B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3263" y="3851920"/>
            <a:ext cx="3341171" cy="3456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17596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5FDEAD0-2117-F423-3B9A-2DCBDE8F90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80D1A39-FD65-1C3F-4C34-DDC77C2D0D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168" y="2200101"/>
            <a:ext cx="14660015" cy="6120680"/>
          </a:xfrm>
        </p:spPr>
        <p:txBody>
          <a:bodyPr/>
          <a:lstStyle/>
          <a:p>
            <a:pPr algn="ctr"/>
            <a:endParaRPr lang="en-US" sz="8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sz="8000" dirty="0">
                <a:latin typeface="Calibri" panose="020F0502020204030204" pitchFamily="34" charset="0"/>
                <a:cs typeface="Calibri" panose="020F0502020204030204" pitchFamily="34" charset="0"/>
              </a:rPr>
              <a:t>Three basic ways to translate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sk-SK" dirty="0"/>
              <a:t> </a:t>
            </a:r>
          </a:p>
          <a:p>
            <a:pPr algn="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5122132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12801" y="2267744"/>
            <a:ext cx="14660015" cy="6120680"/>
          </a:xfrm>
        </p:spPr>
        <p:txBody>
          <a:bodyPr>
            <a:normAutofit/>
          </a:bodyPr>
          <a:lstStyle/>
          <a:p>
            <a:pPr lvl="0"/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r>
              <a:rPr lang="en-US" sz="3800" dirty="0">
                <a:latin typeface="Calibri" panose="020F0502020204030204" pitchFamily="34" charset="0"/>
                <a:cs typeface="Calibri" panose="020F0502020204030204" pitchFamily="34" charset="0"/>
              </a:rPr>
              <a:t>ST:		The 	ink 		is 		on 		the 		table. </a:t>
            </a:r>
          </a:p>
          <a:p>
            <a:pPr>
              <a:defRPr/>
            </a:pPr>
            <a:r>
              <a:rPr lang="en-US" sz="3800" dirty="0">
                <a:latin typeface="Calibri" panose="020F0502020204030204" pitchFamily="34" charset="0"/>
                <a:cs typeface="Calibri" panose="020F0502020204030204" pitchFamily="34" charset="0"/>
              </a:rPr>
              <a:t>TT Fr. </a:t>
            </a:r>
            <a:r>
              <a:rPr lang="fr-FR" sz="3800" dirty="0">
                <a:latin typeface="Calibri" panose="020F0502020204030204" pitchFamily="34" charset="0"/>
                <a:cs typeface="Calibri" panose="020F0502020204030204" pitchFamily="34" charset="0"/>
              </a:rPr>
              <a:t>	L’	encre	est		sur 		la 		table.</a:t>
            </a:r>
          </a:p>
          <a:p>
            <a:pPr>
              <a:defRPr/>
            </a:pPr>
            <a:endParaRPr lang="fr-FR" sz="3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endParaRPr lang="fr-FR" sz="3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r>
              <a:rPr lang="fr-FR" sz="3800" dirty="0">
                <a:latin typeface="Calibri" panose="020F0502020204030204" pitchFamily="34" charset="0"/>
                <a:cs typeface="Calibri" panose="020F0502020204030204" pitchFamily="34" charset="0"/>
              </a:rPr>
              <a:t>TT </a:t>
            </a:r>
            <a:r>
              <a:rPr lang="fr-FR" sz="3800" dirty="0" err="1">
                <a:latin typeface="Calibri" panose="020F0502020204030204" pitchFamily="34" charset="0"/>
                <a:cs typeface="Calibri" panose="020F0502020204030204" pitchFamily="34" charset="0"/>
              </a:rPr>
              <a:t>Zh</a:t>
            </a:r>
            <a:r>
              <a:rPr lang="fr-FR" sz="3800" dirty="0">
                <a:latin typeface="Calibri" panose="020F0502020204030204" pitchFamily="34" charset="0"/>
                <a:cs typeface="Calibri" panose="020F0502020204030204" pitchFamily="34" charset="0"/>
              </a:rPr>
              <a:t>.	</a:t>
            </a:r>
            <a:r>
              <a:rPr lang="zh-CN" alt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墨水</a:t>
            </a:r>
            <a:r>
              <a:rPr lang="es-ES_tradnl" altLang="zh-CN" sz="4000" dirty="0">
                <a:latin typeface="Calibri" panose="020F0502020204030204" pitchFamily="34" charset="0"/>
                <a:cs typeface="Calibri" panose="020F0502020204030204" pitchFamily="34" charset="0"/>
              </a:rPr>
              <a:t>			</a:t>
            </a:r>
            <a:r>
              <a:rPr lang="zh-CN" altLang="en-US" sz="4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在</a:t>
            </a:r>
            <a:r>
              <a:rPr lang="es-ES_tradnl" altLang="zh-CN" sz="4000" dirty="0">
                <a:latin typeface="Calibri" panose="020F0502020204030204" pitchFamily="34" charset="0"/>
                <a:cs typeface="Calibri" panose="020F0502020204030204" pitchFamily="34" charset="0"/>
              </a:rPr>
              <a:t>			</a:t>
            </a:r>
            <a:r>
              <a:rPr lang="zh-CN" alt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桌子</a:t>
            </a:r>
            <a:r>
              <a:rPr lang="es-ES_tradnl" altLang="zh-CN" sz="4000" dirty="0">
                <a:latin typeface="Calibri" panose="020F0502020204030204" pitchFamily="34" charset="0"/>
                <a:cs typeface="Calibri" panose="020F0502020204030204" pitchFamily="34" charset="0"/>
              </a:rPr>
              <a:t>			</a:t>
            </a:r>
            <a:r>
              <a:rPr lang="zh-CN" altLang="en-US" sz="4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上</a:t>
            </a:r>
            <a:endParaRPr lang="es-ES_tradnl" altLang="zh-CN" sz="40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r>
              <a:rPr lang="es-ES_tradnl" sz="4000" dirty="0">
                <a:latin typeface="Calibri" panose="020F0502020204030204" pitchFamily="34" charset="0"/>
                <a:cs typeface="Calibri" panose="020F0502020204030204" pitchFamily="34" charset="0"/>
              </a:rPr>
              <a:t>			</a:t>
            </a:r>
            <a:r>
              <a:rPr lang="en-US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Mòshuǐ</a:t>
            </a: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			 </a:t>
            </a:r>
            <a:r>
              <a:rPr lang="en-US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zài</a:t>
            </a: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 			</a:t>
            </a:r>
            <a:r>
              <a:rPr lang="en-US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zhuōzi</a:t>
            </a: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 			</a:t>
            </a:r>
            <a:r>
              <a:rPr lang="en-US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shàng</a:t>
            </a: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3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>
              <a:defRPr/>
            </a:pPr>
            <a:endParaRPr lang="en-US" sz="3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/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Model 1 (transformations) </a:t>
            </a:r>
          </a:p>
        </p:txBody>
      </p:sp>
    </p:spTree>
    <p:extLst>
      <p:ext uri="{BB962C8B-B14F-4D97-AF65-F5344CB8AC3E}">
        <p14:creationId xmlns:p14="http://schemas.microsoft.com/office/powerpoint/2010/main" val="173681597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12801" y="2267744"/>
            <a:ext cx="14660015" cy="6120680"/>
          </a:xfrm>
        </p:spPr>
        <p:txBody>
          <a:bodyPr>
            <a:normAutofit/>
          </a:bodyPr>
          <a:lstStyle/>
          <a:p>
            <a:pPr lvl="0"/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r>
              <a:rPr lang="en-US" sz="3800" dirty="0">
                <a:latin typeface="Calibri" panose="020F0502020204030204" pitchFamily="34" charset="0"/>
                <a:cs typeface="Calibri" panose="020F0502020204030204" pitchFamily="34" charset="0"/>
              </a:rPr>
              <a:t>ST		</a:t>
            </a:r>
            <a:r>
              <a:rPr lang="en-US" sz="3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 like it. </a:t>
            </a:r>
          </a:p>
          <a:p>
            <a:pPr>
              <a:defRPr/>
            </a:pPr>
            <a:r>
              <a:rPr lang="en-US" sz="3800" dirty="0">
                <a:latin typeface="Calibri" panose="020F0502020204030204" pitchFamily="34" charset="0"/>
                <a:cs typeface="Calibri" panose="020F0502020204030204" pitchFamily="34" charset="0"/>
              </a:rPr>
              <a:t>TT Es	</a:t>
            </a:r>
            <a:r>
              <a:rPr lang="fr-FR" sz="3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 			</a:t>
            </a:r>
            <a:r>
              <a:rPr lang="fr-FR" sz="38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gusta</a:t>
            </a:r>
            <a:r>
              <a:rPr lang="fr-FR" sz="38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>
              <a:defRPr/>
            </a:pPr>
            <a:r>
              <a:rPr lang="fr-FR" sz="3800" dirty="0">
                <a:latin typeface="Calibri" panose="020F0502020204030204" pitchFamily="34" charset="0"/>
                <a:cs typeface="Calibri" panose="020F0502020204030204" pitchFamily="34" charset="0"/>
              </a:rPr>
              <a:t>			To me 	[</a:t>
            </a:r>
            <a:r>
              <a:rPr lang="fr-FR" sz="3800" dirty="0" err="1">
                <a:latin typeface="Calibri" panose="020F0502020204030204" pitchFamily="34" charset="0"/>
                <a:cs typeface="Calibri" panose="020F0502020204030204" pitchFamily="34" charset="0"/>
              </a:rPr>
              <a:t>it</a:t>
            </a:r>
            <a:r>
              <a:rPr lang="fr-FR" sz="3800" dirty="0">
                <a:latin typeface="Calibri" panose="020F0502020204030204" pitchFamily="34" charset="0"/>
                <a:cs typeface="Calibri" panose="020F0502020204030204" pitchFamily="34" charset="0"/>
              </a:rPr>
              <a:t>]	</a:t>
            </a:r>
            <a:r>
              <a:rPr lang="fr-FR" sz="3800" dirty="0" err="1">
                <a:latin typeface="Calibri" panose="020F0502020204030204" pitchFamily="34" charset="0"/>
                <a:cs typeface="Calibri" panose="020F0502020204030204" pitchFamily="34" charset="0"/>
              </a:rPr>
              <a:t>pleases</a:t>
            </a:r>
            <a:r>
              <a:rPr lang="fr-FR" sz="38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>
              <a:defRPr/>
            </a:pPr>
            <a:r>
              <a:rPr lang="fr-FR" sz="3800" dirty="0">
                <a:latin typeface="Calibri" panose="020F0502020204030204" pitchFamily="34" charset="0"/>
                <a:cs typeface="Calibri" panose="020F0502020204030204" pitchFamily="34" charset="0"/>
              </a:rPr>
              <a:t>TT Fr 	</a:t>
            </a:r>
            <a:r>
              <a:rPr lang="fr-FR" sz="3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Ça 	me		 plaît. </a:t>
            </a:r>
          </a:p>
          <a:p>
            <a:pPr>
              <a:defRPr/>
            </a:pPr>
            <a:r>
              <a:rPr lang="fr-FR" sz="3800" dirty="0">
                <a:latin typeface="Calibri" panose="020F0502020204030204" pitchFamily="34" charset="0"/>
                <a:cs typeface="Calibri" panose="020F0502020204030204" pitchFamily="34" charset="0"/>
              </a:rPr>
              <a:t>			It 	to me	</a:t>
            </a:r>
            <a:r>
              <a:rPr lang="fr-FR" sz="3800" dirty="0" err="1">
                <a:latin typeface="Calibri" panose="020F0502020204030204" pitchFamily="34" charset="0"/>
                <a:cs typeface="Calibri" panose="020F0502020204030204" pitchFamily="34" charset="0"/>
              </a:rPr>
              <a:t>pleases</a:t>
            </a:r>
            <a:r>
              <a:rPr lang="fr-FR" sz="38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>
              <a:defRPr/>
            </a:pPr>
            <a:r>
              <a:rPr lang="fr-FR" sz="3800" dirty="0">
                <a:latin typeface="Calibri" panose="020F0502020204030204" pitchFamily="34" charset="0"/>
                <a:cs typeface="Calibri" panose="020F0502020204030204" pitchFamily="34" charset="0"/>
              </a:rPr>
              <a:t>TT De	</a:t>
            </a:r>
            <a:r>
              <a:rPr lang="fr-FR" sz="3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 	</a:t>
            </a:r>
            <a:r>
              <a:rPr lang="fr-FR" sz="38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gefällt</a:t>
            </a:r>
            <a:r>
              <a:rPr lang="fr-FR" sz="3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	mir. </a:t>
            </a:r>
          </a:p>
          <a:p>
            <a:pPr>
              <a:defRPr/>
            </a:pPr>
            <a:r>
              <a:rPr lang="fr-FR" sz="3800" dirty="0">
                <a:latin typeface="Calibri" panose="020F0502020204030204" pitchFamily="34" charset="0"/>
                <a:cs typeface="Calibri" panose="020F0502020204030204" pitchFamily="34" charset="0"/>
              </a:rPr>
              <a:t>			It 	</a:t>
            </a:r>
            <a:r>
              <a:rPr lang="fr-FR" sz="3800" dirty="0" err="1">
                <a:latin typeface="Calibri" panose="020F0502020204030204" pitchFamily="34" charset="0"/>
                <a:cs typeface="Calibri" panose="020F0502020204030204" pitchFamily="34" charset="0"/>
              </a:rPr>
              <a:t>pleases</a:t>
            </a:r>
            <a:r>
              <a:rPr lang="fr-FR" sz="3800" dirty="0">
                <a:latin typeface="Calibri" panose="020F0502020204030204" pitchFamily="34" charset="0"/>
                <a:cs typeface="Calibri" panose="020F0502020204030204" pitchFamily="34" charset="0"/>
              </a:rPr>
              <a:t>	to me. </a:t>
            </a:r>
          </a:p>
          <a:p>
            <a:pPr>
              <a:defRPr/>
            </a:pPr>
            <a:r>
              <a:rPr lang="fr-FR" sz="3800" dirty="0">
                <a:latin typeface="Calibri" panose="020F0502020204030204" pitchFamily="34" charset="0"/>
                <a:cs typeface="Calibri" panose="020F0502020204030204" pitchFamily="34" charset="0"/>
              </a:rPr>
              <a:t>TT </a:t>
            </a:r>
            <a:r>
              <a:rPr lang="fr-FR" sz="3800" dirty="0" err="1">
                <a:latin typeface="Calibri" panose="020F0502020204030204" pitchFamily="34" charset="0"/>
                <a:cs typeface="Calibri" panose="020F0502020204030204" pitchFamily="34" charset="0"/>
              </a:rPr>
              <a:t>Zh</a:t>
            </a:r>
            <a:r>
              <a:rPr lang="fr-FR" sz="3800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zh-CN" altLang="en-US" sz="36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我</a:t>
            </a:r>
            <a:r>
              <a:rPr lang="es-ES_tradnl" altLang="zh-CN" sz="36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zh-CN" altLang="en-US" sz="36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喜欢。</a:t>
            </a:r>
            <a:endParaRPr lang="es-ES_tradnl" altLang="zh-CN" sz="36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r>
              <a:rPr lang="es-ES_tradnl" sz="3600" dirty="0">
                <a:latin typeface="Calibri" panose="020F0502020204030204" pitchFamily="34" charset="0"/>
                <a:cs typeface="Calibri" panose="020F0502020204030204" pitchFamily="34" charset="0"/>
              </a:rPr>
              <a:t>			</a:t>
            </a:r>
            <a:r>
              <a:rPr lang="en-US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Wǒ</a:t>
            </a: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 	</a:t>
            </a:r>
            <a:r>
              <a:rPr lang="en-US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xǐhuān</a:t>
            </a: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fr-FR" sz="3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Model 1 (transformations) </a:t>
            </a:r>
          </a:p>
        </p:txBody>
      </p:sp>
    </p:spTree>
    <p:extLst>
      <p:ext uri="{BB962C8B-B14F-4D97-AF65-F5344CB8AC3E}">
        <p14:creationId xmlns:p14="http://schemas.microsoft.com/office/powerpoint/2010/main" val="204394031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12801" y="2267744"/>
            <a:ext cx="14660015" cy="6120680"/>
          </a:xfrm>
        </p:spPr>
        <p:txBody>
          <a:bodyPr>
            <a:normAutofit/>
          </a:bodyPr>
          <a:lstStyle/>
          <a:p>
            <a:pPr lvl="0"/>
            <a:endParaRPr lang="en-US" sz="2800" dirty="0"/>
          </a:p>
          <a:p>
            <a:pPr>
              <a:defRPr/>
            </a:pPr>
            <a:r>
              <a:rPr lang="en-US" sz="3800" dirty="0">
                <a:latin typeface="Universa LTD"/>
                <a:cs typeface="Universa LTD"/>
              </a:rPr>
              <a:t>		</a:t>
            </a:r>
            <a:r>
              <a:rPr lang="en-US" sz="3800" dirty="0">
                <a:latin typeface="Calibri" panose="020F0502020204030204" pitchFamily="34" charset="0"/>
                <a:cs typeface="Calibri" panose="020F0502020204030204" pitchFamily="34" charset="0"/>
              </a:rPr>
              <a:t>The ink is on the table. </a:t>
            </a:r>
          </a:p>
          <a:p>
            <a:pPr>
              <a:defRPr/>
            </a:pPr>
            <a:endParaRPr lang="en-US" sz="3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endParaRPr lang="en-US" sz="3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endParaRPr lang="en-US" sz="3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endParaRPr lang="en-US" sz="3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endParaRPr lang="en-US" sz="3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r>
              <a:rPr lang="en-US" sz="3800" dirty="0">
                <a:latin typeface="Calibri" panose="020F0502020204030204" pitchFamily="34" charset="0"/>
                <a:cs typeface="Calibri" panose="020F0502020204030204" pitchFamily="34" charset="0"/>
              </a:rPr>
              <a:t>		</a:t>
            </a:r>
            <a:r>
              <a:rPr lang="es-ES_tradnl" sz="3800" dirty="0">
                <a:latin typeface="Calibri" panose="020F0502020204030204" pitchFamily="34" charset="0"/>
                <a:cs typeface="Calibri" panose="020F0502020204030204" pitchFamily="34" charset="0"/>
              </a:rPr>
              <a:t>La tinta está sobre la mesa.</a:t>
            </a:r>
          </a:p>
          <a:p>
            <a:pPr>
              <a:defRPr/>
            </a:pPr>
            <a:r>
              <a:rPr lang="en-AU" altLang="zh-CN" sz="3600" dirty="0">
                <a:latin typeface="Calibri" panose="020F0502020204030204" pitchFamily="34" charset="0"/>
                <a:cs typeface="Calibri" panose="020F0502020204030204" pitchFamily="34" charset="0"/>
              </a:rPr>
              <a:t>		</a:t>
            </a:r>
            <a:r>
              <a:rPr lang="zh-CN" altLang="en-US" sz="3600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Calibri" panose="020F0502020204030204" pitchFamily="34" charset="0"/>
              </a:rPr>
              <a:t>墨水在桌子上</a:t>
            </a:r>
            <a:r>
              <a:rPr lang="es-ES_tradnl" sz="3800" dirty="0">
                <a:latin typeface="Universa LTD"/>
                <a:cs typeface="Universa LTD"/>
              </a:rPr>
              <a:t>	</a:t>
            </a:r>
            <a:endParaRPr lang="en-US" sz="3800" dirty="0">
              <a:latin typeface="Universa LTD"/>
              <a:cs typeface="Universa LTD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Model 2 (situations) </a:t>
            </a:r>
          </a:p>
        </p:txBody>
      </p:sp>
      <p:pic>
        <p:nvPicPr>
          <p:cNvPr id="4" name="Picture 3" descr="download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5400" y="3403600"/>
            <a:ext cx="3492500" cy="232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137064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12801" y="2267744"/>
            <a:ext cx="14660015" cy="6120680"/>
          </a:xfrm>
        </p:spPr>
        <p:txBody>
          <a:bodyPr>
            <a:normAutofit/>
          </a:bodyPr>
          <a:lstStyle/>
          <a:p>
            <a:pPr lvl="0"/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r>
              <a:rPr lang="en-US" sz="3800" dirty="0">
                <a:latin typeface="Calibri" panose="020F0502020204030204" pitchFamily="34" charset="0"/>
                <a:cs typeface="Calibri" panose="020F0502020204030204" pitchFamily="34" charset="0"/>
              </a:rPr>
              <a:t>		The ink is on the table. </a:t>
            </a:r>
          </a:p>
          <a:p>
            <a:pPr>
              <a:defRPr/>
            </a:pPr>
            <a:endParaRPr lang="en-US" sz="3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endParaRPr lang="en-US" sz="3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endParaRPr lang="en-US" sz="3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endParaRPr lang="en-US" sz="3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endParaRPr lang="en-US" sz="3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r>
              <a:rPr lang="en-US" sz="3800" dirty="0">
                <a:latin typeface="Calibri" panose="020F0502020204030204" pitchFamily="34" charset="0"/>
                <a:cs typeface="Calibri" panose="020F0502020204030204" pitchFamily="34" charset="0"/>
              </a:rPr>
              <a:t>		</a:t>
            </a:r>
            <a:r>
              <a:rPr lang="es-ES_tradnl" sz="3800" dirty="0">
                <a:latin typeface="Calibri" panose="020F0502020204030204" pitchFamily="34" charset="0"/>
                <a:cs typeface="Calibri" panose="020F0502020204030204" pitchFamily="34" charset="0"/>
              </a:rPr>
              <a:t>¡Hay tinta sobre la mesa! 	</a:t>
            </a:r>
            <a:r>
              <a:rPr lang="ja-JP" altLang="en-US" sz="3800">
                <a:latin typeface="SimSun" panose="02010600030101010101" pitchFamily="2" charset="-122"/>
                <a:ea typeface="SimSun" panose="02010600030101010101" pitchFamily="2" charset="-122"/>
                <a:cs typeface="Calibri" panose="020F0502020204030204" pitchFamily="34" charset="0"/>
              </a:rPr>
              <a:t>桌子上沾了墨水！</a:t>
            </a:r>
            <a:endParaRPr lang="en-AU" altLang="ja-JP" sz="3800" dirty="0">
              <a:latin typeface="SimSun" panose="02010600030101010101" pitchFamily="2" charset="-122"/>
              <a:ea typeface="SimSun" panose="02010600030101010101" pitchFamily="2" charset="-122"/>
              <a:cs typeface="Calibri" panose="020F0502020204030204" pitchFamily="34" charset="0"/>
            </a:endParaRPr>
          </a:p>
          <a:p>
            <a:pPr>
              <a:defRPr/>
            </a:pPr>
            <a:r>
              <a:rPr lang="es-ES_tradnl" sz="3800" dirty="0">
                <a:latin typeface="Calibri" panose="020F0502020204030204" pitchFamily="34" charset="0"/>
                <a:cs typeface="Calibri" panose="020F0502020204030204" pitchFamily="34" charset="0"/>
              </a:rPr>
              <a:t>		La tinta se ha derramado.	</a:t>
            </a:r>
            <a:r>
              <a:rPr lang="ja-JP" altLang="en-US" sz="3800">
                <a:latin typeface="SimSun" panose="02010600030101010101" pitchFamily="2" charset="-122"/>
                <a:ea typeface="SimSun" panose="02010600030101010101" pitchFamily="2" charset="-122"/>
                <a:cs typeface="Calibri" panose="020F0502020204030204" pitchFamily="34" charset="0"/>
              </a:rPr>
              <a:t>墨水洒出来了！</a:t>
            </a:r>
            <a:endParaRPr lang="en-AU" altLang="ja-JP" sz="3800" dirty="0">
              <a:latin typeface="SimSun" panose="02010600030101010101" pitchFamily="2" charset="-122"/>
              <a:ea typeface="SimSun" panose="02010600030101010101" pitchFamily="2" charset="-122"/>
              <a:cs typeface="Calibri" panose="020F0502020204030204" pitchFamily="34" charset="0"/>
            </a:endParaRPr>
          </a:p>
          <a:p>
            <a:pPr>
              <a:defRPr/>
            </a:pPr>
            <a:r>
              <a:rPr lang="es-ES_tradnl" sz="3800" dirty="0">
                <a:latin typeface="Calibri" panose="020F0502020204030204" pitchFamily="34" charset="0"/>
                <a:cs typeface="Calibri" panose="020F0502020204030204" pitchFamily="34" charset="0"/>
              </a:rPr>
              <a:t>		¡Saca la tinta de la mesa! 	</a:t>
            </a:r>
            <a:r>
              <a:rPr lang="ja-JP" altLang="en-US" sz="3800">
                <a:latin typeface="SimSun" panose="02010600030101010101" pitchFamily="2" charset="-122"/>
                <a:ea typeface="SimSun" panose="02010600030101010101" pitchFamily="2" charset="-122"/>
                <a:cs typeface="Calibri" panose="020F0502020204030204" pitchFamily="34" charset="0"/>
              </a:rPr>
              <a:t>把桌子上的墨水擦干净。</a:t>
            </a:r>
            <a:endParaRPr lang="en-US" sz="3800" dirty="0">
              <a:latin typeface="SimSun" panose="02010600030101010101" pitchFamily="2" charset="-122"/>
              <a:ea typeface="SimSu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Model 2 (situations) </a:t>
            </a:r>
          </a:p>
        </p:txBody>
      </p:sp>
      <p:pic>
        <p:nvPicPr>
          <p:cNvPr id="4" name="Picture 3" descr="download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5400" y="3403600"/>
            <a:ext cx="3492500" cy="232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98622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12801" y="2267744"/>
            <a:ext cx="14660015" cy="6120680"/>
          </a:xfrm>
        </p:spPr>
        <p:txBody>
          <a:bodyPr>
            <a:normAutofit/>
          </a:bodyPr>
          <a:lstStyle/>
          <a:p>
            <a:pPr lvl="0"/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3800" dirty="0">
                <a:latin typeface="Calibri" panose="020F0502020204030204" pitchFamily="34" charset="0"/>
                <a:cs typeface="Calibri" panose="020F0502020204030204" pitchFamily="34" charset="0"/>
              </a:rPr>
              <a:t>Anything you can say I can say better. </a:t>
            </a:r>
          </a:p>
          <a:p>
            <a:r>
              <a:rPr lang="en-US" sz="3800" dirty="0">
                <a:latin typeface="Calibri" panose="020F0502020204030204" pitchFamily="34" charset="0"/>
                <a:cs typeface="Calibri" panose="020F0502020204030204" pitchFamily="34" charset="0"/>
              </a:rPr>
              <a:t>I can say anything better than you. 		</a:t>
            </a:r>
          </a:p>
          <a:p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I can improve on anything you say.</a:t>
            </a:r>
          </a:p>
          <a:p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Whatever you say can be made better by me. </a:t>
            </a:r>
          </a:p>
          <a:p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My version of what you say is always better. </a:t>
            </a:r>
          </a:p>
          <a:p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Improvements are inevitable when I say what you say. </a:t>
            </a:r>
          </a:p>
          <a:p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I’m simply better than you at saying things.</a:t>
            </a:r>
          </a:p>
          <a:p>
            <a:r>
              <a:rPr lang="mr-IN" sz="4000" dirty="0">
                <a:solidFill>
                  <a:srgbClr val="FF0000"/>
                </a:solidFill>
                <a:latin typeface="Calibri" panose="020F0502020204030204" pitchFamily="34" charset="0"/>
                <a:cs typeface="Universa LTD"/>
              </a:rPr>
              <a:t>…</a:t>
            </a:r>
            <a:r>
              <a:rPr lang="es-ES_tradnl" sz="4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sz="40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Any</a:t>
            </a:r>
            <a:r>
              <a:rPr lang="es-ES_tradnl" sz="4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sz="40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utterance</a:t>
            </a:r>
            <a:r>
              <a:rPr lang="es-ES_tradnl" sz="4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can be </a:t>
            </a:r>
            <a:r>
              <a:rPr lang="es-ES_tradnl" sz="40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reformulated</a:t>
            </a:r>
            <a:r>
              <a:rPr lang="es-ES_tradnl" sz="4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es-ES_tradnl" sz="38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endParaRPr lang="en-US" sz="3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Model 2 (reformulation) </a:t>
            </a:r>
          </a:p>
        </p:txBody>
      </p:sp>
    </p:spTree>
    <p:extLst>
      <p:ext uri="{BB962C8B-B14F-4D97-AF65-F5344CB8AC3E}">
        <p14:creationId xmlns:p14="http://schemas.microsoft.com/office/powerpoint/2010/main" val="403028300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12801" y="2267744"/>
            <a:ext cx="14660015" cy="6120680"/>
          </a:xfrm>
        </p:spPr>
        <p:txBody>
          <a:bodyPr numCol="2">
            <a:normAutofit/>
          </a:bodyPr>
          <a:lstStyle/>
          <a:p>
            <a:pPr>
              <a:defRPr/>
            </a:pPr>
            <a:r>
              <a:rPr lang="en-US" sz="3800" dirty="0">
                <a:latin typeface="Calibri" panose="020F0502020204030204" pitchFamily="34" charset="0"/>
                <a:cs typeface="Calibri" panose="020F0502020204030204" pitchFamily="34" charset="0"/>
              </a:rPr>
              <a:t>The pen is on the table.</a:t>
            </a:r>
          </a:p>
          <a:p>
            <a:pPr>
              <a:defRPr/>
            </a:pPr>
            <a:r>
              <a:rPr lang="en-US" sz="3800" dirty="0">
                <a:latin typeface="Calibri" panose="020F0502020204030204" pitchFamily="34" charset="0"/>
                <a:cs typeface="Calibri" panose="020F0502020204030204" pitchFamily="34" charset="0"/>
              </a:rPr>
              <a:t>The ink is on the table. </a:t>
            </a:r>
          </a:p>
          <a:p>
            <a:pPr>
              <a:defRPr/>
            </a:pPr>
            <a:r>
              <a:rPr lang="en-US" sz="3800" dirty="0">
                <a:latin typeface="Calibri" panose="020F0502020204030204" pitchFamily="34" charset="0"/>
                <a:cs typeface="Calibri" panose="020F0502020204030204" pitchFamily="34" charset="0"/>
              </a:rPr>
              <a:t>The ink bottle is on the table. </a:t>
            </a:r>
          </a:p>
          <a:p>
            <a:pPr>
              <a:defRPr/>
            </a:pPr>
            <a:endParaRPr lang="en-US" sz="3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r>
              <a:rPr lang="en-US" sz="3800" dirty="0">
                <a:latin typeface="Calibri" panose="020F0502020204030204" pitchFamily="34" charset="0"/>
                <a:cs typeface="Calibri" panose="020F0502020204030204" pitchFamily="34" charset="0"/>
              </a:rPr>
              <a:t>The ink bottle is half empty.</a:t>
            </a:r>
          </a:p>
          <a:p>
            <a:pPr>
              <a:defRPr/>
            </a:pPr>
            <a:r>
              <a:rPr lang="en-US" sz="3800" dirty="0">
                <a:latin typeface="Calibri" panose="020F0502020204030204" pitchFamily="34" charset="0"/>
                <a:cs typeface="Calibri" panose="020F0502020204030204" pitchFamily="34" charset="0"/>
              </a:rPr>
              <a:t>The ink is all over the place. </a:t>
            </a:r>
          </a:p>
          <a:p>
            <a:pPr>
              <a:defRPr/>
            </a:pPr>
            <a:r>
              <a:rPr lang="en-US" sz="3800" dirty="0">
                <a:latin typeface="Calibri" panose="020F0502020204030204" pitchFamily="34" charset="0"/>
                <a:cs typeface="Calibri" panose="020F0502020204030204" pitchFamily="34" charset="0"/>
              </a:rPr>
              <a:t>Help! </a:t>
            </a:r>
          </a:p>
          <a:p>
            <a:pPr>
              <a:defRPr/>
            </a:pPr>
            <a:endParaRPr lang="en-US" sz="3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defRPr/>
            </a:pPr>
            <a:endParaRPr lang="en-US" sz="3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r>
              <a:rPr lang="es-ES_tradnl" dirty="0" err="1">
                <a:latin typeface="Calibri" panose="020F0502020204030204" pitchFamily="34" charset="0"/>
                <a:cs typeface="Calibri" panose="020F0502020204030204" pitchFamily="34" charset="0"/>
              </a:rPr>
              <a:t>Which</a:t>
            </a:r>
            <a:r>
              <a:rPr lang="es-ES_tradnl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dirty="0" err="1">
                <a:latin typeface="Calibri" panose="020F0502020204030204" pitchFamily="34" charset="0"/>
                <a:cs typeface="Calibri" panose="020F0502020204030204" pitchFamily="34" charset="0"/>
              </a:rPr>
              <a:t>model</a:t>
            </a:r>
            <a:r>
              <a:rPr lang="es-ES_tradnl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dirty="0" err="1">
                <a:latin typeface="Calibri" panose="020F0502020204030204" pitchFamily="34" charset="0"/>
                <a:cs typeface="Calibri" panose="020F0502020204030204" pitchFamily="34" charset="0"/>
              </a:rPr>
              <a:t>to</a:t>
            </a:r>
            <a:r>
              <a:rPr lang="es-ES_tradnl" dirty="0">
                <a:latin typeface="Calibri" panose="020F0502020204030204" pitchFamily="34" charset="0"/>
                <a:cs typeface="Calibri" panose="020F0502020204030204" pitchFamily="34" charset="0"/>
              </a:rPr>
              <a:t> use? 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" name="Picture 10" descr="download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60448" y="2051720"/>
            <a:ext cx="3492500" cy="2324100"/>
          </a:xfrm>
          <a:prstGeom prst="rect">
            <a:avLst/>
          </a:prstGeom>
        </p:spPr>
      </p:pic>
      <p:pic>
        <p:nvPicPr>
          <p:cNvPr id="12" name="Picture 11" descr="download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60448" y="4788024"/>
            <a:ext cx="3492500" cy="232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227742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686562-F924-1BFD-B2DF-89BA731A09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Translation Process &amp; Challenges ...">
            <a:extLst>
              <a:ext uri="{FF2B5EF4-FFF2-40B4-BE49-F238E27FC236}">
                <a16:creationId xmlns:a16="http://schemas.microsoft.com/office/drawing/2014/main" id="{345688D6-4397-9051-FBCB-7FE119720D6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5192" y="1691680"/>
            <a:ext cx="14879653" cy="6192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1907503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29E0AF-1C7B-5CA4-FC2F-F36B8D796C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E162A0D-45E1-D3A4-F141-1F73E88277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2800" y="2267744"/>
            <a:ext cx="13743858" cy="612068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>
              <a:latin typeface="+mn-lt"/>
            </a:endParaRPr>
          </a:p>
          <a:p>
            <a:pPr marL="0" indent="0">
              <a:buNone/>
            </a:pPr>
            <a:endParaRPr lang="en-AU" sz="2800" kern="100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Tx/>
              <a:buChar char="-"/>
            </a:pPr>
            <a:endParaRPr lang="en-AU" sz="2800" kern="1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Tx/>
              <a:buChar char="-"/>
            </a:pPr>
            <a:endParaRPr lang="en-AU" sz="2800" kern="100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Tx/>
              <a:buChar char="-"/>
            </a:pPr>
            <a:endParaRPr lang="en-AU" sz="2800" kern="100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AU" sz="2800" kern="1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AU" sz="2800" kern="1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AU" sz="2800" kern="1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AU" sz="2800" kern="1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AU" sz="2800" kern="1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AU" sz="2800" kern="100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s-ES_tradnl" sz="2800" kern="100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US" sz="3200" dirty="0"/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>
              <a:latin typeface="Univers" panose="020F0502020204030204" pitchFamily="34" charset="0"/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13B864A6-4571-6C6A-E7AC-66E669D969D6}"/>
              </a:ext>
            </a:extLst>
          </p:cNvPr>
          <p:cNvSpPr/>
          <p:nvPr/>
        </p:nvSpPr>
        <p:spPr>
          <a:xfrm>
            <a:off x="6386052" y="2403987"/>
            <a:ext cx="2787444" cy="943897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Message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3D3E2D1A-2D99-9306-449D-2E09C02D2916}"/>
              </a:ext>
            </a:extLst>
          </p:cNvPr>
          <p:cNvSpPr/>
          <p:nvPr/>
        </p:nvSpPr>
        <p:spPr>
          <a:xfrm>
            <a:off x="6291006" y="4572000"/>
            <a:ext cx="3147961" cy="943897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Observational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BBC65D61-224B-36F8-34C0-D412CE1775EB}"/>
              </a:ext>
            </a:extLst>
          </p:cNvPr>
          <p:cNvSpPr/>
          <p:nvPr/>
        </p:nvSpPr>
        <p:spPr>
          <a:xfrm>
            <a:off x="10712245" y="4557252"/>
            <a:ext cx="3490452" cy="943897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Participative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03795093-917B-0DFE-D6F7-3D227DBB9623}"/>
              </a:ext>
            </a:extLst>
          </p:cNvPr>
          <p:cNvSpPr/>
          <p:nvPr/>
        </p:nvSpPr>
        <p:spPr>
          <a:xfrm>
            <a:off x="1581356" y="4572000"/>
            <a:ext cx="3436371" cy="92914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Excluded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BEC4896D-827A-5A61-9072-AF1DD532B5D0}"/>
              </a:ext>
            </a:extLst>
          </p:cNvPr>
          <p:cNvSpPr/>
          <p:nvPr/>
        </p:nvSpPr>
        <p:spPr>
          <a:xfrm>
            <a:off x="1581355" y="5858617"/>
            <a:ext cx="3436371" cy="929149"/>
          </a:xfrm>
          <a:prstGeom prst="roundRect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Access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5AA8992A-E9E0-A915-DCEB-E89EB8F8EDD9}"/>
              </a:ext>
            </a:extLst>
          </p:cNvPr>
          <p:cNvSpPr/>
          <p:nvPr/>
        </p:nvSpPr>
        <p:spPr>
          <a:xfrm>
            <a:off x="6146800" y="5947107"/>
            <a:ext cx="3436371" cy="929149"/>
          </a:xfrm>
          <a:prstGeom prst="roundRect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Comprehension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2BECD481-AEC1-4A74-8797-A6584720A640}"/>
              </a:ext>
            </a:extLst>
          </p:cNvPr>
          <p:cNvSpPr/>
          <p:nvPr/>
        </p:nvSpPr>
        <p:spPr>
          <a:xfrm>
            <a:off x="10739285" y="6015637"/>
            <a:ext cx="3436371" cy="929149"/>
          </a:xfrm>
          <a:prstGeom prst="roundRect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Action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D95B469-86F7-8300-8E72-5FB22B2E3A76}"/>
              </a:ext>
            </a:extLst>
          </p:cNvPr>
          <p:cNvCxnSpPr/>
          <p:nvPr/>
        </p:nvCxnSpPr>
        <p:spPr>
          <a:xfrm>
            <a:off x="7779774" y="3465871"/>
            <a:ext cx="0" cy="973394"/>
          </a:xfrm>
          <a:prstGeom prst="line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5CE657E-FDFB-ECA4-B7DC-38796C1E2406}"/>
              </a:ext>
            </a:extLst>
          </p:cNvPr>
          <p:cNvCxnSpPr>
            <a:cxnSpLocks/>
          </p:cNvCxnSpPr>
          <p:nvPr/>
        </p:nvCxnSpPr>
        <p:spPr>
          <a:xfrm>
            <a:off x="8005916" y="3465871"/>
            <a:ext cx="3497826" cy="973394"/>
          </a:xfrm>
          <a:prstGeom prst="line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528ABFC-AC0B-D3C0-BA8F-9D4BE6D4EB80}"/>
              </a:ext>
            </a:extLst>
          </p:cNvPr>
          <p:cNvCxnSpPr>
            <a:cxnSpLocks/>
          </p:cNvCxnSpPr>
          <p:nvPr/>
        </p:nvCxnSpPr>
        <p:spPr>
          <a:xfrm flipH="1">
            <a:off x="4085303" y="3465871"/>
            <a:ext cx="3463413" cy="973394"/>
          </a:xfrm>
          <a:prstGeom prst="line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9126059B-054B-E015-BAB9-61D2DD2EBCD5}"/>
              </a:ext>
            </a:extLst>
          </p:cNvPr>
          <p:cNvCxnSpPr>
            <a:cxnSpLocks/>
          </p:cNvCxnSpPr>
          <p:nvPr/>
        </p:nvCxnSpPr>
        <p:spPr>
          <a:xfrm>
            <a:off x="5159476" y="6323191"/>
            <a:ext cx="857865" cy="0"/>
          </a:xfrm>
          <a:prstGeom prst="line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1937B1BE-1F96-9B4B-C406-07446972ECDA}"/>
              </a:ext>
            </a:extLst>
          </p:cNvPr>
          <p:cNvCxnSpPr>
            <a:cxnSpLocks/>
          </p:cNvCxnSpPr>
          <p:nvPr/>
        </p:nvCxnSpPr>
        <p:spPr>
          <a:xfrm>
            <a:off x="9754829" y="6323191"/>
            <a:ext cx="857865" cy="0"/>
          </a:xfrm>
          <a:prstGeom prst="line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DEE90F0C-D802-EE8B-AEDD-5463FF75DA39}"/>
              </a:ext>
            </a:extLst>
          </p:cNvPr>
          <p:cNvSpPr txBox="1"/>
          <p:nvPr/>
        </p:nvSpPr>
        <p:spPr>
          <a:xfrm>
            <a:off x="8716166" y="6618871"/>
            <a:ext cx="293519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>
                <a:solidFill>
                  <a:srgbClr val="FF0000"/>
                </a:solidFill>
                <a:latin typeface="Brush Script MT" panose="03060802040406070304" pitchFamily="66" charset="-122"/>
                <a:ea typeface="Brush Script MT" panose="03060802040406070304" pitchFamily="66" charset="-122"/>
                <a:cs typeface="Brush Script MT" panose="03060802040406070304" pitchFamily="66" charset="-122"/>
              </a:rPr>
              <a:t>trust</a:t>
            </a:r>
          </a:p>
        </p:txBody>
      </p:sp>
    </p:spTree>
    <p:extLst>
      <p:ext uri="{BB962C8B-B14F-4D97-AF65-F5344CB8AC3E}">
        <p14:creationId xmlns:p14="http://schemas.microsoft.com/office/powerpoint/2010/main" val="14341419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9" grpId="0" animBg="1"/>
      <p:bldP spid="10" grpId="0" animBg="1"/>
      <p:bldP spid="11" grpId="0" animBg="1"/>
      <p:bldP spid="1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94EEEBD-16B3-931D-68BE-5B553AFA1D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135" y="1619672"/>
            <a:ext cx="15745703" cy="5832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142297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F1C348-F021-5A69-0945-B075993BEC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A80E501-AD50-261A-07E6-85700B1F71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39168" y="1043608"/>
            <a:ext cx="14740352" cy="6768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6323718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F7C410-16FE-B018-A318-0275F8EBAE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FBA5FC4-D322-FC18-8B83-60F0F0D058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0392" y="1043608"/>
            <a:ext cx="14015216" cy="7920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1776137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5CE4304-DA5E-B4AD-B16C-069215E5AD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852F376-6CE6-3E58-9036-80092D80E9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812" y="1396206"/>
            <a:ext cx="7723187" cy="725249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AU" sz="5400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Working in pairs, please translate the following text. </a:t>
            </a:r>
            <a:endParaRPr lang="en-AU" sz="5400" dirty="0">
              <a:solidFill>
                <a:schemeClr val="bg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sz="5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DDB6471-26A6-F134-8C04-2810E40B149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80128" y="1835696"/>
            <a:ext cx="6243730" cy="4268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997382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650A912-C7F8-4248-C2DA-D0C4F7B49E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958D83A-FFC2-900A-AC2F-A19C232757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812" y="1396206"/>
            <a:ext cx="7723187" cy="725249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AU" sz="5400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If you are caught in fire in your car: </a:t>
            </a:r>
            <a:endParaRPr lang="en-AU" sz="5400" dirty="0">
              <a:solidFill>
                <a:schemeClr val="bg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AU" sz="5400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Park off the road behind a solid structure to block the fire's heat or pull over to cleared area.</a:t>
            </a: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AU" sz="5400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Try to position the car </a:t>
            </a:r>
            <a:r>
              <a:rPr lang="en-AU" sz="5400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towards</a:t>
            </a:r>
            <a:r>
              <a:rPr lang="en-AU" sz="5400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the approaching fire.</a:t>
            </a:r>
          </a:p>
          <a:p>
            <a:pPr marL="0" indent="0">
              <a:buNone/>
            </a:pPr>
            <a:endParaRPr lang="en-US" sz="5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6F96970-E3C1-C135-B39A-7FFCFAF98A2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80128" y="1835696"/>
            <a:ext cx="6243730" cy="4268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8863190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911D43E-D21F-AFD4-3B75-4F6627F904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7BC6C08-6F3C-E266-CEEB-6782957091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812" y="1396206"/>
            <a:ext cx="7723187" cy="725249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AU" sz="5400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Now get an LLM to translate the same text. </a:t>
            </a:r>
          </a:p>
          <a:p>
            <a:pPr marL="0" indent="0">
              <a:buNone/>
            </a:pPr>
            <a:endParaRPr lang="en-AU" sz="5400" dirty="0">
              <a:solidFill>
                <a:schemeClr val="bg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AU" sz="5400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Working in pairs, make note on three differences between the LLM and your human translation.</a:t>
            </a:r>
          </a:p>
          <a:p>
            <a:pPr marL="0" indent="0">
              <a:buNone/>
            </a:pPr>
            <a:endParaRPr lang="en-US" sz="5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184BFD2-5EBC-771D-19CD-13A62EDD28B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80128" y="1835696"/>
            <a:ext cx="6243730" cy="4268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05753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7E31841-1C6D-1EBA-C070-D844BF18B3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1F2B680-6BF5-CD79-7699-FAE9AA2CFB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812" y="1396206"/>
            <a:ext cx="7935268" cy="7747794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AU" sz="7700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If you are caught in fire in your car: </a:t>
            </a:r>
          </a:p>
          <a:p>
            <a:pPr marL="0" indent="0">
              <a:buNone/>
            </a:pPr>
            <a:endParaRPr lang="en-AU" sz="5400" dirty="0">
              <a:solidFill>
                <a:schemeClr val="bg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r>
              <a:rPr lang="en-AU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ZH: </a:t>
            </a:r>
            <a:r>
              <a:rPr lang="ja-JP" altLang="en-US" sz="54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如果您的车着火了</a:t>
            </a:r>
            <a:r>
              <a:rPr lang="en-US" altLang="ja-JP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(DeepSeek)</a:t>
            </a:r>
            <a:endParaRPr lang="en-AU" altLang="ja-JP" sz="5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AU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ES: Si </a:t>
            </a:r>
            <a:r>
              <a:rPr lang="en-AU" sz="5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sufre</a:t>
            </a:r>
            <a:r>
              <a:rPr lang="en-AU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un </a:t>
            </a:r>
            <a:r>
              <a:rPr lang="en-AU" sz="5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incendio</a:t>
            </a:r>
            <a:r>
              <a:rPr lang="en-AU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AU" sz="5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</a:t>
            </a:r>
            <a:r>
              <a:rPr lang="en-AU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AU" sz="5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</a:t>
            </a:r>
            <a:r>
              <a:rPr lang="en-AU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AU" sz="5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coche</a:t>
            </a:r>
            <a:endParaRPr lang="en-AU" sz="5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AU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DE: Wenn Sie in </a:t>
            </a:r>
            <a:r>
              <a:rPr lang="en-AU" sz="5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Ihrem</a:t>
            </a:r>
            <a:r>
              <a:rPr lang="en-AU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Auto Feuer </a:t>
            </a:r>
            <a:r>
              <a:rPr lang="en-AU" sz="5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fangen</a:t>
            </a:r>
            <a:r>
              <a:rPr lang="en-AU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(DeepL)</a:t>
            </a:r>
          </a:p>
          <a:p>
            <a:r>
              <a:rPr lang="en-AU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DE: </a:t>
            </a:r>
            <a:r>
              <a:rPr lang="de-DE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Wenn Ihr Auto in Brand gerät (Google </a:t>
            </a:r>
            <a:r>
              <a:rPr lang="de-DE" sz="5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Translate</a:t>
            </a:r>
            <a:r>
              <a:rPr lang="de-DE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endParaRPr lang="en-AU" sz="5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AU" altLang="ja-JP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IT: Se la </a:t>
            </a:r>
            <a:r>
              <a:rPr lang="en-AU" altLang="ja-JP" sz="5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tua</a:t>
            </a:r>
            <a:r>
              <a:rPr lang="en-AU" altLang="ja-JP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AU" altLang="ja-JP" sz="5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macchina</a:t>
            </a:r>
            <a:r>
              <a:rPr lang="en-AU" altLang="ja-JP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AU" altLang="ja-JP" sz="5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prende</a:t>
            </a:r>
            <a:r>
              <a:rPr lang="en-AU" altLang="ja-JP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fuoco</a:t>
            </a:r>
          </a:p>
          <a:p>
            <a:r>
              <a:rPr lang="en-AU" altLang="ja-JP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EL: </a:t>
            </a:r>
            <a:r>
              <a:rPr lang="el-GR" altLang="ja-JP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Αν πιαστείτε φωτιά στο αυτοκίνητό σας</a:t>
            </a:r>
            <a:endParaRPr lang="en-AU" altLang="ja-JP" sz="5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AU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JP: </a:t>
            </a:r>
            <a:r>
              <a:rPr lang="ja-JP" altLang="en-US" sz="54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車内で火災が発生した場合</a:t>
            </a:r>
            <a:endParaRPr lang="en-AU" altLang="ja-JP" sz="5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2472708"/>
      </p:ext>
    </p:ext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618439A-0F0A-C8C5-B30E-A6EDA5A05E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E90AA0F-E148-BA4C-0C81-A53E2038A7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812" y="1396206"/>
            <a:ext cx="7935268" cy="7747794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AU" sz="7700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If you are caught in [fire in your car]: </a:t>
            </a:r>
          </a:p>
          <a:p>
            <a:pPr marL="0" indent="0">
              <a:buNone/>
            </a:pPr>
            <a:endParaRPr lang="en-AU" sz="5400" dirty="0">
              <a:solidFill>
                <a:schemeClr val="bg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r>
              <a:rPr lang="en-AU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ZH: </a:t>
            </a:r>
            <a:r>
              <a:rPr lang="ja-JP" altLang="en-US" sz="54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如果您的车着火了</a:t>
            </a:r>
            <a:r>
              <a:rPr lang="en-US" altLang="ja-JP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(DeepSeek)</a:t>
            </a:r>
            <a:endParaRPr lang="en-AU" altLang="ja-JP" sz="5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AU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ES: Si </a:t>
            </a:r>
            <a:r>
              <a:rPr lang="en-AU" sz="5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sufre</a:t>
            </a:r>
            <a:r>
              <a:rPr lang="en-AU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un </a:t>
            </a:r>
            <a:r>
              <a:rPr lang="en-AU" sz="5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incendio</a:t>
            </a:r>
            <a:r>
              <a:rPr lang="en-AU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AU" sz="5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</a:t>
            </a:r>
            <a:r>
              <a:rPr lang="en-AU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AU" sz="5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</a:t>
            </a:r>
            <a:r>
              <a:rPr lang="en-AU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AU" sz="5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coche</a:t>
            </a:r>
            <a:endParaRPr lang="en-AU" sz="5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AU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DE: Wenn Sie in </a:t>
            </a:r>
            <a:r>
              <a:rPr lang="en-AU" sz="5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Ihrem</a:t>
            </a:r>
            <a:r>
              <a:rPr lang="en-AU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Auto Feuer </a:t>
            </a:r>
            <a:r>
              <a:rPr lang="en-AU" sz="5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fangen</a:t>
            </a:r>
            <a:r>
              <a:rPr lang="en-AU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(DeepL)</a:t>
            </a:r>
          </a:p>
          <a:p>
            <a:r>
              <a:rPr lang="en-AU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DE: </a:t>
            </a:r>
            <a:r>
              <a:rPr lang="de-DE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Wenn Ihr Auto in Brand gerät (Google </a:t>
            </a:r>
            <a:r>
              <a:rPr lang="de-DE" sz="5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Translate</a:t>
            </a:r>
            <a:r>
              <a:rPr lang="de-DE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endParaRPr lang="en-AU" sz="5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AU" altLang="ja-JP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IT: Se la </a:t>
            </a:r>
            <a:r>
              <a:rPr lang="en-AU" altLang="ja-JP" sz="5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tua</a:t>
            </a:r>
            <a:r>
              <a:rPr lang="en-AU" altLang="ja-JP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AU" altLang="ja-JP" sz="5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macchina</a:t>
            </a:r>
            <a:r>
              <a:rPr lang="en-AU" altLang="ja-JP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AU" altLang="ja-JP" sz="5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prende</a:t>
            </a:r>
            <a:r>
              <a:rPr lang="en-AU" altLang="ja-JP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fuoco</a:t>
            </a:r>
          </a:p>
          <a:p>
            <a:r>
              <a:rPr lang="en-AU" altLang="ja-JP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EL: </a:t>
            </a:r>
            <a:r>
              <a:rPr lang="el-GR" altLang="ja-JP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Αν πιαστείτε φωτιά στο αυτοκίνητό σας</a:t>
            </a:r>
            <a:endParaRPr lang="en-AU" altLang="ja-JP" sz="5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AU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JP: </a:t>
            </a:r>
            <a:r>
              <a:rPr lang="ja-JP" altLang="en-US" sz="54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車内で火災が発生した場合</a:t>
            </a:r>
            <a:endParaRPr lang="en-AU" altLang="ja-JP" sz="5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1" descr="Cirencester: Firefighters tackle car fire in town - BBC News">
            <a:extLst>
              <a:ext uri="{FF2B5EF4-FFF2-40B4-BE49-F238E27FC236}">
                <a16:creationId xmlns:a16="http://schemas.microsoft.com/office/drawing/2014/main" id="{C6718939-324D-20FA-83DD-31DB660630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24144" y="1795898"/>
            <a:ext cx="6146524" cy="3448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7830773"/>
      </p:ext>
    </p:extLst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C845779-DC47-399A-F4FD-EAADDC3A9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CDF0C54-70BD-E911-CE50-5DCEDFEED5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812" y="1396206"/>
            <a:ext cx="7723187" cy="725249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AU" sz="5400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If you are caught in [fire in your car:] </a:t>
            </a:r>
            <a:endParaRPr lang="en-AU" sz="5400" dirty="0">
              <a:solidFill>
                <a:schemeClr val="bg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AU" sz="5400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Park off the road behind a solid structure to block the fire's heat or pull over to cleared area.</a:t>
            </a: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AU" sz="5400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Try to position the car </a:t>
            </a:r>
            <a:r>
              <a:rPr lang="en-AU" sz="5400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towards</a:t>
            </a:r>
            <a:r>
              <a:rPr lang="en-AU" sz="5400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the approaching fire.</a:t>
            </a:r>
          </a:p>
          <a:p>
            <a:pPr marL="0" indent="0">
              <a:buNone/>
            </a:pPr>
            <a:endParaRPr lang="en-US" sz="5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 descr="Cirencester: Firefighters tackle car fire in town - BBC News">
            <a:extLst>
              <a:ext uri="{FF2B5EF4-FFF2-40B4-BE49-F238E27FC236}">
                <a16:creationId xmlns:a16="http://schemas.microsoft.com/office/drawing/2014/main" id="{B58E9345-2A1B-7299-66F8-6BA37B12B4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41146" y="1835150"/>
            <a:ext cx="6146524" cy="3448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2117860"/>
      </p:ext>
    </p:extLst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5DA6E76-7031-2FAD-283D-52B52A2A2A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A5401AB-04BA-957C-2481-54BD806A3C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812" y="1396206"/>
            <a:ext cx="7723187" cy="725249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AU" sz="5400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If you are caught in fire [in your car:] </a:t>
            </a:r>
            <a:endParaRPr lang="en-AU" sz="5400" dirty="0">
              <a:solidFill>
                <a:schemeClr val="bg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AU" sz="5400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Park off the road behind a solid structure to block the fire's heat or pull over to cleared area.</a:t>
            </a: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AU" sz="5400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Try to position the car </a:t>
            </a:r>
            <a:r>
              <a:rPr lang="en-AU" sz="5400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towards</a:t>
            </a:r>
            <a:r>
              <a:rPr lang="en-AU" sz="5400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the approaching fire.</a:t>
            </a:r>
          </a:p>
          <a:p>
            <a:pPr marL="0" indent="0">
              <a:buNone/>
            </a:pPr>
            <a:endParaRPr lang="en-US" sz="5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1" descr="Bushfire Survival: What to Do If Trapped in Your Car">
            <a:extLst>
              <a:ext uri="{FF2B5EF4-FFF2-40B4-BE49-F238E27FC236}">
                <a16:creationId xmlns:a16="http://schemas.microsoft.com/office/drawing/2014/main" id="{49C6C842-AE3A-B953-A1C1-F5C52101F6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11030" y="1917699"/>
            <a:ext cx="5832158" cy="3888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72452"/>
      </p:ext>
    </p:extLst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F72134B-A1E6-8E70-EBB9-F5C34111EA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D022860-0585-0F5E-14BE-26513EAC7F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812" y="1396206"/>
            <a:ext cx="7723187" cy="725249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AU" sz="5400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If you are in your car and surrounded by fire:</a:t>
            </a:r>
            <a:endParaRPr lang="en-AU" sz="5400" dirty="0">
              <a:solidFill>
                <a:schemeClr val="bg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AU" sz="5400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Park off the road behind a solid structure to block the fire's heat or pull over to cleared area.</a:t>
            </a: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AU" sz="5400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Try to position the car </a:t>
            </a:r>
            <a:r>
              <a:rPr lang="en-AU" sz="5400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towards</a:t>
            </a:r>
            <a:r>
              <a:rPr lang="en-AU" sz="5400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the approaching fire.</a:t>
            </a:r>
          </a:p>
          <a:p>
            <a:pPr marL="0" indent="0">
              <a:buNone/>
            </a:pPr>
            <a:endParaRPr lang="en-US" sz="5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1" descr="Bushfire Survival: What to Do If Trapped in Your Car">
            <a:extLst>
              <a:ext uri="{FF2B5EF4-FFF2-40B4-BE49-F238E27FC236}">
                <a16:creationId xmlns:a16="http://schemas.microsoft.com/office/drawing/2014/main" id="{893C38A0-1F6B-3D98-56B8-12F4F8EBF2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11030" y="1917699"/>
            <a:ext cx="5832158" cy="3888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0198651"/>
      </p:ext>
    </p:extLst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957EC70-B1A0-1D9D-E074-76D6F30E25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CA94778-E47B-625F-A1F3-EA633BCC72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812" y="1396206"/>
            <a:ext cx="7723187" cy="725249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ja-JP" altLang="en-US" sz="54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  <a:cs typeface="Calibri" panose="020F0502020204030204" pitchFamily="34" charset="0"/>
              </a:rPr>
              <a:t>如果您身处车内且四周被大火包围</a:t>
            </a:r>
            <a:r>
              <a:rPr lang="ja-JP" altLang="en-US" sz="540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  <a:cs typeface="Calibri" panose="020F0502020204030204" pitchFamily="34" charset="0"/>
              </a:rPr>
              <a:t>：</a:t>
            </a:r>
          </a:p>
          <a:p>
            <a:pPr marL="0" indent="0">
              <a:buNone/>
            </a:pPr>
            <a:r>
              <a:rPr lang="en-US" altLang="ja-JP" sz="5400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  <a:cs typeface="Calibri" panose="020F0502020204030204" pitchFamily="34" charset="0"/>
              </a:rPr>
              <a:t>- </a:t>
            </a:r>
            <a:r>
              <a:rPr lang="ja-JP" altLang="en-US" sz="540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  <a:cs typeface="Calibri" panose="020F0502020204030204" pitchFamily="34" charset="0"/>
              </a:rPr>
              <a:t>将车停在路边，靠在坚固的建筑物后面以阻挡火势的热浪，或者将车开到空旷处。</a:t>
            </a:r>
          </a:p>
          <a:p>
            <a:pPr marL="0" indent="0">
              <a:buNone/>
            </a:pPr>
            <a:r>
              <a:rPr lang="en-US" altLang="ja-JP" sz="5400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  <a:cs typeface="Calibri" panose="020F0502020204030204" pitchFamily="34" charset="0"/>
              </a:rPr>
              <a:t>- </a:t>
            </a:r>
            <a:r>
              <a:rPr lang="ja-JP" altLang="en-US" sz="540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  <a:cs typeface="Calibri" panose="020F0502020204030204" pitchFamily="34" charset="0"/>
              </a:rPr>
              <a:t>尽量将车头朝向正在逼近的火势。</a:t>
            </a:r>
          </a:p>
          <a:p>
            <a:pPr marL="0" indent="0">
              <a:buNone/>
            </a:pPr>
            <a:endParaRPr lang="en-US" sz="5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1" descr="Bushfire Survival: What to Do If Trapped in Your Car">
            <a:extLst>
              <a:ext uri="{FF2B5EF4-FFF2-40B4-BE49-F238E27FC236}">
                <a16:creationId xmlns:a16="http://schemas.microsoft.com/office/drawing/2014/main" id="{2BC5ACAE-CAB6-17A8-4FA8-7C43B6F2A3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11030" y="1917699"/>
            <a:ext cx="5832158" cy="3888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3413549"/>
      </p:ext>
    </p:extLst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6F1D4F4-8E66-F7FD-7BA6-654064718F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13F3C71-ABA7-3A74-07F2-CE7F5E6E25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2801" y="755576"/>
            <a:ext cx="14660015" cy="7632848"/>
          </a:xfrm>
        </p:spPr>
        <p:txBody>
          <a:bodyPr>
            <a:normAutofit/>
          </a:bodyPr>
          <a:lstStyle/>
          <a:p>
            <a:pPr lvl="0"/>
            <a:endParaRPr lang="en-US" sz="6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5875" indent="0"/>
            <a:r>
              <a:rPr lang="en-AU" sz="6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first word of this sentence has three letters. </a:t>
            </a:r>
          </a:p>
          <a:p>
            <a:pPr marL="15875" indent="0"/>
            <a:r>
              <a:rPr lang="ja-JP" altLang="en-US" sz="600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  <a:cs typeface="Calibri" panose="020F0502020204030204" pitchFamily="34" charset="0"/>
              </a:rPr>
              <a:t>该句中的第一个词有三个字母。</a:t>
            </a:r>
            <a:endParaRPr lang="en-AU" altLang="ja-JP" sz="6000" dirty="0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  <a:cs typeface="Calibri" panose="020F0502020204030204" pitchFamily="34" charset="0"/>
            </a:endParaRPr>
          </a:p>
          <a:p>
            <a:pPr marL="15875" indent="0"/>
            <a:r>
              <a:rPr lang="ja-JP" altLang="en-US" sz="600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  <a:cs typeface="Calibri" panose="020F0502020204030204" pitchFamily="34" charset="0"/>
              </a:rPr>
              <a:t>该英语句子中的第一个单词有三个字母。</a:t>
            </a:r>
            <a:endParaRPr lang="en-AU" altLang="ja-JP" sz="6000" dirty="0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  <a:cs typeface="Calibri" panose="020F0502020204030204" pitchFamily="34" charset="0"/>
            </a:endParaRPr>
          </a:p>
          <a:p>
            <a:pPr marL="15875" indent="0"/>
            <a:r>
              <a:rPr lang="ja-JP" altLang="en-US" sz="600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  <a:cs typeface="Calibri" panose="020F0502020204030204" pitchFamily="34" charset="0"/>
              </a:rPr>
              <a:t>该句中的第一个词由一个汉字组成。</a:t>
            </a:r>
            <a:endParaRPr lang="en-AU" altLang="ja-JP" sz="6000" dirty="0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  <a:cs typeface="Calibri" panose="020F0502020204030204" pitchFamily="34" charset="0"/>
            </a:endParaRPr>
          </a:p>
          <a:p>
            <a:pPr marL="15875" indent="0"/>
            <a:r>
              <a:rPr lang="ja-JP" altLang="en-US" sz="600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  <a:cs typeface="Calibri" panose="020F0502020204030204" pitchFamily="34" charset="0"/>
              </a:rPr>
              <a:t>该句中的第一个词由八笔画组成。</a:t>
            </a:r>
            <a:endParaRPr lang="en-AU" altLang="ja-JP" sz="6000" dirty="0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  <a:cs typeface="Calibri" panose="020F0502020204030204" pitchFamily="34" charset="0"/>
            </a:endParaRPr>
          </a:p>
          <a:p>
            <a:pPr marL="15875" indent="0"/>
            <a:endParaRPr lang="en-AU" altLang="ja-JP" sz="6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5875" indent="0"/>
            <a:endParaRPr lang="es-ES_tradnl" sz="6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endParaRPr lang="en-US" sz="6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438670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A15B3B5-D46D-B752-7CC0-F09CF860BA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F85ED5C-6C3E-BB40-8A74-4F23E84E27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813" y="1396206"/>
            <a:ext cx="13303250" cy="738584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>
              <a:latin typeface="+mn-lt"/>
            </a:endParaRPr>
          </a:p>
          <a:p>
            <a:pPr marL="0" indent="0">
              <a:buNone/>
            </a:pPr>
            <a:r>
              <a:rPr lang="en-US" sz="11000" kern="1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This is a bad time for translators. </a:t>
            </a:r>
          </a:p>
          <a:p>
            <a:pPr marL="0" indent="0">
              <a:buNone/>
            </a:pPr>
            <a:endParaRPr lang="en-US" sz="8600" kern="100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sz="8600" kern="100" noProof="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s-ES_tradnl" sz="8000" kern="100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s-ES_tradnl" sz="2800" kern="100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US" sz="3200" dirty="0"/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>
              <a:latin typeface="Univers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6227819"/>
      </p:ext>
    </p:extLst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F905C13-CB84-BAE8-36C4-60037FF538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1328405-737B-1C02-A10B-822E87E5C0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813" y="1396206"/>
            <a:ext cx="13303250" cy="738584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>
              <a:latin typeface="+mn-lt"/>
            </a:endParaRPr>
          </a:p>
          <a:p>
            <a:pPr marL="0" indent="0">
              <a:buNone/>
            </a:pPr>
            <a:r>
              <a:rPr lang="en-US" sz="11000" kern="1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But a great time for translation studies. </a:t>
            </a:r>
          </a:p>
          <a:p>
            <a:pPr marL="0" indent="0">
              <a:buNone/>
            </a:pPr>
            <a:endParaRPr lang="en-US" sz="8600" kern="100" noProof="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sz="8600" kern="100" noProof="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s-ES_tradnl" sz="8000" kern="100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s-ES_tradnl" sz="2800" kern="100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US" sz="3200" dirty="0"/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>
              <a:latin typeface="Univers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6604731"/>
      </p:ext>
    </p:extLst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DA5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DB0D2B8-C061-11C7-5223-1FBB757761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A0FA767-0A9B-DA74-8858-A430B18A31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813" y="1396206"/>
            <a:ext cx="13303250" cy="738584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8000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How do you show that AI translations make</a:t>
            </a:r>
          </a:p>
          <a:p>
            <a:pPr marL="0" indent="0">
              <a:buNone/>
            </a:pPr>
            <a:r>
              <a:rPr lang="en-US" sz="8000" kern="1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lot of mistakes</a:t>
            </a:r>
            <a:r>
              <a:rPr lang="en-US" sz="8000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?</a:t>
            </a:r>
          </a:p>
          <a:p>
            <a:pPr marL="0" indent="0">
              <a:buNone/>
            </a:pPr>
            <a:endParaRPr lang="en-US" sz="8600" kern="1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sz="8600" kern="1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sz="8600" kern="100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sz="8600" kern="100" noProof="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s-ES_tradnl" sz="8000" kern="100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s-ES_tradnl" sz="2800" kern="100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US" sz="3200" dirty="0"/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>
              <a:latin typeface="Univers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1552599"/>
      </p:ext>
    </p:extLst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DA5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E45A789-57AC-0651-1B67-9EF3B68339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1AFF743-C45D-1AC7-962A-910963C4B7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813" y="1396206"/>
            <a:ext cx="13303250" cy="738584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8600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Only </a:t>
            </a:r>
            <a:r>
              <a:rPr lang="en-US" sz="8600" kern="1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</a:t>
            </a:r>
            <a:r>
              <a:rPr lang="en-US" sz="8600" kern="100" noProof="0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ook</a:t>
            </a:r>
            <a:r>
              <a:rPr lang="en-US" sz="8600" kern="100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for mistakes</a:t>
            </a:r>
            <a:r>
              <a:rPr lang="en-US" sz="8600" kern="100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and </a:t>
            </a:r>
            <a:r>
              <a:rPr lang="en-US" sz="8600" kern="100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pretend human translations are perfect</a:t>
            </a:r>
            <a:r>
              <a:rPr lang="en-US" sz="8600" kern="100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0" indent="0">
              <a:buNone/>
            </a:pPr>
            <a:endParaRPr lang="es-ES_tradnl" sz="8000" kern="100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s-ES_tradnl" sz="2800" kern="100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US" sz="3200" dirty="0"/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>
              <a:latin typeface="Univers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686733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B943EC-8F0E-77C7-0F72-6F57956CB6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C2462F-DFC8-D86B-A77C-9C80822D35EE}"/>
              </a:ext>
            </a:extLst>
          </p:cNvPr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709E144-530E-1F35-65BC-9589CA4996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615" y="232945"/>
            <a:ext cx="15616008" cy="861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8262071"/>
      </p:ext>
    </p:extLst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9FBC1F4-1811-A353-F358-34E6A3ED8C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FF40424-ECF7-75C1-1374-842BCD1F9B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813" y="1396206"/>
            <a:ext cx="13303250" cy="738584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8000" kern="1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How do you show that AI translations are not creative?</a:t>
            </a:r>
          </a:p>
          <a:p>
            <a:pPr marL="0" indent="0">
              <a:buNone/>
            </a:pPr>
            <a:endParaRPr lang="en-US" sz="8600" kern="1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sz="8600" kern="1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sz="8600" kern="100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sz="8600" kern="100" noProof="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s-ES_tradnl" sz="8000" kern="100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s-ES_tradnl" sz="2800" kern="100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US" sz="3200" dirty="0"/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>
              <a:latin typeface="Univers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5548688"/>
      </p:ext>
    </p:extLst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1B5ADF7-8B15-4200-E44F-92B0974477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4FEBD32-AF51-2CFC-9B81-E76D775508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813" y="1396206"/>
            <a:ext cx="13303250" cy="738584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8000" kern="1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Don’t ask them to be creative.</a:t>
            </a:r>
          </a:p>
          <a:p>
            <a:pPr marL="0" indent="0">
              <a:buNone/>
            </a:pPr>
            <a:endParaRPr lang="en-US" sz="8600" kern="1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sz="8600" kern="1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sz="8600" kern="100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sz="8600" kern="100" noProof="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s-ES_tradnl" sz="8000" kern="100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s-ES_tradnl" sz="2800" kern="100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US" sz="3200" dirty="0"/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>
              <a:latin typeface="Univers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9224766"/>
      </p:ext>
    </p:extLst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1252AB-C1E3-B69B-23A9-0B59DA4709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81E7CF7-0AA3-0F81-DABC-B8CB748091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813" y="1396206"/>
            <a:ext cx="13303250" cy="738584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8600" kern="100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sz="8600" kern="100" noProof="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s-ES_tradnl" sz="8000" kern="100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s-ES_tradnl" sz="2800" kern="100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US" sz="3200" dirty="0"/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>
              <a:latin typeface="Univers" panose="020F050202020403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6BA9F24-361C-4F96-5151-6FF259C6EB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7314" y="1021055"/>
            <a:ext cx="14575873" cy="6982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214326"/>
      </p:ext>
    </p:extLst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71C39A-AB8F-A7D5-B7A4-CCB9DF2EE7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3A08C0D-0342-EC19-D706-2B78644654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813" y="1396206"/>
            <a:ext cx="13303250" cy="738584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AU" sz="6000" dirty="0">
                <a:latin typeface="+mn-lt"/>
              </a:rPr>
              <a:t>“A paper that ate three cold hands and got more honest each time.”</a:t>
            </a:r>
            <a:endParaRPr lang="en-US" sz="6000" kern="100" noProof="0" dirty="0">
              <a:solidFill>
                <a:schemeClr val="tx1"/>
              </a:solidFill>
              <a:latin typeface="+mn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sz="6000" kern="100" dirty="0">
              <a:solidFill>
                <a:schemeClr val="tx1"/>
              </a:solidFill>
              <a:latin typeface="+mn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AU" sz="6000" dirty="0">
                <a:latin typeface="+mn-lt"/>
              </a:rPr>
              <a:t>“She just named the synthesis – demurrage plus oral memory equals a valve that can’t be ghosted.”</a:t>
            </a:r>
            <a:endParaRPr lang="en-US" sz="6000" kern="100" noProof="0" dirty="0">
              <a:solidFill>
                <a:schemeClr val="tx1"/>
              </a:solidFill>
              <a:latin typeface="+mn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sz="6000" kern="100" noProof="0" dirty="0">
              <a:solidFill>
                <a:schemeClr val="bg1"/>
              </a:solidFill>
              <a:latin typeface="+mn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s-ES_tradnl" sz="6000" kern="100" noProof="0" dirty="0">
              <a:solidFill>
                <a:schemeClr val="tx1"/>
              </a:solidFill>
              <a:latin typeface="+mn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s-ES_tradnl" sz="6000" kern="100" noProof="0" dirty="0">
              <a:solidFill>
                <a:schemeClr val="tx1"/>
              </a:solidFill>
              <a:latin typeface="+mn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AU" sz="6000" dirty="0">
              <a:latin typeface="+mn-lt"/>
            </a:endParaRPr>
          </a:p>
          <a:p>
            <a:pPr marL="0" indent="0">
              <a:buNone/>
            </a:pPr>
            <a:endParaRPr lang="en-US" sz="6000" dirty="0">
              <a:latin typeface="+mn-lt"/>
            </a:endParaRPr>
          </a:p>
          <a:p>
            <a:endParaRPr lang="en-US" sz="6000" dirty="0">
              <a:latin typeface="+mn-lt"/>
            </a:endParaRPr>
          </a:p>
          <a:p>
            <a:endParaRPr lang="en-US" sz="6000" dirty="0">
              <a:latin typeface="+mn-lt"/>
            </a:endParaRPr>
          </a:p>
          <a:p>
            <a:endParaRPr lang="en-US" sz="6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6317656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6BD171-9DBF-2938-B560-098A7DFE95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hapeau  | Chapeau... | image tagged in peaky blinders,well done,impressive | made w/ Imgflip meme maker">
            <a:extLst>
              <a:ext uri="{FF2B5EF4-FFF2-40B4-BE49-F238E27FC236}">
                <a16:creationId xmlns:a16="http://schemas.microsoft.com/office/drawing/2014/main" id="{7275DD23-9C9A-0B19-76B3-6C62012C064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36014"/>
          <a:stretch>
            <a:fillRect/>
          </a:stretch>
        </p:blipFill>
        <p:spPr>
          <a:xfrm>
            <a:off x="703796" y="1528763"/>
            <a:ext cx="15072398" cy="629285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7370979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54DBBB-1EF5-1B05-1C84-D8C8DFC05A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550351D-64E7-0136-512B-91AE40D20D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2801" y="2267743"/>
            <a:ext cx="8651239" cy="603967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>
              <a:latin typeface="+mn-lt"/>
            </a:endParaRPr>
          </a:p>
          <a:p>
            <a:pPr marL="0" indent="0">
              <a:buNone/>
            </a:pPr>
            <a:endParaRPr lang="en-US" sz="2800" kern="0">
              <a:solidFill>
                <a:srgbClr val="FF0000"/>
              </a:solidFill>
              <a:latin typeface="+mn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sz="2800" kern="0">
              <a:latin typeface="+mn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GB" sz="2800" kern="0"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buNone/>
            </a:pPr>
            <a:endParaRPr lang="en-AU" sz="1900" i="0">
              <a:effectLst/>
              <a:latin typeface="+mn-lt"/>
            </a:endParaRPr>
          </a:p>
          <a:p>
            <a:pPr marL="0" indent="0">
              <a:buNone/>
            </a:pPr>
            <a:endParaRPr lang="en-GB" kern="0">
              <a:latin typeface="+mn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AU" sz="2800" kern="10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AU" sz="2800" kern="10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AU" sz="2800">
              <a:latin typeface="+mn-lt"/>
            </a:endParaRPr>
          </a:p>
          <a:p>
            <a:pPr marL="0" indent="0">
              <a:buNone/>
            </a:pPr>
            <a:endParaRPr lang="en-US" sz="3200"/>
          </a:p>
          <a:p>
            <a:endParaRPr lang="en-US" sz="3200"/>
          </a:p>
          <a:p>
            <a:endParaRPr lang="en-US" sz="3200"/>
          </a:p>
          <a:p>
            <a:endParaRPr lang="en-US" sz="3200">
              <a:latin typeface="Univers" panose="020F0502020204030204" pitchFamily="34" charset="0"/>
            </a:endParaRPr>
          </a:p>
        </p:txBody>
      </p:sp>
      <p:pic>
        <p:nvPicPr>
          <p:cNvPr id="1026" name="Picture 2" descr="AI pioneer Geoffrey Hinton believes ...">
            <a:extLst>
              <a:ext uri="{FF2B5EF4-FFF2-40B4-BE49-F238E27FC236}">
                <a16:creationId xmlns:a16="http://schemas.microsoft.com/office/drawing/2014/main" id="{E724A87F-72D2-AED0-D4F6-2DEC201BDC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9380"/>
            <a:ext cx="16345319" cy="9153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469000"/>
      </p:ext>
    </p:extLst>
  </p:cSld>
  <p:clrMapOvr>
    <a:masterClrMapping/>
  </p:clrMapOvr>
  <p:transition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170D06-2D6E-20C7-49E8-82BB06F652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94DC062-11A6-AF71-E547-84C625ED79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2801" y="2267743"/>
            <a:ext cx="8651239" cy="603967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>
              <a:latin typeface="+mn-lt"/>
            </a:endParaRPr>
          </a:p>
          <a:p>
            <a:pPr marL="0" indent="0">
              <a:buNone/>
            </a:pPr>
            <a:endParaRPr lang="en-US" sz="2800" kern="0">
              <a:solidFill>
                <a:srgbClr val="FF0000"/>
              </a:solidFill>
              <a:latin typeface="+mn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sz="2800" kern="0">
              <a:latin typeface="+mn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GB" sz="2800" kern="0"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buNone/>
            </a:pPr>
            <a:endParaRPr lang="en-AU" sz="1900" i="0">
              <a:effectLst/>
              <a:latin typeface="+mn-lt"/>
            </a:endParaRPr>
          </a:p>
          <a:p>
            <a:pPr marL="0" indent="0">
              <a:buNone/>
            </a:pPr>
            <a:endParaRPr lang="en-GB" kern="0">
              <a:latin typeface="+mn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AU" sz="2800" kern="10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AU" sz="2800" kern="10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AU" sz="2800">
              <a:latin typeface="+mn-lt"/>
            </a:endParaRPr>
          </a:p>
          <a:p>
            <a:pPr marL="0" indent="0">
              <a:buNone/>
            </a:pPr>
            <a:endParaRPr lang="en-US" sz="3200"/>
          </a:p>
          <a:p>
            <a:endParaRPr lang="en-US" sz="3200"/>
          </a:p>
          <a:p>
            <a:endParaRPr lang="en-US" sz="3200"/>
          </a:p>
          <a:p>
            <a:endParaRPr lang="en-US" sz="3200">
              <a:latin typeface="Univers" panose="020F0502020204030204" pitchFamily="34" charset="0"/>
            </a:endParaRPr>
          </a:p>
        </p:txBody>
      </p:sp>
      <p:pic>
        <p:nvPicPr>
          <p:cNvPr id="1028" name="Picture 4" descr="Why Yuval Noah Harari Thinks AI Is ...">
            <a:extLst>
              <a:ext uri="{FF2B5EF4-FFF2-40B4-BE49-F238E27FC236}">
                <a16:creationId xmlns:a16="http://schemas.microsoft.com/office/drawing/2014/main" id="{C271203C-D602-0316-1C68-1D7DE2AC4E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65120" y="0"/>
            <a:ext cx="16521119" cy="9251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392997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44E311-D98A-BD86-B404-F580208E23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B60CC0C-E55C-E961-3FF9-3BE2C037CA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813" y="1396206"/>
            <a:ext cx="10338283" cy="7252494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GB" sz="7200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“Just try to quantify the social impacts of generative AI in 25 years’ time. This has become known as ‘deep uncertainty’.” </a:t>
            </a:r>
          </a:p>
          <a:p>
            <a:pPr marL="0" indent="0">
              <a:buNone/>
            </a:pPr>
            <a:endParaRPr lang="en-US" sz="3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sz="3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buNone/>
            </a:pPr>
            <a:r>
              <a:rPr lang="en-US" sz="38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en-GB" sz="3800" kern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>
              <a:latin typeface="Univers" panose="020F0502020204030204" pitchFamily="34" charset="0"/>
            </a:endParaRPr>
          </a:p>
        </p:txBody>
      </p:sp>
      <p:pic>
        <p:nvPicPr>
          <p:cNvPr id="2" name="Picture 2" descr="The Art of Uncertainty: How to Navigate Chance, Ignorance, Risk and Luck  (Pelican Books) : Spiegelhalter, David: Amazon.es: Libros">
            <a:extLst>
              <a:ext uri="{FF2B5EF4-FFF2-40B4-BE49-F238E27FC236}">
                <a16:creationId xmlns:a16="http://schemas.microsoft.com/office/drawing/2014/main" id="{1EF7EF8A-76B7-6B1B-4CF5-108B45DCAF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608904" y="1396206"/>
            <a:ext cx="4647096" cy="6672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4110368"/>
      </p:ext>
    </p:extLst>
  </p:cSld>
  <p:clrMapOvr>
    <a:masterClrMapping/>
  </p:clrMapOvr>
  <p:transition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AC08E3-11C2-2BBD-9BAB-0A74FA7975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00772FE-0948-BD6B-DC07-1F2A5DFED3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814" y="1396206"/>
            <a:ext cx="10099744" cy="725249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7200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“Of course, this assumes that people have the insight and humility to admit what they don’t know.”</a:t>
            </a:r>
            <a:endParaRPr lang="en-US" sz="3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sz="3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buNone/>
            </a:pPr>
            <a:r>
              <a:rPr lang="en-US" sz="38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en-GB" sz="3800" kern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>
              <a:latin typeface="Univers" panose="020F0502020204030204" pitchFamily="34" charset="0"/>
            </a:endParaRPr>
          </a:p>
        </p:txBody>
      </p:sp>
      <p:pic>
        <p:nvPicPr>
          <p:cNvPr id="2" name="Picture 2" descr="The Art of Uncertainty: How to Navigate Chance, Ignorance, Risk and Luck  (Pelican Books) : Spiegelhalter, David: Amazon.es: Libros">
            <a:extLst>
              <a:ext uri="{FF2B5EF4-FFF2-40B4-BE49-F238E27FC236}">
                <a16:creationId xmlns:a16="http://schemas.microsoft.com/office/drawing/2014/main" id="{6EAACD66-82D9-2E29-00EA-A5A434D7FB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608904" y="1396206"/>
            <a:ext cx="4647096" cy="6672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5265624"/>
      </p:ext>
    </p:extLst>
  </p:cSld>
  <p:clrMapOvr>
    <a:masterClrMapping/>
  </p:clrMapOvr>
  <p:transition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282D75-F310-8EE5-F6A7-58C5C5E679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AA21AC8-BFBA-1A11-0B21-A6300C98CA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814" y="1396206"/>
            <a:ext cx="10417796" cy="725249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7200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“[without humility] This arrogance has been termed ‘meta-ignorance’, when they don’t know what they don’t know.”</a:t>
            </a:r>
          </a:p>
          <a:p>
            <a:pPr marL="0" indent="0">
              <a:buNone/>
            </a:pPr>
            <a:endParaRPr lang="en-US" sz="3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buNone/>
            </a:pPr>
            <a:r>
              <a:rPr lang="en-US" sz="38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en-GB" sz="3800" kern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>
              <a:latin typeface="Univers" panose="020F0502020204030204" pitchFamily="34" charset="0"/>
            </a:endParaRPr>
          </a:p>
        </p:txBody>
      </p:sp>
      <p:pic>
        <p:nvPicPr>
          <p:cNvPr id="2" name="Picture 2" descr="The Art of Uncertainty: How to Navigate Chance, Ignorance, Risk and Luck  (Pelican Books) : Spiegelhalter, David: Amazon.es: Libros">
            <a:extLst>
              <a:ext uri="{FF2B5EF4-FFF2-40B4-BE49-F238E27FC236}">
                <a16:creationId xmlns:a16="http://schemas.microsoft.com/office/drawing/2014/main" id="{A9F49490-27B0-EDFF-079F-5EFC276052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608904" y="1396206"/>
            <a:ext cx="4647096" cy="6672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8570138"/>
      </p:ext>
    </p:extLst>
  </p:cSld>
  <p:clrMapOvr>
    <a:masterClrMapping/>
  </p:clrMapOvr>
  <p:transition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83184" y="2627784"/>
            <a:ext cx="14660015" cy="612068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sz="3200">
              <a:latin typeface="+mn-lt"/>
            </a:endParaRPr>
          </a:p>
          <a:p>
            <a:pPr marL="0" indent="0">
              <a:buNone/>
            </a:pPr>
            <a:endParaRPr lang="en-GB" sz="3200">
              <a:latin typeface="+mn-lt"/>
            </a:endParaRPr>
          </a:p>
          <a:p>
            <a:pPr marL="0" indent="0">
              <a:buNone/>
            </a:pPr>
            <a:endParaRPr lang="en-GB" sz="3200">
              <a:latin typeface="+mn-lt"/>
            </a:endParaRPr>
          </a:p>
          <a:p>
            <a:pPr marL="0" indent="0">
              <a:buNone/>
            </a:pPr>
            <a:endParaRPr lang="en-GB" sz="3200">
              <a:latin typeface="+mn-lt"/>
            </a:endParaRPr>
          </a:p>
          <a:p>
            <a:pPr marL="0" indent="0">
              <a:buNone/>
            </a:pPr>
            <a:endParaRPr lang="en-GB" sz="3200">
              <a:latin typeface="+mn-lt"/>
            </a:endParaRPr>
          </a:p>
          <a:p>
            <a:pPr marL="0" indent="0">
              <a:buNone/>
            </a:pPr>
            <a:endParaRPr lang="en-GB" sz="3200">
              <a:latin typeface="+mn-lt"/>
            </a:endParaRPr>
          </a:p>
          <a:p>
            <a:pPr marL="0" indent="0">
              <a:buNone/>
            </a:pPr>
            <a:endParaRPr lang="en-GB" sz="3200">
              <a:latin typeface="+mn-lt"/>
            </a:endParaRPr>
          </a:p>
          <a:p>
            <a:pPr marL="0" indent="0"/>
            <a:endParaRPr lang="en-GB" sz="3600"/>
          </a:p>
        </p:txBody>
      </p:sp>
      <p:sp>
        <p:nvSpPr>
          <p:cNvPr id="3" name="Text Placeholder 2"/>
          <p:cNvSpPr>
            <a:spLocks noGrp="1"/>
          </p:cNvSpPr>
          <p:nvPr>
            <p:ph type="body" idx="11"/>
          </p:nvPr>
        </p:nvSpPr>
        <p:spPr>
          <a:xfrm>
            <a:off x="9158515" y="8424428"/>
            <a:ext cx="8577943" cy="648072"/>
          </a:xfrm>
        </p:spPr>
        <p:txBody>
          <a:bodyPr/>
          <a:lstStyle/>
          <a:p>
            <a:r>
              <a:rPr lang="en-US" dirty="0"/>
              <a:t>Lynne Bowker at FIT Europe, May 2023.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FDE726F-16B7-E542-930F-FC9F6C378C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7992" y="71500"/>
            <a:ext cx="14660015" cy="8161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3211244"/>
      </p:ext>
    </p:extLst>
  </p:cSld>
  <p:clrMapOvr>
    <a:masterClrMapping/>
  </p:clrMapOvr>
  <p:transition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094027-C1B5-C86C-6114-6AA7C49A63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EA833FF-8F7D-6ABE-DF5F-8B94603B8E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812" y="1396206"/>
            <a:ext cx="14751257" cy="725249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3200" dirty="0"/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>
              <a:latin typeface="Univers" panose="020F050202020403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54C4C29-B1D1-571D-2156-CE790CE802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2395" y="3070621"/>
            <a:ext cx="10331210" cy="548691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6A053A0-19BE-E0B0-575F-69CCAC7704A0}"/>
              </a:ext>
            </a:extLst>
          </p:cNvPr>
          <p:cNvSpPr txBox="1"/>
          <p:nvPr/>
        </p:nvSpPr>
        <p:spPr>
          <a:xfrm>
            <a:off x="1578229" y="671128"/>
            <a:ext cx="11593687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>
                <a:latin typeface="Calibri" panose="020F0502020204030204" pitchFamily="34" charset="0"/>
                <a:cs typeface="Calibri" panose="020F0502020204030204" pitchFamily="34" charset="0"/>
              </a:rPr>
              <a:t>What did artificial intelligence </a:t>
            </a:r>
          </a:p>
          <a:p>
            <a:pPr algn="l"/>
            <a:r>
              <a:rPr lang="en-US" sz="7200" dirty="0">
                <a:latin typeface="Calibri" panose="020F0502020204030204" pitchFamily="34" charset="0"/>
                <a:cs typeface="Calibri" panose="020F0502020204030204" pitchFamily="34" charset="0"/>
              </a:rPr>
              <a:t>ever do for us?</a:t>
            </a:r>
          </a:p>
        </p:txBody>
      </p:sp>
    </p:spTree>
    <p:extLst>
      <p:ext uri="{BB962C8B-B14F-4D97-AF65-F5344CB8AC3E}">
        <p14:creationId xmlns:p14="http://schemas.microsoft.com/office/powerpoint/2010/main" val="1536118863"/>
      </p:ext>
    </p:extLst>
  </p:cSld>
  <p:clrMapOvr>
    <a:masterClrMapping/>
  </p:clrMapOvr>
  <p:transition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FF596284-D798-F625-EFA5-21DC80B912A6}"/>
              </a:ext>
            </a:extLst>
          </p:cNvPr>
          <p:cNvSpPr txBox="1">
            <a:spLocks/>
          </p:cNvSpPr>
          <p:nvPr/>
        </p:nvSpPr>
        <p:spPr>
          <a:xfrm>
            <a:off x="0" y="238742"/>
            <a:ext cx="16256000" cy="8527572"/>
          </a:xfrm>
          <a:prstGeom prst="rect">
            <a:avLst/>
          </a:prstGeom>
        </p:spPr>
        <p:txBody>
          <a:bodyPr vert="horz" lIns="0" tIns="0" rIns="108000" bIns="45706" numCol="2" rtlCol="0">
            <a:noAutofit/>
          </a:bodyPr>
          <a:lstStyle>
            <a:lvl1pPr marL="304792" indent="-304792" algn="l" defTabSz="1219170" rtl="0" eaLnBrk="1" latinLnBrk="0" hangingPunct="1">
              <a:lnSpc>
                <a:spcPct val="90000"/>
              </a:lnSpc>
              <a:spcBef>
                <a:spcPts val="1333"/>
              </a:spcBef>
              <a:buFont typeface="Arial" panose="020B0604020202020204" pitchFamily="34" charset="0"/>
              <a:buChar char="•"/>
              <a:defRPr sz="2600" b="0" i="0" kern="1200">
                <a:solidFill>
                  <a:srgbClr val="334000"/>
                </a:solidFill>
                <a:latin typeface="Univers LT Std 45 Light"/>
                <a:ea typeface="+mn-ea"/>
                <a:cs typeface="Univers LT Std 45 Light"/>
              </a:defRPr>
            </a:lvl1pPr>
            <a:lvl2pPr marL="914377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00" b="0" i="0" kern="1200">
                <a:solidFill>
                  <a:srgbClr val="334000"/>
                </a:solidFill>
                <a:latin typeface="Univers LT Std 45 Light"/>
                <a:ea typeface="+mn-ea"/>
                <a:cs typeface="Univers LT Std 45 Light"/>
              </a:defRPr>
            </a:lvl2pPr>
            <a:lvl3pPr marL="1523962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00" b="0" i="0" kern="1200">
                <a:solidFill>
                  <a:srgbClr val="334000"/>
                </a:solidFill>
                <a:latin typeface="Univers LT Std 45 Light"/>
                <a:ea typeface="+mn-ea"/>
                <a:cs typeface="Univers LT Std 45 Light"/>
              </a:defRPr>
            </a:lvl3pPr>
            <a:lvl4pPr marL="2133547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00" b="0" i="0" kern="1200">
                <a:solidFill>
                  <a:srgbClr val="334000"/>
                </a:solidFill>
                <a:latin typeface="Univers LT Std 45 Light"/>
                <a:ea typeface="+mn-ea"/>
                <a:cs typeface="Univers LT Std 45 Light"/>
              </a:defRPr>
            </a:lvl4pPr>
            <a:lvl5pPr marL="2743131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00" b="0" i="0" kern="1200">
                <a:solidFill>
                  <a:srgbClr val="334000"/>
                </a:solidFill>
                <a:latin typeface="Univers LT Std 45 Light"/>
                <a:ea typeface="+mn-ea"/>
                <a:cs typeface="Univers LT Std 45 Light"/>
              </a:defRPr>
            </a:lvl5pPr>
            <a:lvl6pPr marL="3352716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 fontAlgn="auto">
              <a:spcAft>
                <a:spcPts val="0"/>
              </a:spcAft>
              <a:buNone/>
            </a:pPr>
            <a:r>
              <a:rPr lang="en-US" sz="3500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</a:p>
          <a:p>
            <a:pPr marL="742950" lvl="1" indent="-285750" fontAlgn="auto">
              <a:spcAft>
                <a:spcPts val="0"/>
              </a:spcAft>
              <a:buFont typeface="Calibri" panose="020F0502020204030204" pitchFamily="34" charset="0"/>
              <a:buChar char="-"/>
            </a:pPr>
            <a:endParaRPr lang="en-AU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6A2E7B8-E9F2-3C2C-309A-A85B70C882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9248" y="847759"/>
            <a:ext cx="14185576" cy="7904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890047"/>
      </p:ext>
    </p:extLst>
  </p:cSld>
  <p:clrMapOvr>
    <a:masterClrMapping/>
  </p:clrMapOvr>
  <p:transition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457BCEF-5DE1-818F-9A49-DBF9025A50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A689BF9-49D6-E4B0-9281-165D523C4A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168" y="683568"/>
            <a:ext cx="14660015" cy="7637213"/>
          </a:xfrm>
        </p:spPr>
        <p:txBody>
          <a:bodyPr>
            <a:normAutofit fontScale="92500" lnSpcReduction="20000"/>
          </a:bodyPr>
          <a:lstStyle/>
          <a:p>
            <a:endParaRPr lang="en-US" dirty="0"/>
          </a:p>
          <a:p>
            <a:endParaRPr lang="en-US" dirty="0"/>
          </a:p>
          <a:p>
            <a:pPr marL="14288" indent="0"/>
            <a:r>
              <a:rPr lang="en-US" sz="9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Homework 1: Please write down three questions about translation that you would like me to answer in these classes. </a:t>
            </a:r>
          </a:p>
          <a:p>
            <a:pPr marL="14288" indent="0"/>
            <a:endParaRPr lang="en-US" sz="9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4288" indent="0"/>
            <a:r>
              <a:rPr lang="en-US" sz="9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(Only one can concern money!)</a:t>
            </a:r>
          </a:p>
          <a:p>
            <a:pPr marL="14288" indent="0"/>
            <a:endParaRPr lang="en-US" sz="66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sk-SK" dirty="0"/>
          </a:p>
          <a:p>
            <a:pPr algn="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4086927"/>
      </p:ext>
    </p:extLst>
  </p:cSld>
  <p:clrMapOvr>
    <a:masterClrMapping/>
  </p:clrMapOvr>
  <p:transition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2C5F7DA-5F97-3DEC-1AD3-1FF94F38BC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771B8D4-F4B4-5008-A679-1667A7C883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168" y="683568"/>
            <a:ext cx="14660015" cy="7637213"/>
          </a:xfrm>
        </p:spPr>
        <p:txBody>
          <a:bodyPr>
            <a:normAutofit lnSpcReduction="10000"/>
          </a:bodyPr>
          <a:lstStyle/>
          <a:p>
            <a:endParaRPr lang="en-US" dirty="0"/>
          </a:p>
          <a:p>
            <a:endParaRPr lang="en-US" dirty="0"/>
          </a:p>
          <a:p>
            <a:pPr marL="14288" indent="0"/>
            <a:r>
              <a:rPr lang="en-US" sz="9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Homework 2: Please write a text in Chinese of 100 to 150 characters describing the most wonderful moment in your life (so far). </a:t>
            </a:r>
          </a:p>
          <a:p>
            <a:pPr marL="14288" indent="0"/>
            <a:endParaRPr lang="en-US" sz="66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sk-SK" dirty="0"/>
          </a:p>
          <a:p>
            <a:pPr algn="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3050573"/>
      </p:ext>
    </p:extLst>
  </p:cSld>
  <p:clrMapOvr>
    <a:masterClrMapping/>
  </p:clrMapOvr>
  <p:transition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C1E80C-B117-8D27-807E-F956C56AC8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4746EB1-AC45-EAB1-3273-FB66FF5133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168" y="683568"/>
            <a:ext cx="14660015" cy="7637213"/>
          </a:xfrm>
        </p:spPr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  <a:p>
            <a:pPr marL="14288" indent="0"/>
            <a:r>
              <a:rPr lang="en-US" sz="9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Upload both the the WeChat group. </a:t>
            </a:r>
          </a:p>
          <a:p>
            <a:pPr marL="14288" indent="0"/>
            <a:endParaRPr lang="en-US" sz="66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sk-SK" dirty="0"/>
          </a:p>
          <a:p>
            <a:pPr algn="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2643034"/>
      </p:ext>
    </p:extLst>
  </p:cSld>
  <p:clrMapOvr>
    <a:masterClrMapping/>
  </p:clrMapOvr>
  <p:transition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Title &amp; Subtitl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BAFB"/>
      </a:accent1>
      <a:accent2>
        <a:srgbClr val="333399"/>
      </a:accent2>
      <a:accent3>
        <a:srgbClr val="FFFFFF"/>
      </a:accent3>
      <a:accent4>
        <a:srgbClr val="000000"/>
      </a:accent4>
      <a:accent5>
        <a:srgbClr val="AAD9FD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Subtitle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 &amp; Subtitl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Single col - Small title">
  <a:themeElements>
    <a:clrScheme name="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00BAFB"/>
      </a:accent1>
      <a:accent2>
        <a:srgbClr val="333399"/>
      </a:accent2>
      <a:accent3>
        <a:srgbClr val="FFFFFF"/>
      </a:accent3>
      <a:accent4>
        <a:srgbClr val="000000"/>
      </a:accent4>
      <a:accent5>
        <a:srgbClr val="AAD9FD"/>
      </a:accent5>
      <a:accent6>
        <a:srgbClr val="2D2D8A"/>
      </a:accent6>
      <a:hlink>
        <a:srgbClr val="009999"/>
      </a:hlink>
      <a:folHlink>
        <a:srgbClr val="99CC00"/>
      </a:folHlink>
    </a:clrScheme>
    <a:fontScheme name="Single col - Smaill title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Single col - Smaill titl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Single col - Small title">
  <a:themeElements>
    <a:clrScheme name="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00BAFB"/>
      </a:accent1>
      <a:accent2>
        <a:srgbClr val="333399"/>
      </a:accent2>
      <a:accent3>
        <a:srgbClr val="FFFFFF"/>
      </a:accent3>
      <a:accent4>
        <a:srgbClr val="000000"/>
      </a:accent4>
      <a:accent5>
        <a:srgbClr val="AAD9FD"/>
      </a:accent5>
      <a:accent6>
        <a:srgbClr val="2D2D8A"/>
      </a:accent6>
      <a:hlink>
        <a:srgbClr val="009999"/>
      </a:hlink>
      <a:folHlink>
        <a:srgbClr val="99CC00"/>
      </a:folHlink>
    </a:clrScheme>
    <a:fontScheme name="Single col - Smaill title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Single col - Smaill titl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21289</TotalTime>
  <Pages>0</Pages>
  <Words>1370</Words>
  <Characters>0</Characters>
  <Application>Microsoft Macintosh PowerPoint</Application>
  <PresentationFormat>Custom</PresentationFormat>
  <Lines>0</Lines>
  <Paragraphs>372</Paragraphs>
  <Slides>52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52</vt:i4>
      </vt:variant>
    </vt:vector>
  </HeadingPairs>
  <TitlesOfParts>
    <vt:vector size="66" baseType="lpstr">
      <vt:lpstr>Brush Script MT</vt:lpstr>
      <vt:lpstr>SimSun</vt:lpstr>
      <vt:lpstr>Calibri</vt:lpstr>
      <vt:lpstr>Gill Sans</vt:lpstr>
      <vt:lpstr>Symbol</vt:lpstr>
      <vt:lpstr>Univers</vt:lpstr>
      <vt:lpstr>Univers LT Std 45 Light</vt:lpstr>
      <vt:lpstr>Univers LT Std 55</vt:lpstr>
      <vt:lpstr>Univers LT Std 55 Roman</vt:lpstr>
      <vt:lpstr>Univers LT Std 65 Bold</vt:lpstr>
      <vt:lpstr>Universa LTD</vt:lpstr>
      <vt:lpstr>1_Title &amp; Subtitle</vt:lpstr>
      <vt:lpstr>Single col - Small title</vt:lpstr>
      <vt:lpstr>1_Single col - Small title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>The University of Melbourne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template for video recording SITTING</dc:title>
  <dc:subject>Master of Ageing</dc:subject>
  <dc:creator>Learning Environments</dc:creator>
  <cp:keywords/>
  <dc:description/>
  <cp:lastModifiedBy>Anthony Pym</cp:lastModifiedBy>
  <cp:revision>229</cp:revision>
  <dcterms:modified xsi:type="dcterms:W3CDTF">2026-09-30T00:12:18Z</dcterms:modified>
  <cp:category/>
</cp:coreProperties>
</file>