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8" r:id="rId1"/>
    <p:sldMasterId id="2147483670" r:id="rId2"/>
  </p:sldMasterIdLst>
  <p:notesMasterIdLst>
    <p:notesMasterId r:id="rId45"/>
  </p:notesMasterIdLst>
  <p:sldIdLst>
    <p:sldId id="258" r:id="rId3"/>
    <p:sldId id="448" r:id="rId4"/>
    <p:sldId id="444" r:id="rId5"/>
    <p:sldId id="446" r:id="rId6"/>
    <p:sldId id="447" r:id="rId7"/>
    <p:sldId id="450" r:id="rId8"/>
    <p:sldId id="451" r:id="rId9"/>
    <p:sldId id="453" r:id="rId10"/>
    <p:sldId id="402" r:id="rId11"/>
    <p:sldId id="399" r:id="rId12"/>
    <p:sldId id="400" r:id="rId13"/>
    <p:sldId id="456" r:id="rId14"/>
    <p:sldId id="854" r:id="rId15"/>
    <p:sldId id="810" r:id="rId16"/>
    <p:sldId id="879" r:id="rId17"/>
    <p:sldId id="420" r:id="rId18"/>
    <p:sldId id="811" r:id="rId19"/>
    <p:sldId id="812" r:id="rId20"/>
    <p:sldId id="855" r:id="rId21"/>
    <p:sldId id="520" r:id="rId22"/>
    <p:sldId id="440" r:id="rId23"/>
    <p:sldId id="388" r:id="rId24"/>
    <p:sldId id="865" r:id="rId25"/>
    <p:sldId id="866" r:id="rId26"/>
    <p:sldId id="867" r:id="rId27"/>
    <p:sldId id="860" r:id="rId28"/>
    <p:sldId id="859" r:id="rId29"/>
    <p:sldId id="861" r:id="rId30"/>
    <p:sldId id="862" r:id="rId31"/>
    <p:sldId id="389" r:id="rId32"/>
    <p:sldId id="390" r:id="rId33"/>
    <p:sldId id="880" r:id="rId34"/>
    <p:sldId id="869" r:id="rId35"/>
    <p:sldId id="877" r:id="rId36"/>
    <p:sldId id="878" r:id="rId37"/>
    <p:sldId id="347" r:id="rId38"/>
    <p:sldId id="870" r:id="rId39"/>
    <p:sldId id="871" r:id="rId40"/>
    <p:sldId id="449" r:id="rId41"/>
    <p:sldId id="872" r:id="rId42"/>
    <p:sldId id="391" r:id="rId43"/>
    <p:sldId id="881" r:id="rId44"/>
  </p:sldIdLst>
  <p:sldSz cx="16256000" cy="9144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4000"/>
    <a:srgbClr val="576500"/>
    <a:srgbClr val="99BF00"/>
    <a:srgbClr val="FFFFBA"/>
    <a:srgbClr val="BD9758"/>
    <a:srgbClr val="8DA500"/>
    <a:srgbClr val="003366"/>
    <a:srgbClr val="C4E500"/>
    <a:srgbClr val="0099BF"/>
    <a:srgbClr val="18BE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FAD3A4-2929-F447-B6DC-BB38AD3ECEE9}" v="169" dt="2026-10-08T12:07:35.1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4" autoAdjust="0"/>
    <p:restoredTop sz="76349" autoAdjust="0"/>
  </p:normalViewPr>
  <p:slideViewPr>
    <p:cSldViewPr>
      <p:cViewPr varScale="1">
        <p:scale>
          <a:sx n="67" d="100"/>
          <a:sy n="67" d="100"/>
        </p:scale>
        <p:origin x="1464" y="192"/>
      </p:cViewPr>
      <p:guideLst>
        <p:guide orient="horz" pos="2880"/>
        <p:guide pos="5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393B2-86DA-284E-BFC7-65483C9E73DD}" type="datetimeFigureOut">
              <a:rPr lang="en-US" smtClean="0"/>
              <a:t>10/9/26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B4C0F-4E6A-5242-AF93-FF56E28A3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595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87244-781C-F54C-F732-4979BC923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C2CB01-6CAD-B937-3534-D019D65FDB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A018BD-6C92-44AF-B56B-68E1DFF9C4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6A172-E37D-339D-5BC8-E3956E386A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842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6E3D9-1B60-8E89-8133-663395B99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E7CC65-33BF-9C65-FF4D-D6A56E6C7E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D4462C-6BA6-AA2E-1EA5-42B0719400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1B02E3-1781-3D59-D501-950D340C54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87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557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4546600"/>
            <a:ext cx="6654800" cy="4597400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761640" cy="280831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 baseline="0">
                <a:solidFill>
                  <a:srgbClr val="003366"/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 dirty="0"/>
              <a:t>Translation knowledge </a:t>
            </a:r>
          </a:p>
        </p:txBody>
      </p:sp>
      <p:sp>
        <p:nvSpPr>
          <p:cNvPr id="7" name="Rectangle 4"/>
          <p:cNvSpPr>
            <a:spLocks/>
          </p:cNvSpPr>
          <p:nvPr userDrawn="1"/>
        </p:nvSpPr>
        <p:spPr bwMode="auto">
          <a:xfrm>
            <a:off x="783185" y="4499992"/>
            <a:ext cx="2088232" cy="541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76178" bIns="0" anchor="t" anchorCtr="0"/>
          <a:lstStyle/>
          <a:p>
            <a:pPr marL="36000" algn="l"/>
            <a:r>
              <a:rPr lang="en-US" sz="3200" dirty="0">
                <a:solidFill>
                  <a:srgbClr val="003366"/>
                </a:solidFill>
                <a:latin typeface="Univers LT Std 55"/>
                <a:ea typeface="ＭＳ Ｐゴシック" charset="0"/>
                <a:cs typeface="Univers LT Std 55"/>
                <a:sym typeface="Georgia" charset="0"/>
              </a:rPr>
              <a:t>Presenter: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871416" y="4535050"/>
            <a:ext cx="6768752" cy="541006"/>
          </a:xfrm>
          <a:prstGeom prst="rect">
            <a:avLst/>
          </a:prstGeom>
        </p:spPr>
        <p:txBody>
          <a:bodyPr vert="horz" lIns="0" tIns="0" rIns="91413" bIns="0"/>
          <a:lstStyle>
            <a:lvl1pPr algn="l">
              <a:defRPr sz="3000" baseline="0">
                <a:solidFill>
                  <a:schemeClr val="bg2">
                    <a:lumMod val="60000"/>
                    <a:lumOff val="40000"/>
                  </a:schemeClr>
                </a:solidFill>
                <a:latin typeface="Univers LT Std 55 Roman"/>
              </a:defRPr>
            </a:lvl1pPr>
          </a:lstStyle>
          <a:p>
            <a:pPr lvl="0"/>
            <a:r>
              <a:rPr lang="en-AU" dirty="0"/>
              <a:t>ANTNHONY PYM</a:t>
            </a:r>
          </a:p>
        </p:txBody>
      </p:sp>
    </p:spTree>
    <p:extLst>
      <p:ext uri="{BB962C8B-B14F-4D97-AF65-F5344CB8AC3E}">
        <p14:creationId xmlns:p14="http://schemas.microsoft.com/office/powerpoint/2010/main" val="429175585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with_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12801" y="2267744"/>
            <a:ext cx="8755359" cy="6120680"/>
          </a:xfrm>
          <a:prstGeom prst="rect">
            <a:avLst/>
          </a:prstGeom>
        </p:spPr>
        <p:txBody>
          <a:bodyPr vert="horz" lIns="0" tIns="0" rIns="108000" bIns="45706">
            <a:normAutofit/>
          </a:bodyPr>
          <a:lstStyle>
            <a:lvl1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1pPr>
            <a:lvl2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2pPr>
            <a:lvl3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3pPr>
            <a:lvl4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4pPr>
            <a:lvl5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6" name="Straight Connector 15"/>
          <p:cNvCxnSpPr/>
          <p:nvPr userDrawn="1"/>
        </p:nvCxnSpPr>
        <p:spPr bwMode="auto">
          <a:xfrm>
            <a:off x="-584968" y="2123728"/>
            <a:ext cx="7272808" cy="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762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689632" cy="64807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>
                <a:solidFill>
                  <a:schemeClr val="bg1">
                    <a:lumMod val="65000"/>
                  </a:schemeClr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Rectangle 1"/>
          <p:cNvSpPr>
            <a:spLocks/>
          </p:cNvSpPr>
          <p:nvPr userDrawn="1"/>
        </p:nvSpPr>
        <p:spPr bwMode="auto">
          <a:xfrm>
            <a:off x="0" y="8460512"/>
            <a:ext cx="16255999" cy="720000"/>
          </a:xfrm>
          <a:prstGeom prst="rect">
            <a:avLst/>
          </a:prstGeom>
          <a:solidFill>
            <a:schemeClr val="tx1">
              <a:alpha val="67000"/>
            </a:schemeClr>
          </a:solidFill>
          <a:ln w="127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marL="810000" algn="l">
              <a:defRPr/>
            </a:pPr>
            <a:r>
              <a:rPr lang="en-US" sz="2750" b="0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Univers LT Std 55"/>
                <a:ea typeface="ＭＳ Ｐゴシック" charset="0"/>
                <a:cs typeface="Univers LT Std 55"/>
              </a:rPr>
              <a:t>SUBTITLES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4546600"/>
            <a:ext cx="6654800" cy="4597400"/>
          </a:xfrm>
          <a:prstGeom prst="rect">
            <a:avLst/>
          </a:prstGeom>
        </p:spPr>
      </p:pic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783185" y="323528"/>
            <a:ext cx="11881319" cy="1200133"/>
          </a:xfrm>
          <a:prstGeom prst="rect">
            <a:avLst/>
          </a:prstGeom>
        </p:spPr>
        <p:txBody>
          <a:bodyPr vert="horz" lIns="0" tIns="45706" rIns="91409" bIns="45706">
            <a:normAutofit/>
          </a:bodyPr>
          <a:lstStyle>
            <a:lvl1pPr algn="l">
              <a:defRPr sz="4200" b="0" i="0">
                <a:solidFill>
                  <a:schemeClr val="bg1"/>
                </a:solidFill>
                <a:latin typeface="Univers LT Std 55"/>
                <a:cs typeface="Univers LT Std 55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856017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  <a:prstGeom prst="rect">
            <a:avLst/>
          </a:prstGeom>
        </p:spPr>
        <p:txBody>
          <a:bodyPr vert="horz" lIns="0" tIns="0" rIns="108000" bIns="45706">
            <a:normAutofit/>
          </a:bodyPr>
          <a:lstStyle>
            <a:lvl1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1pPr>
            <a:lvl2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2pPr>
            <a:lvl3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3pPr>
            <a:lvl4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4pPr>
            <a:lvl5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689632" cy="64807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>
                <a:solidFill>
                  <a:schemeClr val="bg1">
                    <a:lumMod val="65000"/>
                  </a:schemeClr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783185" y="323528"/>
            <a:ext cx="11881319" cy="1200133"/>
          </a:xfrm>
          <a:prstGeom prst="rect">
            <a:avLst/>
          </a:prstGeom>
        </p:spPr>
        <p:txBody>
          <a:bodyPr vert="horz" lIns="0" tIns="45706" rIns="91409" bIns="45706">
            <a:normAutofit/>
          </a:bodyPr>
          <a:lstStyle>
            <a:lvl1pPr algn="l">
              <a:defRPr sz="4200" b="0" i="0">
                <a:solidFill>
                  <a:schemeClr val="bg1"/>
                </a:solidFill>
                <a:latin typeface="Univers LT Std 55"/>
                <a:cs typeface="Univers LT Std 55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362495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  <a:prstGeom prst="rect">
            <a:avLst/>
          </a:prstGeom>
        </p:spPr>
        <p:txBody>
          <a:bodyPr vert="horz" lIns="0" tIns="0" rIns="108000" bIns="45706">
            <a:normAutofit/>
          </a:bodyPr>
          <a:lstStyle>
            <a:lvl1pPr algn="l">
              <a:defRPr sz="2600" b="0" i="0">
                <a:solidFill>
                  <a:srgbClr val="334000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algn="l">
              <a:defRPr sz="2600" b="0" i="0">
                <a:solidFill>
                  <a:srgbClr val="334000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2pPr>
            <a:lvl3pPr algn="l">
              <a:defRPr sz="2600" b="0" i="0">
                <a:solidFill>
                  <a:srgbClr val="334000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3pPr>
            <a:lvl4pPr algn="l">
              <a:defRPr sz="2600" b="0" i="0">
                <a:solidFill>
                  <a:srgbClr val="334000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4pPr>
            <a:lvl5pPr algn="l">
              <a:defRPr sz="2600" b="0" i="0">
                <a:solidFill>
                  <a:srgbClr val="334000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689632" cy="64807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>
                <a:solidFill>
                  <a:schemeClr val="bg1">
                    <a:lumMod val="65000"/>
                  </a:schemeClr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102956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/>
          </p:cNvSpPr>
          <p:nvPr userDrawn="1"/>
        </p:nvSpPr>
        <p:spPr bwMode="auto">
          <a:xfrm>
            <a:off x="783184" y="1547664"/>
            <a:ext cx="14761640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087" tIns="38087" rIns="38087" bIns="38087" anchor="t" anchorCtr="0"/>
          <a:lstStyle/>
          <a:p>
            <a:pPr algn="l">
              <a:lnSpc>
                <a:spcPct val="90000"/>
              </a:lnSpc>
            </a:pPr>
            <a:r>
              <a:rPr lang="en-US" sz="4200" b="0" i="0" kern="1200" dirty="0">
                <a:solidFill>
                  <a:schemeClr val="bg1"/>
                </a:solidFill>
                <a:latin typeface="Univers LT Std 65 Bold"/>
                <a:ea typeface="ＭＳ Ｐゴシック" charset="0"/>
                <a:cs typeface="Univers LT Std 65 Bold"/>
                <a:sym typeface="Sofia Pro Light" charset="0"/>
              </a:rPr>
              <a:t>MASTER OF AGING</a:t>
            </a:r>
          </a:p>
        </p:txBody>
      </p:sp>
      <p:sp>
        <p:nvSpPr>
          <p:cNvPr id="24" name="Rectangle 3"/>
          <p:cNvSpPr>
            <a:spLocks/>
          </p:cNvSpPr>
          <p:nvPr userDrawn="1"/>
        </p:nvSpPr>
        <p:spPr bwMode="auto">
          <a:xfrm>
            <a:off x="783184" y="450115"/>
            <a:ext cx="14761640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087" tIns="38087" rIns="38087" bIns="38087" anchor="t" anchorCtr="0"/>
          <a:lstStyle/>
          <a:p>
            <a:pPr algn="l">
              <a:lnSpc>
                <a:spcPct val="90000"/>
              </a:lnSpc>
            </a:pPr>
            <a:endParaRPr lang="en-US" sz="4200" b="0" i="0" kern="1200" dirty="0">
              <a:solidFill>
                <a:schemeClr val="bg1"/>
              </a:solidFill>
              <a:latin typeface="Univers LT Std 65 Bold"/>
              <a:ea typeface="ＭＳ Ｐゴシック" charset="0"/>
              <a:cs typeface="Univers LT Std 65 Bold"/>
              <a:sym typeface="Sofia Pro Light" charset="0"/>
            </a:endParaRPr>
          </a:p>
          <a:p>
            <a:pPr algn="l">
              <a:lnSpc>
                <a:spcPct val="90000"/>
              </a:lnSpc>
            </a:pPr>
            <a:endParaRPr lang="en-US" sz="4200" b="0" i="0" kern="1200" dirty="0">
              <a:solidFill>
                <a:schemeClr val="bg1"/>
              </a:solidFill>
              <a:latin typeface="Univers LT Std 65 Bold"/>
              <a:ea typeface="ＭＳ Ｐゴシック" charset="0"/>
              <a:cs typeface="Univers LT Std 65 Bold"/>
              <a:sym typeface="Sofia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736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80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163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243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324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810" indent="-34281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757" indent="-285675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2704" indent="-228541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99784" indent="-228541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6865" indent="-228541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08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163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243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324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0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3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43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24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04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86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67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47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384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61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124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183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244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796" indent="-342796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725" indent="-285662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2654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99715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6776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061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124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183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244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1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2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3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4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0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65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26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87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4.png"/><Relationship Id="rId7" Type="http://schemas.openxmlformats.org/officeDocument/2006/relationships/image" Target="../media/image1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8.jpeg"/><Relationship Id="rId7" Type="http://schemas.openxmlformats.org/officeDocument/2006/relationships/image" Target="../media/image20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39168" y="683568"/>
            <a:ext cx="14660015" cy="7637213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endParaRPr lang="en-US" dirty="0"/>
          </a:p>
          <a:p>
            <a:pPr marL="14288" indent="0"/>
            <a:r>
              <a:rPr lang="en-US" sz="9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 the end, please write three questions about translation that you would like me to answer in these classes. </a:t>
            </a:r>
          </a:p>
          <a:p>
            <a:pPr marL="14288" indent="0"/>
            <a:endParaRPr lang="en-US" sz="9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 indent="0"/>
            <a:r>
              <a:rPr lang="en-US" sz="9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(Only one can concern money!)</a:t>
            </a:r>
          </a:p>
          <a:p>
            <a:pPr marL="14288" indent="0"/>
            <a:endParaRPr lang="en-US" sz="6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sk-SK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24751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3E517-BE75-C698-66B9-A4183BD25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E66978-5CAF-2D42-2217-D9646A3AD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168" y="683568"/>
            <a:ext cx="14660015" cy="7637213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marL="14288" indent="0"/>
            <a:r>
              <a:rPr lang="en-US" sz="9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Please bring a laptop to class. </a:t>
            </a:r>
          </a:p>
          <a:p>
            <a:pPr marL="14288" indent="0"/>
            <a:endParaRPr lang="en-US" sz="9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 indent="0"/>
            <a:r>
              <a:rPr lang="en-US" sz="9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Please do not look at your phone!</a:t>
            </a:r>
          </a:p>
          <a:p>
            <a:pPr marL="14288" indent="0"/>
            <a:endParaRPr lang="en-US" sz="6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sk-SK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00814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1216" y="755576"/>
            <a:ext cx="13249472" cy="7776864"/>
          </a:xfrm>
        </p:spPr>
        <p:txBody>
          <a:bodyPr>
            <a:noAutofit/>
          </a:bodyPr>
          <a:lstStyle/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ST: Source text or start text 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TT: Target text 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SL: Source or start language 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TL: Target language </a:t>
            </a:r>
          </a:p>
        </p:txBody>
      </p:sp>
    </p:spTree>
    <p:extLst>
      <p:ext uri="{BB962C8B-B14F-4D97-AF65-F5344CB8AC3E}">
        <p14:creationId xmlns:p14="http://schemas.microsoft.com/office/powerpoint/2010/main" val="14718450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CFC20-BAF6-1578-1432-81D288B26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0561AC-CC3B-6AC4-5606-506582D92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216" y="755576"/>
            <a:ext cx="13969552" cy="7776864"/>
          </a:xfrm>
        </p:spPr>
        <p:txBody>
          <a:bodyPr>
            <a:noAutofit/>
          </a:bodyPr>
          <a:lstStyle/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MT: Machine translation 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LLM: Large Language Models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AI: artificial intelligence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Generative AI (GenAI): LLMs that can translate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378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BC58E-AEFD-5134-0685-19AAD62EC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26D65A-A094-AC3B-A853-EBB257940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216" y="755576"/>
            <a:ext cx="13249472" cy="7776864"/>
          </a:xfrm>
        </p:spPr>
        <p:txBody>
          <a:bodyPr>
            <a:noAutofit/>
          </a:bodyPr>
          <a:lstStyle/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Automation: GenAI + MT</a:t>
            </a:r>
          </a:p>
          <a:p>
            <a:pPr marL="0" indent="0"/>
            <a:endParaRPr lang="en-US" sz="6000" strike="sngStrik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r>
              <a:rPr lang="en-US" sz="6000" strike="sngStrike" dirty="0">
                <a:latin typeface="Calibri" panose="020F0502020204030204" pitchFamily="34" charset="0"/>
                <a:cs typeface="Calibri" panose="020F0502020204030204" pitchFamily="34" charset="0"/>
              </a:rPr>
              <a:t>CAT: Computer Assisted/Aided Translation </a:t>
            </a: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7638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49F06-35AA-95E2-211D-D48F7E471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A51358-11D0-F868-AFB9-26878192A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216" y="755576"/>
            <a:ext cx="13249472" cy="7776864"/>
          </a:xfrm>
        </p:spPr>
        <p:txBody>
          <a:bodyPr>
            <a:noAutofit/>
          </a:bodyPr>
          <a:lstStyle/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05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Post-editing: Correcting automated output. </a:t>
            </a:r>
          </a:p>
          <a:p>
            <a:pPr marL="1905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05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Pre-editing: Preparing an ST for automation. </a:t>
            </a:r>
          </a:p>
          <a:p>
            <a:pPr marL="1905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05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278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00CCF-7E89-F179-3EFF-BB4628783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A320833-E441-E6C3-71E3-23304C7AA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216" y="755576"/>
            <a:ext cx="13249472" cy="7776864"/>
          </a:xfrm>
        </p:spPr>
        <p:txBody>
          <a:bodyPr>
            <a:noAutofit/>
          </a:bodyPr>
          <a:lstStyle/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05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Revision: Correcting a translation. </a:t>
            </a:r>
          </a:p>
          <a:p>
            <a:pPr marL="1905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05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Editing: Correcting a text. </a:t>
            </a:r>
          </a:p>
          <a:p>
            <a:pPr marL="1905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9050" indent="0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Back translation: A translation made from TT to SL, usually literal, in order to illustrate the TL.</a:t>
            </a:r>
          </a:p>
          <a:p>
            <a:pPr marL="1905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149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53B0D8-EB20-2815-F6B6-73572083D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B01AD8A-B996-D0E8-2EB2-C5525DEDE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168" y="2200101"/>
            <a:ext cx="14660015" cy="6120680"/>
          </a:xfrm>
        </p:spPr>
        <p:txBody>
          <a:bodyPr/>
          <a:lstStyle/>
          <a:p>
            <a:pPr algn="ctr"/>
            <a:r>
              <a:rPr lang="en-US" sz="8000" dirty="0">
                <a:latin typeface="Calibri" panose="020F0502020204030204" pitchFamily="34" charset="0"/>
                <a:cs typeface="Calibri" panose="020F0502020204030204" pitchFamily="34" charset="0"/>
              </a:rPr>
              <a:t>How many basic ways are there to translate?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sk-SK" dirty="0"/>
              <a:t> </a:t>
            </a:r>
          </a:p>
          <a:p>
            <a:pPr algn="r"/>
            <a:endParaRPr lang="en-US" dirty="0"/>
          </a:p>
        </p:txBody>
      </p:sp>
      <p:pic>
        <p:nvPicPr>
          <p:cNvPr id="4" name="Picture 3" descr="Image result for two fingers counting starting with thumb image">
            <a:extLst>
              <a:ext uri="{FF2B5EF4-FFF2-40B4-BE49-F238E27FC236}">
                <a16:creationId xmlns:a16="http://schemas.microsoft.com/office/drawing/2014/main" id="{2075D1CF-BC13-BDD2-C03B-45F5B7CC1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0158" y="3667633"/>
            <a:ext cx="4369025" cy="4320480"/>
          </a:xfrm>
          <a:prstGeom prst="rect">
            <a:avLst/>
          </a:prstGeom>
        </p:spPr>
      </p:pic>
      <p:pic>
        <p:nvPicPr>
          <p:cNvPr id="9" name="Picture 8" descr="Image result for two fingers counting two image">
            <a:extLst>
              <a:ext uri="{FF2B5EF4-FFF2-40B4-BE49-F238E27FC236}">
                <a16:creationId xmlns:a16="http://schemas.microsoft.com/office/drawing/2014/main" id="{BBCD1721-DCCA-30AD-E782-A6AD1A476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263" y="3851920"/>
            <a:ext cx="3341171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1759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</p:spPr>
        <p:txBody>
          <a:bodyPr>
            <a:normAutofit/>
          </a:bodyPr>
          <a:lstStyle/>
          <a:p>
            <a:pPr lvl="0"/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ST:		The 	ink 		is 		on 		the 		table. </a:t>
            </a: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TT Fr. </a:t>
            </a: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	L’	encre	est		sur 		la 		table.</a:t>
            </a:r>
          </a:p>
          <a:p>
            <a:pPr>
              <a:defRPr/>
            </a:pPr>
            <a:endParaRPr lang="fr-FR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fr-FR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TT </a:t>
            </a:r>
            <a:r>
              <a:rPr lang="fr-FR" sz="3800" dirty="0" err="1">
                <a:latin typeface="Calibri" panose="020F0502020204030204" pitchFamily="34" charset="0"/>
                <a:cs typeface="Calibri" panose="020F0502020204030204" pitchFamily="34" charset="0"/>
              </a:rPr>
              <a:t>Zh</a:t>
            </a: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.	</a:t>
            </a:r>
            <a:r>
              <a:rPr lang="zh-CN" alt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墨水</a:t>
            </a:r>
            <a:r>
              <a:rPr lang="es-ES_tradnl" altLang="zh-CN" sz="4000" dirty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zh-CN" altLang="en-US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在</a:t>
            </a:r>
            <a:r>
              <a:rPr lang="es-ES_tradnl" altLang="zh-CN" sz="4000" dirty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zh-CN" alt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桌子</a:t>
            </a:r>
            <a:r>
              <a:rPr lang="es-ES_tradnl" altLang="zh-CN" sz="4000" dirty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zh-CN" altLang="en-US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上</a:t>
            </a:r>
            <a:endParaRPr lang="es-ES_tradnl" altLang="zh-CN" sz="4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s-ES_tradnl" sz="4000" dirty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Mòshuǐ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			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zài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			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zhuōzi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			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shàng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Model 1 (transformations) </a:t>
            </a:r>
          </a:p>
        </p:txBody>
      </p:sp>
    </p:spTree>
    <p:extLst>
      <p:ext uri="{BB962C8B-B14F-4D97-AF65-F5344CB8AC3E}">
        <p14:creationId xmlns:p14="http://schemas.microsoft.com/office/powerpoint/2010/main" val="17368159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</p:spPr>
        <p:txBody>
          <a:bodyPr>
            <a:normAutofit/>
          </a:bodyPr>
          <a:lstStyle/>
          <a:p>
            <a:pPr lvl="0"/>
            <a:endParaRPr lang="en-US" sz="2800" dirty="0"/>
          </a:p>
          <a:p>
            <a:pPr>
              <a:defRPr/>
            </a:pPr>
            <a:r>
              <a:rPr lang="en-US" sz="3800" dirty="0">
                <a:latin typeface="Universa LTD"/>
                <a:cs typeface="Universa LTD"/>
              </a:rPr>
              <a:t>		</a:t>
            </a: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The ink is on the table. </a:t>
            </a: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s-ES_tradnl" sz="3800" dirty="0">
                <a:latin typeface="Calibri" panose="020F0502020204030204" pitchFamily="34" charset="0"/>
                <a:cs typeface="Calibri" panose="020F0502020204030204" pitchFamily="34" charset="0"/>
              </a:rPr>
              <a:t>La tinta está sobre la mesa.</a:t>
            </a:r>
          </a:p>
          <a:p>
            <a:pPr>
              <a:defRPr/>
            </a:pPr>
            <a:r>
              <a:rPr lang="en-AU" altLang="zh-CN" sz="36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zh-CN" altLang="en-US" sz="36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墨水在桌子上</a:t>
            </a:r>
            <a:r>
              <a:rPr lang="es-ES_tradnl" sz="3800" dirty="0">
                <a:latin typeface="Universa LTD"/>
                <a:cs typeface="Universa LTD"/>
              </a:rPr>
              <a:t>	</a:t>
            </a:r>
            <a:endParaRPr lang="en-US" sz="3800" dirty="0">
              <a:latin typeface="Universa LTD"/>
              <a:cs typeface="Universa LTD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Model 2 (situations) </a:t>
            </a:r>
          </a:p>
        </p:txBody>
      </p:sp>
      <p:pic>
        <p:nvPicPr>
          <p:cNvPr id="4" name="Picture 3" descr="downloa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3403600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3706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</p:spPr>
        <p:txBody>
          <a:bodyPr>
            <a:normAutofit/>
          </a:bodyPr>
          <a:lstStyle/>
          <a:p>
            <a:pPr lvl="0"/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		The ink is on the table. </a:t>
            </a: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s-ES_tradnl" sz="3800" dirty="0">
                <a:latin typeface="Calibri" panose="020F0502020204030204" pitchFamily="34" charset="0"/>
                <a:cs typeface="Calibri" panose="020F0502020204030204" pitchFamily="34" charset="0"/>
              </a:rPr>
              <a:t>¡Hay tinta sobre la mesa! 	</a:t>
            </a:r>
            <a:r>
              <a:rPr lang="ja-JP" altLang="en-US" sz="3800"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桌子上沾了墨水！</a:t>
            </a:r>
            <a:endParaRPr lang="en-AU" altLang="ja-JP" sz="3800" dirty="0">
              <a:latin typeface="SimSun" panose="02010600030101010101" pitchFamily="2" charset="-122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>
              <a:defRPr/>
            </a:pPr>
            <a:r>
              <a:rPr lang="es-ES_tradnl" sz="3800" dirty="0">
                <a:latin typeface="Calibri" panose="020F0502020204030204" pitchFamily="34" charset="0"/>
                <a:cs typeface="Calibri" panose="020F0502020204030204" pitchFamily="34" charset="0"/>
              </a:rPr>
              <a:t>		La tinta se ha derramado.	</a:t>
            </a:r>
            <a:r>
              <a:rPr lang="ja-JP" altLang="en-US" sz="3800"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墨水洒出来了！</a:t>
            </a:r>
            <a:endParaRPr lang="en-AU" altLang="ja-JP" sz="3800" dirty="0">
              <a:latin typeface="SimSun" panose="02010600030101010101" pitchFamily="2" charset="-122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>
              <a:defRPr/>
            </a:pPr>
            <a:r>
              <a:rPr lang="es-ES_tradnl" sz="3800" dirty="0">
                <a:latin typeface="Calibri" panose="020F0502020204030204" pitchFamily="34" charset="0"/>
                <a:cs typeface="Calibri" panose="020F0502020204030204" pitchFamily="34" charset="0"/>
              </a:rPr>
              <a:t>		¡Saca la tinta de la mesa! 	</a:t>
            </a:r>
            <a:r>
              <a:rPr lang="ja-JP" altLang="en-US" sz="3800">
                <a:latin typeface="SimSun" panose="02010600030101010101" pitchFamily="2" charset="-122"/>
                <a:ea typeface="SimSun" panose="02010600030101010101" pitchFamily="2" charset="-122"/>
                <a:cs typeface="Calibri" panose="020F0502020204030204" pitchFamily="34" charset="0"/>
              </a:rPr>
              <a:t>把桌子上的墨水擦干净。</a:t>
            </a:r>
            <a:endParaRPr lang="en-US" sz="3800" dirty="0">
              <a:latin typeface="SimSun" panose="02010600030101010101" pitchFamily="2" charset="-122"/>
              <a:ea typeface="SimSu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Model 2 (situations) </a:t>
            </a:r>
          </a:p>
        </p:txBody>
      </p:sp>
      <p:pic>
        <p:nvPicPr>
          <p:cNvPr id="4" name="Picture 3" descr="downloa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3403600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9862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86562-F924-1BFD-B2DF-89BA731A0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BEACB4A-C4B7-70A2-8D08-1990B839A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312" y="-12876"/>
            <a:ext cx="12820838" cy="433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90750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C8FD2-B04D-4F91-63A6-9285F0339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317F93-0296-EF14-152D-615994571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4829" y="280934"/>
            <a:ext cx="8979371" cy="810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21016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9E0AF-1C7B-5CA4-FC2F-F36B8D796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162A0D-45E1-D3A4-F141-1F73E8827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2267744"/>
            <a:ext cx="13743858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AU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endParaRPr lang="en-AU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endParaRPr lang="en-AU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3B864A6-4571-6C6A-E7AC-66E669D969D6}"/>
              </a:ext>
            </a:extLst>
          </p:cNvPr>
          <p:cNvSpPr/>
          <p:nvPr/>
        </p:nvSpPr>
        <p:spPr>
          <a:xfrm>
            <a:off x="6386052" y="2403987"/>
            <a:ext cx="2787444" cy="9438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Message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D3E2D1A-2D99-9306-449D-2E09C02D2916}"/>
              </a:ext>
            </a:extLst>
          </p:cNvPr>
          <p:cNvSpPr/>
          <p:nvPr/>
        </p:nvSpPr>
        <p:spPr>
          <a:xfrm>
            <a:off x="6291006" y="4572000"/>
            <a:ext cx="3147961" cy="9438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Observational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BC65D61-224B-36F8-34C0-D412CE1775EB}"/>
              </a:ext>
            </a:extLst>
          </p:cNvPr>
          <p:cNvSpPr/>
          <p:nvPr/>
        </p:nvSpPr>
        <p:spPr>
          <a:xfrm>
            <a:off x="10712245" y="4557252"/>
            <a:ext cx="3490452" cy="9438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Participative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3795093-917B-0DFE-D6F7-3D227DBB9623}"/>
              </a:ext>
            </a:extLst>
          </p:cNvPr>
          <p:cNvSpPr/>
          <p:nvPr/>
        </p:nvSpPr>
        <p:spPr>
          <a:xfrm>
            <a:off x="1581356" y="4572000"/>
            <a:ext cx="3436371" cy="92914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Excluded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EC4896D-827A-5A61-9072-AF1DD532B5D0}"/>
              </a:ext>
            </a:extLst>
          </p:cNvPr>
          <p:cNvSpPr/>
          <p:nvPr/>
        </p:nvSpPr>
        <p:spPr>
          <a:xfrm>
            <a:off x="1581355" y="5858617"/>
            <a:ext cx="3436371" cy="929149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Access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AA8992A-E9E0-A915-DCEB-E89EB8F8EDD9}"/>
              </a:ext>
            </a:extLst>
          </p:cNvPr>
          <p:cNvSpPr/>
          <p:nvPr/>
        </p:nvSpPr>
        <p:spPr>
          <a:xfrm>
            <a:off x="6146800" y="5947107"/>
            <a:ext cx="3436371" cy="929149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Comprehension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BECD481-AEC1-4A74-8797-A6584720A640}"/>
              </a:ext>
            </a:extLst>
          </p:cNvPr>
          <p:cNvSpPr/>
          <p:nvPr/>
        </p:nvSpPr>
        <p:spPr>
          <a:xfrm>
            <a:off x="10739285" y="6015637"/>
            <a:ext cx="3436371" cy="929149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Action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D95B469-86F7-8300-8E72-5FB22B2E3A76}"/>
              </a:ext>
            </a:extLst>
          </p:cNvPr>
          <p:cNvCxnSpPr/>
          <p:nvPr/>
        </p:nvCxnSpPr>
        <p:spPr>
          <a:xfrm>
            <a:off x="7779774" y="3465871"/>
            <a:ext cx="0" cy="973394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CE657E-FDFB-ECA4-B7DC-38796C1E2406}"/>
              </a:ext>
            </a:extLst>
          </p:cNvPr>
          <p:cNvCxnSpPr>
            <a:cxnSpLocks/>
          </p:cNvCxnSpPr>
          <p:nvPr/>
        </p:nvCxnSpPr>
        <p:spPr>
          <a:xfrm>
            <a:off x="8005916" y="3465871"/>
            <a:ext cx="3497826" cy="973394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528ABFC-AC0B-D3C0-BA8F-9D4BE6D4EB80}"/>
              </a:ext>
            </a:extLst>
          </p:cNvPr>
          <p:cNvCxnSpPr>
            <a:cxnSpLocks/>
          </p:cNvCxnSpPr>
          <p:nvPr/>
        </p:nvCxnSpPr>
        <p:spPr>
          <a:xfrm flipH="1">
            <a:off x="4085303" y="3465871"/>
            <a:ext cx="3463413" cy="973394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126059B-054B-E015-BAB9-61D2DD2EBCD5}"/>
              </a:ext>
            </a:extLst>
          </p:cNvPr>
          <p:cNvCxnSpPr>
            <a:cxnSpLocks/>
          </p:cNvCxnSpPr>
          <p:nvPr/>
        </p:nvCxnSpPr>
        <p:spPr>
          <a:xfrm>
            <a:off x="5159476" y="6323191"/>
            <a:ext cx="857865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937B1BE-1F96-9B4B-C406-07446972ECDA}"/>
              </a:ext>
            </a:extLst>
          </p:cNvPr>
          <p:cNvCxnSpPr>
            <a:cxnSpLocks/>
          </p:cNvCxnSpPr>
          <p:nvPr/>
        </p:nvCxnSpPr>
        <p:spPr>
          <a:xfrm>
            <a:off x="9754829" y="6323191"/>
            <a:ext cx="857865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EE90F0C-D802-EE8B-AEDD-5463FF75DA39}"/>
              </a:ext>
            </a:extLst>
          </p:cNvPr>
          <p:cNvSpPr txBox="1"/>
          <p:nvPr/>
        </p:nvSpPr>
        <p:spPr>
          <a:xfrm>
            <a:off x="8716166" y="6618871"/>
            <a:ext cx="29351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000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trust</a:t>
            </a:r>
          </a:p>
        </p:txBody>
      </p:sp>
    </p:spTree>
    <p:extLst>
      <p:ext uri="{BB962C8B-B14F-4D97-AF65-F5344CB8AC3E}">
        <p14:creationId xmlns:p14="http://schemas.microsoft.com/office/powerpoint/2010/main" val="1434141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  <p:bldP spid="10" grpId="0" animBg="1"/>
      <p:bldP spid="11" grpId="0" animBg="1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21F0EA-C33B-101F-C24C-BF622B327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397C4B-A139-2B7B-2D75-18150D0B5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0" y="2267744"/>
            <a:ext cx="13743858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endParaRPr lang="en-AU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endParaRPr lang="en-AU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endParaRPr lang="en-AU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4ADCAF-BAA7-3E83-5DBD-0FF9B23C7C8E}"/>
              </a:ext>
            </a:extLst>
          </p:cNvPr>
          <p:cNvSpPr txBox="1"/>
          <p:nvPr/>
        </p:nvSpPr>
        <p:spPr>
          <a:xfrm>
            <a:off x="812800" y="1979712"/>
            <a:ext cx="1408395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you want the translation to perform in a situation, </a:t>
            </a:r>
          </a:p>
          <a:p>
            <a:r>
              <a:rPr lang="en-US" sz="8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first you have to ask what the translation is supposed to do. </a:t>
            </a:r>
          </a:p>
        </p:txBody>
      </p:sp>
    </p:spTree>
    <p:extLst>
      <p:ext uri="{BB962C8B-B14F-4D97-AF65-F5344CB8AC3E}">
        <p14:creationId xmlns:p14="http://schemas.microsoft.com/office/powerpoint/2010/main" val="35839353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4EEEBD-16B3-931D-68BE-5B553AFA1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135" y="1619672"/>
            <a:ext cx="15745703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14229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1C348-F021-5A69-0945-B075993BE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A80E501-AD50-261A-07E6-85700B1F71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9168" y="1043608"/>
            <a:ext cx="14740352" cy="676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32371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7C410-16FE-B018-A318-0275F8EBA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BA5FC4-D322-FC18-8B83-60F0F0D05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392" y="1043608"/>
            <a:ext cx="14015216" cy="792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77613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41A9D-337D-45E3-5ECB-5E57CD260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B3F326-0991-1AD0-8184-5EC7227D2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392" y="323528"/>
            <a:ext cx="10518918" cy="849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948043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395B2-2C9B-BE86-2EB7-70E65DAE0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6C7BA09-26FF-F2D7-A4A5-F834C1262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7992" y="827584"/>
            <a:ext cx="14660015" cy="7488832"/>
          </a:xfrm>
        </p:spPr>
        <p:txBody>
          <a:bodyPr>
            <a:normAutofit fontScale="85000" lnSpcReduction="10000"/>
          </a:bodyPr>
          <a:lstStyle/>
          <a:p>
            <a:pPr lvl="0"/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7200" dirty="0">
                <a:latin typeface="Calibri" panose="020F0502020204030204" pitchFamily="34" charset="0"/>
                <a:cs typeface="Calibri" panose="020F0502020204030204" pitchFamily="34" charset="0"/>
              </a:rPr>
              <a:t>	Welcome to Dragon NaturallySpeaking, the world</a:t>
            </a:r>
            <a:r>
              <a:rPr lang="ja-JP" altLang="en-GB" sz="7200" dirty="0">
                <a:latin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GB" sz="7200" dirty="0">
                <a:latin typeface="Calibri" panose="020F0502020204030204" pitchFamily="34" charset="0"/>
                <a:cs typeface="Calibri" panose="020F0502020204030204" pitchFamily="34" charset="0"/>
              </a:rPr>
              <a:t>s most acclaimed large-vocabulary continuous-speech dictation system. With Dragon NaturallySpeaking you can compose e-mail messages, create reports, draft letters, edit proposals, create reports, and more, all by speaking to your computer instead of typing. 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95C089-FD14-FA1B-BCF6-BDDDF01676FE}"/>
              </a:ext>
            </a:extLst>
          </p:cNvPr>
          <p:cNvCxnSpPr/>
          <p:nvPr/>
        </p:nvCxnSpPr>
        <p:spPr bwMode="auto">
          <a:xfrm>
            <a:off x="1215232" y="1979712"/>
            <a:ext cx="2880320" cy="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C0800C8-1DCE-6802-1FA6-E8E6B5159F92}"/>
              </a:ext>
            </a:extLst>
          </p:cNvPr>
          <p:cNvCxnSpPr>
            <a:cxnSpLocks/>
          </p:cNvCxnSpPr>
          <p:nvPr/>
        </p:nvCxnSpPr>
        <p:spPr bwMode="auto">
          <a:xfrm>
            <a:off x="5103664" y="1979712"/>
            <a:ext cx="8280920" cy="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3506C7E-4DE8-D665-5DFD-B1F6847A5763}"/>
              </a:ext>
            </a:extLst>
          </p:cNvPr>
          <p:cNvCxnSpPr>
            <a:cxnSpLocks/>
          </p:cNvCxnSpPr>
          <p:nvPr/>
        </p:nvCxnSpPr>
        <p:spPr bwMode="auto">
          <a:xfrm>
            <a:off x="9496152" y="4427984"/>
            <a:ext cx="1152128" cy="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6E1B0E-04B5-5811-76D3-4962EC6BE42C}"/>
              </a:ext>
            </a:extLst>
          </p:cNvPr>
          <p:cNvCxnSpPr>
            <a:cxnSpLocks/>
          </p:cNvCxnSpPr>
          <p:nvPr/>
        </p:nvCxnSpPr>
        <p:spPr bwMode="auto">
          <a:xfrm>
            <a:off x="6687840" y="5292080"/>
            <a:ext cx="4392488" cy="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01CE372-8F99-5675-D85A-330A90BAA01F}"/>
              </a:ext>
            </a:extLst>
          </p:cNvPr>
          <p:cNvCxnSpPr>
            <a:cxnSpLocks/>
          </p:cNvCxnSpPr>
          <p:nvPr/>
        </p:nvCxnSpPr>
        <p:spPr bwMode="auto">
          <a:xfrm>
            <a:off x="8272016" y="6156176"/>
            <a:ext cx="4464496" cy="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1321804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12801" y="1079612"/>
            <a:ext cx="14660015" cy="763284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r>
              <a:rPr lang="en-US" sz="6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Equiv</a:t>
            </a:r>
            <a:r>
              <a:rPr lang="en-US" sz="6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alence </a:t>
            </a:r>
          </a:p>
          <a:p>
            <a:r>
              <a:rPr lang="en-US" sz="6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Solutions </a:t>
            </a:r>
          </a:p>
          <a:p>
            <a:r>
              <a:rPr lang="en-US" sz="6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Purposes</a:t>
            </a:r>
          </a:p>
          <a:p>
            <a:r>
              <a:rPr lang="en-US" sz="6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Science </a:t>
            </a:r>
          </a:p>
          <a:p>
            <a:r>
              <a:rPr lang="en-US" sz="6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Uncertainty </a:t>
            </a:r>
          </a:p>
          <a:p>
            <a:r>
              <a:rPr lang="en-US" sz="6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Automation </a:t>
            </a:r>
          </a:p>
          <a:p>
            <a:r>
              <a:rPr lang="en-US" sz="6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Cultural Translation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>
          <a:xfrm>
            <a:off x="822897" y="431540"/>
            <a:ext cx="14689632" cy="648072"/>
          </a:xfrm>
        </p:spPr>
        <p:txBody>
          <a:bodyPr>
            <a:noAutofit/>
          </a:bodyPr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A crash course in twentieth-century Western translation theory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5232" y="2627784"/>
            <a:ext cx="1382553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en-US" sz="3200" dirty="0">
              <a:latin typeface="Universa LTD"/>
              <a:cs typeface="Universa LTD"/>
            </a:endParaRPr>
          </a:p>
          <a:p>
            <a:pPr marL="0" indent="0" algn="l"/>
            <a:endParaRPr lang="en-US" sz="3200" dirty="0">
              <a:solidFill>
                <a:schemeClr val="tx1"/>
              </a:solidFill>
              <a:latin typeface="Universa LTD"/>
              <a:cs typeface="Universa LTD"/>
            </a:endParaRPr>
          </a:p>
          <a:p>
            <a:pPr marL="0" indent="0" algn="l"/>
            <a:endParaRPr lang="en-US" sz="3200" dirty="0">
              <a:solidFill>
                <a:schemeClr val="tx1"/>
              </a:solidFill>
              <a:latin typeface="Universa LTD"/>
              <a:cs typeface="Universa LTD"/>
            </a:endParaRPr>
          </a:p>
          <a:p>
            <a:pPr marL="0" indent="0" algn="l"/>
            <a:r>
              <a:rPr lang="en-US" sz="3200" dirty="0">
                <a:solidFill>
                  <a:schemeClr val="tx1"/>
                </a:solidFill>
                <a:latin typeface="Universa LTD"/>
                <a:cs typeface="Universa LTD"/>
              </a:rPr>
              <a:t> </a:t>
            </a:r>
          </a:p>
        </p:txBody>
      </p:sp>
      <p:pic>
        <p:nvPicPr>
          <p:cNvPr id="5" name="Picture 4" descr="(PDF) Exploring Translation Theories (third edition)">
            <a:extLst>
              <a:ext uri="{FF2B5EF4-FFF2-40B4-BE49-F238E27FC236}">
                <a16:creationId xmlns:a16="http://schemas.microsoft.com/office/drawing/2014/main" id="{5950CD82-B44D-3FCC-C105-ED5B407C5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241" y="1371600"/>
            <a:ext cx="4901299" cy="734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710081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  <a:p>
            <a:endParaRPr lang="en-US" sz="2800" dirty="0">
              <a:latin typeface="Tahoma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Why equivalence became a mess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5232" y="2627784"/>
            <a:ext cx="1382553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defRPr/>
            </a:pPr>
            <a:r>
              <a:rPr lang="en-US" sz="4000" dirty="0"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Equivalence = no change </a:t>
            </a:r>
          </a:p>
          <a:p>
            <a:pPr algn="l" eaLnBrk="1" hangingPunct="1">
              <a:defRPr/>
            </a:pPr>
            <a:endParaRPr lang="en-US" sz="4000" dirty="0"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algn="l">
              <a:defRPr/>
            </a:pPr>
            <a:r>
              <a:rPr lang="en-US" sz="4000" dirty="0"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Equivalence = terminology</a:t>
            </a:r>
          </a:p>
          <a:p>
            <a:pPr algn="l" eaLnBrk="1" hangingPunct="1">
              <a:defRPr/>
            </a:pPr>
            <a:endParaRPr lang="en-US" sz="4000" dirty="0"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algn="l">
              <a:defRPr/>
            </a:pPr>
            <a:r>
              <a:rPr lang="en-US" sz="4000" dirty="0"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Equivalence = use corresponding idioms  </a:t>
            </a:r>
          </a:p>
          <a:p>
            <a:pPr algn="l" eaLnBrk="1" hangingPunct="1">
              <a:defRPr/>
            </a:pPr>
            <a:endParaRPr lang="en-US" sz="4000" dirty="0"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algn="l" eaLnBrk="1" hangingPunct="1">
              <a:defRPr/>
            </a:pPr>
            <a:r>
              <a:rPr lang="en-US" sz="4000" dirty="0"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Equivalence = change the text to maintain </a:t>
            </a:r>
            <a:r>
              <a:rPr lang="en-US" sz="4000" i="1" dirty="0"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the</a:t>
            </a:r>
            <a:r>
              <a:rPr lang="en-US" sz="4000" dirty="0"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lang="en-US" sz="4000" i="1" dirty="0"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function</a:t>
            </a:r>
          </a:p>
          <a:p>
            <a:pPr algn="l" eaLnBrk="1" hangingPunct="1">
              <a:defRPr/>
            </a:pPr>
            <a:endParaRPr lang="en-US" sz="4000" i="1" dirty="0"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algn="l" eaLnBrk="1" hangingPunct="1">
              <a:defRPr/>
            </a:pPr>
            <a:r>
              <a:rPr lang="en-US" sz="4000" dirty="0"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Equivalence = whatever translators do </a:t>
            </a:r>
          </a:p>
          <a:p>
            <a:pPr algn="l" eaLnBrk="1" hangingPunct="1">
              <a:defRPr/>
            </a:pPr>
            <a:endParaRPr lang="en-US" sz="4000" dirty="0"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algn="l"/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1891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>
            <a:noAutofit/>
          </a:bodyPr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The basic equivalence formula: 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 of Translation 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5232" y="2627784"/>
            <a:ext cx="1382553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en-US" sz="3200" dirty="0">
              <a:latin typeface="Universa LTD"/>
              <a:cs typeface="Universa LTD"/>
            </a:endParaRPr>
          </a:p>
          <a:p>
            <a:pPr marL="0" indent="0" algn="l"/>
            <a:endParaRPr lang="en-US" sz="3200" dirty="0">
              <a:solidFill>
                <a:schemeClr val="tx1"/>
              </a:solidFill>
              <a:latin typeface="Universa LTD"/>
              <a:cs typeface="Universa LTD"/>
            </a:endParaRPr>
          </a:p>
          <a:p>
            <a:pPr marL="0" indent="0" algn="l"/>
            <a:endParaRPr lang="en-US" sz="3200" dirty="0">
              <a:solidFill>
                <a:schemeClr val="tx1"/>
              </a:solidFill>
              <a:latin typeface="Universa LTD"/>
              <a:cs typeface="Universa LTD"/>
            </a:endParaRPr>
          </a:p>
          <a:p>
            <a:pPr marL="0" indent="0" algn="l"/>
            <a:r>
              <a:rPr lang="en-US" sz="3200" dirty="0">
                <a:solidFill>
                  <a:schemeClr val="tx1"/>
                </a:solidFill>
                <a:latin typeface="Universa LTD"/>
                <a:cs typeface="Universa LTD"/>
              </a:rPr>
              <a:t> </a:t>
            </a:r>
          </a:p>
        </p:txBody>
      </p:sp>
      <p:pic>
        <p:nvPicPr>
          <p:cNvPr id="7" name="Picture 2" descr="text-ic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311" y="4859867"/>
            <a:ext cx="1535289" cy="1153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writ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35" y="4859868"/>
            <a:ext cx="1665111" cy="1248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audienc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067" y="4957234"/>
            <a:ext cx="1408290" cy="1056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text-ic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5223" y="4957233"/>
            <a:ext cx="1535289" cy="1151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writ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5645" y="4859868"/>
            <a:ext cx="1665111" cy="1248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audienc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1979" y="5052484"/>
            <a:ext cx="1408288" cy="1056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 descr="plu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023" y="4957233"/>
            <a:ext cx="1408290" cy="872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plu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779" y="4957233"/>
            <a:ext cx="1408288" cy="872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plu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0934" y="5052484"/>
            <a:ext cx="1408290" cy="872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plu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3690" y="5052484"/>
            <a:ext cx="1408290" cy="872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" descr="equals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356" y="4957233"/>
            <a:ext cx="1408288" cy="958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606869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>
            <a:noAutofit/>
          </a:bodyPr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The basic equivalence formula, plus purpose: 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 of Translation 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5232" y="2627784"/>
            <a:ext cx="1382553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en-US" sz="3200" dirty="0">
              <a:latin typeface="Universa LTD"/>
              <a:cs typeface="Universa LTD"/>
            </a:endParaRPr>
          </a:p>
          <a:p>
            <a:pPr marL="0" indent="0" algn="l"/>
            <a:endParaRPr lang="en-US" sz="3200" dirty="0">
              <a:solidFill>
                <a:schemeClr val="tx1"/>
              </a:solidFill>
              <a:latin typeface="Universa LTD"/>
              <a:cs typeface="Universa LTD"/>
            </a:endParaRPr>
          </a:p>
          <a:p>
            <a:pPr marL="0" indent="0" algn="l"/>
            <a:endParaRPr lang="en-US" sz="3200" dirty="0">
              <a:solidFill>
                <a:schemeClr val="tx1"/>
              </a:solidFill>
              <a:latin typeface="Universa LTD"/>
              <a:cs typeface="Universa LTD"/>
            </a:endParaRPr>
          </a:p>
          <a:p>
            <a:pPr marL="0" indent="0" algn="l"/>
            <a:r>
              <a:rPr lang="en-US" sz="3200" dirty="0">
                <a:solidFill>
                  <a:schemeClr val="tx1"/>
                </a:solidFill>
                <a:latin typeface="Universa LTD"/>
                <a:cs typeface="Universa LTD"/>
              </a:rPr>
              <a:t> </a:t>
            </a:r>
          </a:p>
        </p:txBody>
      </p:sp>
      <p:pic>
        <p:nvPicPr>
          <p:cNvPr id="18" name="Picture 6" descr="plu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135" y="5052484"/>
            <a:ext cx="928510" cy="575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 descr="writ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35" y="4764618"/>
            <a:ext cx="1665111" cy="1248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0" descr="writ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5645" y="4764618"/>
            <a:ext cx="1665111" cy="1248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7" descr="equal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356" y="4861985"/>
            <a:ext cx="1408288" cy="958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6" descr="plu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422" y="5147734"/>
            <a:ext cx="928512" cy="575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6" descr="plu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935" y="5052484"/>
            <a:ext cx="931333" cy="575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 descr="plu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4335" y="5147734"/>
            <a:ext cx="928510" cy="575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8" descr="question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668" y="4669367"/>
            <a:ext cx="1044222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 descr="plu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044" y="5147734"/>
            <a:ext cx="928512" cy="575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0" descr="question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579" y="4764617"/>
            <a:ext cx="104704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9" descr="text-icon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2868" y="4859867"/>
            <a:ext cx="1535289" cy="1151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 descr="text-icon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956" y="4859867"/>
            <a:ext cx="1535289" cy="1153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6" descr="plu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024" y="5052484"/>
            <a:ext cx="928510" cy="575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5" descr="audienc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067" y="4861984"/>
            <a:ext cx="1408290" cy="1056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1" descr="audienc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1979" y="4957234"/>
            <a:ext cx="1408288" cy="1056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485391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>
            <a:noAutofit/>
          </a:bodyPr>
          <a:lstStyle/>
          <a:p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The basic equivalence formula, plus different purposes: 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 of Translation 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5232" y="2627784"/>
            <a:ext cx="1382553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en-US" sz="3200" dirty="0">
              <a:latin typeface="Universa LTD"/>
              <a:cs typeface="Universa LTD"/>
            </a:endParaRPr>
          </a:p>
          <a:p>
            <a:pPr marL="0" indent="0" algn="l"/>
            <a:endParaRPr lang="en-US" sz="3200" dirty="0">
              <a:solidFill>
                <a:schemeClr val="tx1"/>
              </a:solidFill>
              <a:latin typeface="Universa LTD"/>
              <a:cs typeface="Universa LTD"/>
            </a:endParaRPr>
          </a:p>
          <a:p>
            <a:pPr marL="0" indent="0" algn="l"/>
            <a:endParaRPr lang="en-US" sz="3200" dirty="0">
              <a:solidFill>
                <a:schemeClr val="tx1"/>
              </a:solidFill>
              <a:latin typeface="Universa LTD"/>
              <a:cs typeface="Universa LTD"/>
            </a:endParaRPr>
          </a:p>
          <a:p>
            <a:pPr marL="0" indent="0" algn="l"/>
            <a:r>
              <a:rPr lang="en-US" sz="3200" dirty="0">
                <a:solidFill>
                  <a:schemeClr val="tx1"/>
                </a:solidFill>
                <a:latin typeface="Universa LTD"/>
                <a:cs typeface="Universa LTD"/>
              </a:rPr>
              <a:t> </a:t>
            </a:r>
          </a:p>
        </p:txBody>
      </p:sp>
      <p:pic>
        <p:nvPicPr>
          <p:cNvPr id="33" name="Picture 22" descr="question_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2" y="2747434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6" descr="pl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135" y="5052484"/>
            <a:ext cx="928510" cy="575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 descr="write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35" y="4764618"/>
            <a:ext cx="1665111" cy="1248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10" descr="write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5645" y="4764618"/>
            <a:ext cx="1665111" cy="1248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7" descr="equal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356" y="4861985"/>
            <a:ext cx="1408288" cy="958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6" descr="pl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422" y="5147734"/>
            <a:ext cx="928512" cy="575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6" descr="plus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935" y="5052484"/>
            <a:ext cx="931333" cy="575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8" descr="question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668" y="4669367"/>
            <a:ext cx="1044222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6" descr="pl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044" y="5147734"/>
            <a:ext cx="928512" cy="575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9" descr="text-icon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2868" y="4859867"/>
            <a:ext cx="1535289" cy="1151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 descr="text-icon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956" y="4859867"/>
            <a:ext cx="1535289" cy="1153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6" descr="plu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024" y="5052484"/>
            <a:ext cx="928510" cy="575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5" descr="audience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067" y="4861984"/>
            <a:ext cx="1408290" cy="1056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11" descr="audience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1979" y="4957234"/>
            <a:ext cx="1408288" cy="1056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205521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/>
              <a:t>A paradigm shift: 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5232" y="2627784"/>
            <a:ext cx="81369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Reiss, Katharina, &amp; Hans J. Vermeer (1984). </a:t>
            </a:r>
            <a:r>
              <a:rPr lang="en-US" sz="4000" i="1" dirty="0" err="1">
                <a:latin typeface="Calibri" panose="020F0502020204030204" pitchFamily="34" charset="0"/>
                <a:cs typeface="Calibri" panose="020F0502020204030204" pitchFamily="34" charset="0"/>
              </a:rPr>
              <a:t>Grundlegung</a:t>
            </a:r>
            <a:r>
              <a:rPr lang="en-US" sz="4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i="1" dirty="0" err="1">
                <a:latin typeface="Calibri" panose="020F0502020204030204" pitchFamily="34" charset="0"/>
                <a:cs typeface="Calibri" panose="020F0502020204030204" pitchFamily="34" charset="0"/>
              </a:rPr>
              <a:t>einer</a:t>
            </a:r>
            <a:r>
              <a:rPr lang="en-US" sz="4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i="1" dirty="0" err="1">
                <a:latin typeface="Calibri" panose="020F0502020204030204" pitchFamily="34" charset="0"/>
                <a:cs typeface="Calibri" panose="020F0502020204030204" pitchFamily="34" charset="0"/>
              </a:rPr>
              <a:t>allgemeinen</a:t>
            </a:r>
            <a:r>
              <a:rPr lang="en-US" sz="4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i="1" dirty="0" err="1">
                <a:latin typeface="Calibri" panose="020F0502020204030204" pitchFamily="34" charset="0"/>
                <a:cs typeface="Calibri" panose="020F0502020204030204" pitchFamily="34" charset="0"/>
              </a:rPr>
              <a:t>Translationstheorie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. Tübingen: Niemeyer.</a:t>
            </a:r>
          </a:p>
          <a:p>
            <a:pPr algn="l"/>
            <a:endParaRPr lang="en-E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Holz-Mänttäri,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Justa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(1984) </a:t>
            </a:r>
            <a:r>
              <a:rPr lang="en-US" sz="4000" i="1" dirty="0" err="1">
                <a:latin typeface="Calibri" panose="020F0502020204030204" pitchFamily="34" charset="0"/>
                <a:cs typeface="Calibri" panose="020F0502020204030204" pitchFamily="34" charset="0"/>
              </a:rPr>
              <a:t>Translatorisches</a:t>
            </a:r>
            <a:r>
              <a:rPr lang="en-US" sz="4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i="1" dirty="0" err="1">
                <a:latin typeface="Calibri" panose="020F0502020204030204" pitchFamily="34" charset="0"/>
                <a:cs typeface="Calibri" panose="020F0502020204030204" pitchFamily="34" charset="0"/>
              </a:rPr>
              <a:t>Handeln</a:t>
            </a:r>
            <a:r>
              <a:rPr lang="en-US" sz="4000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4000" i="1" dirty="0" err="1">
                <a:latin typeface="Calibri" panose="020F0502020204030204" pitchFamily="34" charset="0"/>
                <a:cs typeface="Calibri" panose="020F0502020204030204" pitchFamily="34" charset="0"/>
              </a:rPr>
              <a:t>Theorie</a:t>
            </a:r>
            <a:r>
              <a:rPr lang="en-US" sz="4000" i="1" dirty="0">
                <a:latin typeface="Calibri" panose="020F0502020204030204" pitchFamily="34" charset="0"/>
                <a:cs typeface="Calibri" panose="020F0502020204030204" pitchFamily="34" charset="0"/>
              </a:rPr>
              <a:t> und </a:t>
            </a:r>
            <a:r>
              <a:rPr lang="en-US" sz="4000" i="1" dirty="0" err="1">
                <a:latin typeface="Calibri" panose="020F0502020204030204" pitchFamily="34" charset="0"/>
                <a:cs typeface="Calibri" panose="020F0502020204030204" pitchFamily="34" charset="0"/>
              </a:rPr>
              <a:t>Methode</a:t>
            </a:r>
            <a:r>
              <a:rPr lang="en-US" sz="4000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Helsinki: Academia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Scientiarum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Fennica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E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Übersetzungswissenschaftlerin Katharina Reiß im Alter von 94 Jahren  gestorben – UEPO.de">
            <a:extLst>
              <a:ext uri="{FF2B5EF4-FFF2-40B4-BE49-F238E27FC236}">
                <a16:creationId xmlns:a16="http://schemas.microsoft.com/office/drawing/2014/main" id="{1C7ACC02-1C98-4D4B-A36E-A4E4FE05E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2136" y="732012"/>
            <a:ext cx="3032173" cy="39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ans Vermeer - Alchetron, The Free Social Encyclopedia">
            <a:extLst>
              <a:ext uri="{FF2B5EF4-FFF2-40B4-BE49-F238E27FC236}">
                <a16:creationId xmlns:a16="http://schemas.microsoft.com/office/drawing/2014/main" id="{243B2E44-A443-604B-BABD-8FF6BB787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8736" y="732012"/>
            <a:ext cx="2764080" cy="394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CDFD32-FB2D-E865-CED1-38C746139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4177" y="4862837"/>
            <a:ext cx="2696598" cy="352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313920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</p:txBody>
      </p:sp>
      <p:sp>
        <p:nvSpPr>
          <p:cNvPr id="6" name="Rectangle 5"/>
          <p:cNvSpPr/>
          <p:nvPr/>
        </p:nvSpPr>
        <p:spPr>
          <a:xfrm>
            <a:off x="1287240" y="467544"/>
            <a:ext cx="14401600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defRPr/>
            </a:pPr>
            <a:r>
              <a:rPr lang="en-US" sz="6600" dirty="0">
                <a:solidFill>
                  <a:schemeClr val="bg1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Equivalence means “same function” (</a:t>
            </a:r>
            <a:r>
              <a:rPr lang="en-US" sz="6600" i="1" dirty="0" err="1">
                <a:solidFill>
                  <a:schemeClr val="bg1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Funktionskonstanz</a:t>
            </a:r>
            <a:r>
              <a:rPr lang="en-US" sz="6600" dirty="0">
                <a:solidFill>
                  <a:schemeClr val="bg1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).</a:t>
            </a:r>
          </a:p>
          <a:p>
            <a:pPr algn="l" eaLnBrk="1" hangingPunct="1">
              <a:defRPr/>
            </a:pPr>
            <a:endParaRPr lang="en-US" sz="6600" dirty="0">
              <a:solidFill>
                <a:schemeClr val="bg1"/>
              </a:solidFill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algn="l" eaLnBrk="1" hangingPunct="1">
              <a:defRPr/>
            </a:pPr>
            <a:r>
              <a:rPr lang="en-US" sz="6600" dirty="0">
                <a:solidFill>
                  <a:schemeClr val="bg1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But most TTs have a </a:t>
            </a:r>
            <a:r>
              <a:rPr lang="en-US" sz="6600" i="1" dirty="0">
                <a:solidFill>
                  <a:schemeClr val="bg1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new</a:t>
            </a:r>
            <a:r>
              <a:rPr lang="en-US" sz="6600" dirty="0">
                <a:solidFill>
                  <a:schemeClr val="bg1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function or purpose, for a new client and for a new receiver (on the target side).</a:t>
            </a:r>
          </a:p>
          <a:p>
            <a:pPr algn="l" eaLnBrk="1" hangingPunct="1">
              <a:defRPr/>
            </a:pPr>
            <a:endParaRPr lang="en-US" sz="6600" dirty="0">
              <a:solidFill>
                <a:schemeClr val="bg1"/>
              </a:solidFill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algn="l" eaLnBrk="1" hangingPunct="1">
              <a:defRPr/>
            </a:pPr>
            <a:r>
              <a:rPr lang="en-US" sz="6600" dirty="0">
                <a:solidFill>
                  <a:schemeClr val="bg1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Equivalence is therefore a special case.  </a:t>
            </a:r>
          </a:p>
        </p:txBody>
      </p:sp>
    </p:spTree>
    <p:extLst>
      <p:ext uri="{BB962C8B-B14F-4D97-AF65-F5344CB8AC3E}">
        <p14:creationId xmlns:p14="http://schemas.microsoft.com/office/powerpoint/2010/main" val="38594219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285761" y="3277393"/>
            <a:ext cx="15944619" cy="742093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>
          <a:xfrm>
            <a:off x="999208" y="460396"/>
            <a:ext cx="14689632" cy="648072"/>
          </a:xfrm>
        </p:spPr>
        <p:txBody>
          <a:bodyPr>
            <a:noAutofit/>
          </a:bodyPr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The main concepts of </a:t>
            </a:r>
            <a:r>
              <a:rPr lang="en-US" sz="4000" i="1" dirty="0">
                <a:latin typeface="Calibri" panose="020F0502020204030204" pitchFamily="34" charset="0"/>
                <a:cs typeface="Calibri" panose="020F0502020204030204" pitchFamily="34" charset="0"/>
              </a:rPr>
              <a:t>Skopos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theory: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2202" y="1331640"/>
            <a:ext cx="14833648" cy="808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The dominant factor in a translation is its purpose [</a:t>
            </a:r>
            <a:r>
              <a:rPr lang="en-US" sz="4400" i="1" dirty="0">
                <a:solidFill>
                  <a:schemeClr val="bg1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Skopos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] (Reiss &amp; Vermeer 1984</a:t>
            </a:r>
            <a:r>
              <a:rPr lang="es-ES" sz="4400" dirty="0">
                <a:solidFill>
                  <a:schemeClr val="bg1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</a:t>
            </a:r>
          </a:p>
          <a:p>
            <a:pPr algn="l" eaLnBrk="1" hangingPunct="1">
              <a:lnSpc>
                <a:spcPct val="90000"/>
              </a:lnSpc>
            </a:pPr>
            <a:endParaRPr lang="en-US" sz="4400" dirty="0">
              <a:solidFill>
                <a:schemeClr val="bg1"/>
              </a:solidFill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The source text is thus dethroned. </a:t>
            </a:r>
          </a:p>
          <a:p>
            <a:pPr algn="l" eaLnBrk="1" hangingPunct="1">
              <a:lnSpc>
                <a:spcPct val="90000"/>
              </a:lnSpc>
            </a:pPr>
            <a:endParaRPr lang="en-US" sz="4400" dirty="0">
              <a:solidFill>
                <a:schemeClr val="bg1"/>
              </a:solidFill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The same text can be translated in different ways for different purposes.</a:t>
            </a:r>
          </a:p>
          <a:p>
            <a:pPr algn="l" eaLnBrk="1" hangingPunct="1">
              <a:lnSpc>
                <a:spcPct val="90000"/>
              </a:lnSpc>
            </a:pPr>
            <a:endParaRPr lang="en-US" sz="4400" dirty="0">
              <a:solidFill>
                <a:schemeClr val="bg1"/>
              </a:solidFill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All strategies are legitimate if they achieve the purpose. </a:t>
            </a:r>
          </a:p>
          <a:p>
            <a:pPr algn="l" eaLnBrk="1" hangingPunct="1">
              <a:lnSpc>
                <a:spcPct val="90000"/>
              </a:lnSpc>
            </a:pPr>
            <a:endParaRPr lang="en-US" sz="4400" dirty="0">
              <a:solidFill>
                <a:schemeClr val="bg1"/>
              </a:solidFill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The translator is an expert who decides on the basis of the </a:t>
            </a:r>
            <a:r>
              <a:rPr lang="en-US" sz="4400" i="1" dirty="0">
                <a:solidFill>
                  <a:schemeClr val="bg1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instructions 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or </a:t>
            </a:r>
            <a:r>
              <a:rPr lang="en-US" sz="4400" i="1" dirty="0">
                <a:solidFill>
                  <a:schemeClr val="bg1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brief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(commission, </a:t>
            </a:r>
            <a:r>
              <a:rPr lang="en-US" sz="4400" i="1" dirty="0" err="1">
                <a:solidFill>
                  <a:schemeClr val="bg1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Auftrag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). </a:t>
            </a:r>
            <a:endParaRPr lang="en-US" sz="4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/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01053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>
          <a:xfrm>
            <a:off x="912566" y="431540"/>
            <a:ext cx="14689632" cy="648072"/>
          </a:xfrm>
        </p:spPr>
        <p:txBody>
          <a:bodyPr>
            <a:noAutofit/>
          </a:bodyPr>
          <a:lstStyle/>
          <a:p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Translatorial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action (from Christiane Nord) 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5232" y="2627784"/>
            <a:ext cx="138255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/>
            <a:endParaRPr lang="en-US" sz="3200" dirty="0">
              <a:solidFill>
                <a:schemeClr val="tx1"/>
              </a:solidFill>
              <a:latin typeface="Universa LTD"/>
              <a:cs typeface="Universa LTD"/>
            </a:endParaRPr>
          </a:p>
          <a:p>
            <a:pPr marL="0" indent="0" algn="l"/>
            <a:r>
              <a:rPr lang="en-US" sz="3200" dirty="0">
                <a:solidFill>
                  <a:schemeClr val="tx1"/>
                </a:solidFill>
                <a:latin typeface="Universa LTD"/>
                <a:cs typeface="Universa LTD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FE0B7F-BD12-E54F-BE9D-FEFA46AF4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184" y="1079612"/>
            <a:ext cx="15374764" cy="785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285843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6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>
          <a:xfrm>
            <a:off x="812801" y="431540"/>
            <a:ext cx="14689632" cy="648072"/>
          </a:xfrm>
        </p:spPr>
        <p:txBody>
          <a:bodyPr>
            <a:noAutofit/>
          </a:bodyPr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Getting the instructions (from Daniel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Gouadec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5232" y="2627784"/>
            <a:ext cx="138255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/>
            <a:endParaRPr lang="en-US" sz="3200" dirty="0">
              <a:solidFill>
                <a:schemeClr val="tx1"/>
              </a:solidFill>
              <a:latin typeface="Universa LTD"/>
              <a:cs typeface="Universa LTD"/>
            </a:endParaRPr>
          </a:p>
          <a:p>
            <a:pPr marL="0" indent="0" algn="l"/>
            <a:r>
              <a:rPr lang="en-US" sz="3200" dirty="0">
                <a:solidFill>
                  <a:schemeClr val="tx1"/>
                </a:solidFill>
                <a:latin typeface="Universa LTD"/>
                <a:cs typeface="Universa LTD"/>
              </a:rPr>
              <a:t> </a:t>
            </a:r>
          </a:p>
        </p:txBody>
      </p:sp>
      <p:graphicFrame>
        <p:nvGraphicFramePr>
          <p:cNvPr id="7" name="Object 3">
            <a:extLst>
              <a:ext uri="{FF2B5EF4-FFF2-40B4-BE49-F238E27FC236}">
                <a16:creationId xmlns:a16="http://schemas.microsoft.com/office/drawing/2014/main" id="{AE4120EF-7782-3E4F-8523-8971ECA067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3748725"/>
              </p:ext>
            </p:extLst>
          </p:nvPr>
        </p:nvGraphicFramePr>
        <p:xfrm>
          <a:off x="783184" y="1107790"/>
          <a:ext cx="14401600" cy="78023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S Org Chart" r:id="rId2" imgW="25298400" imgH="11925300" progId="OrgPlusWOPX.4">
                  <p:embed/>
                </p:oleObj>
              </mc:Choice>
              <mc:Fallback>
                <p:oleObj name="MS Org Chart" r:id="rId2" imgW="25298400" imgH="11925300" progId="OrgPlusWOPX.4">
                  <p:embed/>
                  <p:pic>
                    <p:nvPicPr>
                      <p:cNvPr id="7" name="Object 3">
                        <a:extLst>
                          <a:ext uri="{FF2B5EF4-FFF2-40B4-BE49-F238E27FC236}">
                            <a16:creationId xmlns:a16="http://schemas.microsoft.com/office/drawing/2014/main" id="{AE4120EF-7782-3E4F-8523-8971ECA067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184" y="1107790"/>
                        <a:ext cx="14401600" cy="78023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0703391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  <a:p>
            <a:endParaRPr lang="en-US" sz="2800" dirty="0">
              <a:latin typeface="Tahoma" charset="0"/>
            </a:endParaRPr>
          </a:p>
          <a:p>
            <a:endParaRPr lang="en-US" sz="2800" dirty="0">
              <a:latin typeface="Tahoma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>
            <a:noAutofit/>
          </a:bodyPr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In summary: 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5232" y="2627784"/>
            <a:ext cx="13897544" cy="6075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AU" sz="5400" dirty="0"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Equivalence went out of fashion because: 1) it was a mess, 2) it did not address hermeneutics, and 3) it did not contemplate different purposes.</a:t>
            </a:r>
          </a:p>
          <a:p>
            <a:pPr algn="l" eaLnBrk="1" hangingPunct="1">
              <a:lnSpc>
                <a:spcPct val="90000"/>
              </a:lnSpc>
            </a:pPr>
            <a:endParaRPr lang="en-AU" sz="5400" dirty="0"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AU" sz="5400" dirty="0"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Skopos (“purpose”) theory seems to solve this problem because it says that everything depends on what the translator (or the client) wants to achieve. </a:t>
            </a:r>
            <a:endParaRPr lang="en-US" sz="5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8953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D7ED1-AD95-4E6C-7F34-530381149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8E7BC87-4081-DC48-8442-B261EE5FC5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  <a:p>
            <a:endParaRPr lang="en-US" sz="2800" dirty="0">
              <a:latin typeface="Tahoma" charset="0"/>
            </a:endParaRPr>
          </a:p>
          <a:p>
            <a:endParaRPr lang="en-US" sz="2800" dirty="0">
              <a:latin typeface="Tahoma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08803-4A25-3A5E-2F2B-A2E31F618653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>
            <a:noAutofit/>
          </a:bodyPr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In summary: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B933BD-D482-3F77-B14C-7746B785767A}"/>
              </a:ext>
            </a:extLst>
          </p:cNvPr>
          <p:cNvSpPr/>
          <p:nvPr/>
        </p:nvSpPr>
        <p:spPr>
          <a:xfrm>
            <a:off x="1215232" y="2627784"/>
            <a:ext cx="13897544" cy="457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AU" sz="5400" dirty="0"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Equivalence concerns texts; </a:t>
            </a:r>
            <a:r>
              <a:rPr lang="en-AU" sz="5400" i="1" dirty="0"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Skopos</a:t>
            </a:r>
            <a:r>
              <a:rPr lang="en-AU" sz="5400" dirty="0"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concerns people. </a:t>
            </a:r>
          </a:p>
          <a:p>
            <a:pPr algn="l" eaLnBrk="1" hangingPunct="1">
              <a:lnSpc>
                <a:spcPct val="90000"/>
              </a:lnSpc>
            </a:pPr>
            <a:endParaRPr lang="en-AU" sz="5400" dirty="0"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AU" sz="5400" dirty="0"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Ask not, “What does this mean?”, ask “What do you </a:t>
            </a:r>
            <a:r>
              <a:rPr lang="en-AU" sz="5400" i="1" dirty="0"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want to do </a:t>
            </a:r>
            <a:r>
              <a:rPr lang="en-AU" sz="5400" dirty="0"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this text?”   </a:t>
            </a:r>
            <a:endParaRPr lang="en-AU" sz="5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AU" sz="5400" dirty="0"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endParaRPr lang="en-US" sz="5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8825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>
            <a:noAutofit/>
          </a:bodyPr>
          <a:lstStyle/>
          <a:p>
            <a:r>
              <a:rPr lang="en-US" sz="4000" i="1" dirty="0" err="1">
                <a:latin typeface="Calibri" panose="020F0502020204030204" pitchFamily="34" charset="0"/>
                <a:cs typeface="Calibri" panose="020F0502020204030204" pitchFamily="34" charset="0"/>
              </a:rPr>
              <a:t>Skopos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theory can be tested 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5232" y="2627784"/>
            <a:ext cx="138255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8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the same text be translated in different ways for different purposes?  </a:t>
            </a:r>
          </a:p>
        </p:txBody>
      </p:sp>
    </p:spTree>
    <p:extLst>
      <p:ext uri="{BB962C8B-B14F-4D97-AF65-F5344CB8AC3E}">
        <p14:creationId xmlns:p14="http://schemas.microsoft.com/office/powerpoint/2010/main" val="2260444977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E066B-F557-732E-C672-6B54DF151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634F350-CE31-79AA-0B44-4C0861342D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362A-4626-CA18-891A-6CEA3392DA28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45023" y="590729"/>
            <a:ext cx="14689632" cy="648072"/>
          </a:xfrm>
        </p:spPr>
        <p:txBody>
          <a:bodyPr>
            <a:noAutofit/>
          </a:bodyPr>
          <a:lstStyle/>
          <a:p>
            <a:r>
              <a:rPr lang="en-US" sz="4000" i="1" dirty="0" err="1">
                <a:latin typeface="Calibri" panose="020F0502020204030204" pitchFamily="34" charset="0"/>
                <a:cs typeface="Calibri" panose="020F0502020204030204" pitchFamily="34" charset="0"/>
              </a:rPr>
              <a:t>Skopos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theory can be tested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D4C726-CCBE-50F6-9FD3-2B6F59824733}"/>
              </a:ext>
            </a:extLst>
          </p:cNvPr>
          <p:cNvSpPr/>
          <p:nvPr/>
        </p:nvSpPr>
        <p:spPr>
          <a:xfrm>
            <a:off x="1071215" y="1475656"/>
            <a:ext cx="1446343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5400" dirty="0">
                <a:latin typeface="Calibri" panose="020F0502020204030204" pitchFamily="34" charset="0"/>
                <a:cs typeface="Calibri" panose="020F0502020204030204" pitchFamily="34" charset="0"/>
              </a:rPr>
              <a:t>Sir James Watts used his economic wealth to become a gentleman, although this was not without contradictions. </a:t>
            </a:r>
            <a:r>
              <a:rPr lang="en-US" sz="5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he entered Parliament, he fought for equality, but he sent his son John to Eton. </a:t>
            </a:r>
            <a:r>
              <a:rPr lang="en-US" sz="5400" dirty="0">
                <a:latin typeface="Calibri" panose="020F0502020204030204" pitchFamily="34" charset="0"/>
                <a:cs typeface="Calibri" panose="020F0502020204030204" pitchFamily="34" charset="0"/>
              </a:rPr>
              <a:t>His son would become accustomed to the ways of the upper social class. However, when Sir James died in 1898, </a:t>
            </a:r>
            <a:r>
              <a:rPr lang="en-US" sz="5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his widow could not afford to send John to Eton anymore</a:t>
            </a:r>
            <a:r>
              <a:rPr lang="en-US" sz="5400" dirty="0"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516103570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6528C-3AE7-CF80-615C-D19783D5A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57C04B-AEAF-B234-CABF-5DADC66AD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40CA05-C3B4-65C9-36EE-34873CF1CA41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45023" y="590729"/>
            <a:ext cx="14689632" cy="648072"/>
          </a:xfrm>
        </p:spPr>
        <p:txBody>
          <a:bodyPr>
            <a:noAutofit/>
          </a:bodyPr>
          <a:lstStyle/>
          <a:p>
            <a:r>
              <a:rPr lang="en-US" sz="4000" i="1" dirty="0" err="1">
                <a:latin typeface="Calibri" panose="020F0502020204030204" pitchFamily="34" charset="0"/>
                <a:cs typeface="Calibri" panose="020F0502020204030204" pitchFamily="34" charset="0"/>
              </a:rPr>
              <a:t>Skopos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theory can be tested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0355E1-655D-B06C-953D-E7E4991B8EF0}"/>
              </a:ext>
            </a:extLst>
          </p:cNvPr>
          <p:cNvSpPr/>
          <p:nvPr/>
        </p:nvSpPr>
        <p:spPr>
          <a:xfrm>
            <a:off x="1071215" y="1475656"/>
            <a:ext cx="1446343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5400" dirty="0">
                <a:latin typeface="Calibri" panose="020F0502020204030204" pitchFamily="34" charset="0"/>
                <a:cs typeface="Calibri" panose="020F0502020204030204" pitchFamily="34" charset="0"/>
              </a:rPr>
              <a:t>Translate for: </a:t>
            </a:r>
          </a:p>
          <a:p>
            <a:pPr algn="l"/>
            <a:endParaRPr lang="en-US" sz="5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A: A general history book</a:t>
            </a:r>
          </a:p>
          <a:p>
            <a:pPr algn="l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B: A coffee-table book of photographs</a:t>
            </a:r>
          </a:p>
          <a:p>
            <a:pPr algn="l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C: A book on moral philosophy </a:t>
            </a:r>
          </a:p>
          <a:p>
            <a:pPr algn="l"/>
            <a:r>
              <a:rPr lang="en-US" sz="6000" dirty="0">
                <a:latin typeface="Calibri" panose="020F0502020204030204" pitchFamily="34" charset="0"/>
                <a:cs typeface="Calibri" panose="020F0502020204030204" pitchFamily="34" charset="0"/>
              </a:rPr>
              <a:t>D: A biography of Sir James Watts</a:t>
            </a:r>
          </a:p>
        </p:txBody>
      </p:sp>
    </p:spTree>
    <p:extLst>
      <p:ext uri="{BB962C8B-B14F-4D97-AF65-F5344CB8AC3E}">
        <p14:creationId xmlns:p14="http://schemas.microsoft.com/office/powerpoint/2010/main" val="16317737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5232" y="539552"/>
            <a:ext cx="1382553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Wingdings" charset="0"/>
              <a:buNone/>
            </a:pPr>
            <a:r>
              <a:rPr lang="es-E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= Eton / Eton  </a:t>
            </a:r>
          </a:p>
          <a:p>
            <a:pPr algn="l">
              <a:buFont typeface="Wingdings" charset="0"/>
              <a:buNone/>
            </a:pPr>
            <a:r>
              <a:rPr lang="es-E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= Eton / THAT </a:t>
            </a:r>
            <a:r>
              <a:rPr lang="es-ES" sz="4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</a:t>
            </a:r>
            <a:r>
              <a:rPr lang="es-E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lang="es-E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similar </a:t>
            </a:r>
          </a:p>
          <a:p>
            <a:pPr algn="l">
              <a:buFont typeface="Wingdings" charset="0"/>
              <a:buNone/>
            </a:pPr>
            <a:r>
              <a:rPr lang="es-E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= Eton SCHOOL / Eton </a:t>
            </a:r>
          </a:p>
          <a:p>
            <a:pPr algn="l">
              <a:buFont typeface="Wingdings" charset="0"/>
              <a:buNone/>
            </a:pPr>
            <a:r>
              <a:rPr lang="es-E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= PRESTIGIOUS </a:t>
            </a:r>
            <a:r>
              <a:rPr lang="es-ES" sz="4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</a:t>
            </a:r>
            <a:r>
              <a:rPr lang="es-E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Eton / Eton  </a:t>
            </a:r>
          </a:p>
          <a:p>
            <a:pPr algn="l">
              <a:buFont typeface="Wingdings" charset="0"/>
              <a:buNone/>
            </a:pPr>
            <a:r>
              <a:rPr lang="es-E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= a </a:t>
            </a:r>
            <a:r>
              <a:rPr lang="es-ES" sz="4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prestigious</a:t>
            </a:r>
            <a:r>
              <a:rPr lang="es-E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</a:t>
            </a:r>
            <a:r>
              <a:rPr lang="es-E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LIKE Eton </a:t>
            </a:r>
          </a:p>
          <a:p>
            <a:pPr algn="l">
              <a:buFont typeface="Wingdings" charset="0"/>
              <a:buNone/>
            </a:pPr>
            <a:r>
              <a:rPr lang="es-E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= a </a:t>
            </a:r>
            <a:r>
              <a:rPr lang="es-ES" sz="4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prestigious</a:t>
            </a:r>
            <a:r>
              <a:rPr lang="es-E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</a:t>
            </a:r>
            <a:r>
              <a:rPr lang="es-E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es-ES" sz="4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Ivy</a:t>
            </a:r>
            <a:r>
              <a:rPr lang="es-E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league </a:t>
            </a:r>
            <a:r>
              <a:rPr lang="es-ES" sz="4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</a:t>
            </a:r>
            <a:r>
              <a:rPr lang="es-E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algn="l" eaLnBrk="1" hangingPunct="1"/>
            <a:endParaRPr lang="en-US" sz="3200" dirty="0">
              <a:solidFill>
                <a:schemeClr val="bg1"/>
              </a:solidFill>
              <a:latin typeface="UNiversa LTD"/>
              <a:cs typeface="UNiversa LTD"/>
            </a:endParaRPr>
          </a:p>
        </p:txBody>
      </p:sp>
      <p:pic>
        <p:nvPicPr>
          <p:cNvPr id="7" name="Picture 6" descr="SKOP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00" y="4586811"/>
            <a:ext cx="14990187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9075083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  <a:p>
            <a:endParaRPr lang="en-US" sz="2800" dirty="0">
              <a:latin typeface="Tahoma" charset="0"/>
            </a:endParaRPr>
          </a:p>
          <a:p>
            <a:endParaRPr lang="en-US" sz="2800" dirty="0">
              <a:latin typeface="Tahoma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A. An obituary in the major broadsheet newspaper in your language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5232" y="2627784"/>
            <a:ext cx="99371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Anna Chennault was one of the most influential powerbrokers of the twentieth century. 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Also known as Chen </a:t>
            </a:r>
            <a:r>
              <a:rPr lang="en-US" sz="3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Xiangmei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she was a stylish fixture on Washington DC's political circuit - but also an unofficial diplomat who </a:t>
            </a:r>
            <a:r>
              <a:rPr lang="en-US" sz="3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skilfully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navigated 20th-century politics. She met John F Kennedy, Richard Nixon, Henry Kissinger, Deng Xiaoping and Chiang Kai-shek. All were reportedly impressed by the woman dubbed by the </a:t>
            </a:r>
            <a:r>
              <a:rPr lang="en-US" sz="32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Washington Post 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the "legendary steel butterfly”. </a:t>
            </a:r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3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/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8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432" y="2699792"/>
            <a:ext cx="5112568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54937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  <a:p>
            <a:endParaRPr lang="en-US" sz="2800" dirty="0">
              <a:latin typeface="Tahoma" charset="0"/>
            </a:endParaRPr>
          </a:p>
          <a:p>
            <a:endParaRPr lang="en-US" sz="2800" dirty="0">
              <a:latin typeface="Tahoma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A. An obituary in the major broadsheet newspaper in your language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5232" y="2627784"/>
            <a:ext cx="99371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Anna Chennault was one of the most influential powerbrokers of the twentieth century.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Also known as 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Chen </a:t>
            </a:r>
            <a:r>
              <a:rPr lang="en-US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Xiangmei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, she was a stylish fixture on Washington 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DC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's political circuit - but also an unofficial diplomat who </a:t>
            </a:r>
            <a:r>
              <a:rPr lang="en-US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skilfully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20th century politics. She met 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 F Kennedy, Richard Nixon, Henry Kissinger, Deng Xiaoping and Chiang Kai-shek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. All were reportedly impressed by the woman dubbed by the 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Washington Post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as the "legendary 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steel butterfly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”. 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3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/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BE7F63-B9AC-C549-B78F-BF862DEB8E7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6352" y="2411760"/>
            <a:ext cx="4536504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685732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  <a:p>
            <a:endParaRPr lang="en-US" sz="2800" dirty="0">
              <a:latin typeface="Tahoma" charset="0"/>
            </a:endParaRPr>
          </a:p>
          <a:p>
            <a:endParaRPr lang="en-US" sz="2800" dirty="0">
              <a:latin typeface="Tahoma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B. A history book for young teenagers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5232" y="2627784"/>
            <a:ext cx="99371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Anna Chennault was one of the most influential powerbrokers of the twentieth century. 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Also known as Chen </a:t>
            </a:r>
            <a:r>
              <a:rPr lang="en-US" sz="3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Xiangmei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she was a stylish fixture on Washington DC's political circuit - but also an unofficial diplomat who </a:t>
            </a:r>
            <a:r>
              <a:rPr lang="en-US" sz="3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skilfully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20th century politics. She met John F Kennedy, Richard Nixon, Henry Kissinger, Deng Xiaoping and Chiang Kai-shek. All were reportedly impressed by the woman dubbed by the Washington Post as the "legendary steel butterfly”. </a:t>
            </a:r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3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/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2336" y="2555776"/>
            <a:ext cx="4608512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482071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  <a:p>
            <a:endParaRPr lang="en-US" sz="2800" dirty="0">
              <a:latin typeface="Tahoma" charset="0"/>
            </a:endParaRPr>
          </a:p>
          <a:p>
            <a:endParaRPr lang="en-US" sz="2800" dirty="0">
              <a:latin typeface="Tahoma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B. A history book for young teenagers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5232" y="2627784"/>
            <a:ext cx="993710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Anna Chennault was one of the most influential powerbrokers of the twentieth century.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Also known as 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Chen </a:t>
            </a:r>
            <a:r>
              <a:rPr lang="en-US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Xiangmei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, she was a stylish fixture on Washington 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DC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's political circuit - but also an unofficial diplomat who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skilfully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20th century politics. She met 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 F Kennedy, Richard Nixon, Henry Kissinger, Deng Xiaoping and Chiang Kai-shek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. All were reportedly impressed by the woman dubbed by the 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Washington Post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as the "legendary 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steel butterfly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”. 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3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/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2336" y="2555776"/>
            <a:ext cx="4608512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517340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  <a:p>
            <a:endParaRPr lang="en-US" sz="2800" dirty="0">
              <a:latin typeface="Tahoma" charset="0"/>
            </a:endParaRPr>
          </a:p>
          <a:p>
            <a:endParaRPr lang="en-US" sz="2800" dirty="0">
              <a:latin typeface="Tahoma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>
          <a:xfrm>
            <a:off x="812801" y="431540"/>
            <a:ext cx="14689632" cy="64807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22152" y="1259632"/>
            <a:ext cx="13138495" cy="740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AU" sz="44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It is a definition, not a theory (no predictions). </a:t>
            </a:r>
          </a:p>
          <a:p>
            <a:pPr algn="l" eaLnBrk="1" hangingPunct="1">
              <a:lnSpc>
                <a:spcPct val="90000"/>
              </a:lnSpc>
            </a:pPr>
            <a:endParaRPr lang="en-AU" sz="44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AU" sz="44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It offers no typology of purposes.</a:t>
            </a:r>
          </a:p>
          <a:p>
            <a:pPr algn="l" eaLnBrk="1" hangingPunct="1">
              <a:lnSpc>
                <a:spcPct val="90000"/>
              </a:lnSpc>
            </a:pPr>
            <a:endParaRPr lang="en-AU" sz="44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AU" sz="44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It offers no ethical aim for translators. </a:t>
            </a:r>
          </a:p>
          <a:p>
            <a:pPr algn="l" eaLnBrk="1" hangingPunct="1">
              <a:lnSpc>
                <a:spcPct val="90000"/>
              </a:lnSpc>
            </a:pPr>
            <a:endParaRPr lang="en-AU" sz="44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AU" sz="44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The concept of purpose is essentialist, not hermeneutic. </a:t>
            </a:r>
          </a:p>
          <a:p>
            <a:pPr algn="l" eaLnBrk="1" hangingPunct="1">
              <a:lnSpc>
                <a:spcPct val="90000"/>
              </a:lnSpc>
            </a:pPr>
            <a:endParaRPr lang="en-AU" sz="44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AU" sz="44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It does not correspond to many social perceptions of translation. </a:t>
            </a:r>
          </a:p>
          <a:p>
            <a:pPr algn="l" eaLnBrk="1" hangingPunct="1">
              <a:lnSpc>
                <a:spcPct val="90000"/>
              </a:lnSpc>
            </a:pPr>
            <a:endParaRPr lang="en-AU" sz="44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AU" sz="44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It developed no research paradigm.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C21994-44D9-BED1-BE51-E86CCE0C4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0903" y="5730"/>
            <a:ext cx="4719488" cy="376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857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2CB6AF-FC07-C2AD-3D60-EFDB51000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EE3A4CA-BE6D-C834-CF47-2DF010A4B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ahoma" charset="0"/>
              </a:rPr>
              <a:t>	</a:t>
            </a:r>
          </a:p>
          <a:p>
            <a:endParaRPr lang="en-US" sz="2800" dirty="0">
              <a:latin typeface="Tahoma" charset="0"/>
            </a:endParaRPr>
          </a:p>
          <a:p>
            <a:endParaRPr lang="en-US" sz="2800" dirty="0">
              <a:latin typeface="Tahoma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447399-66A2-4E38-F98F-87B36D8213CC}"/>
              </a:ext>
            </a:extLst>
          </p:cNvPr>
          <p:cNvSpPr/>
          <p:nvPr/>
        </p:nvSpPr>
        <p:spPr>
          <a:xfrm>
            <a:off x="1558752" y="3241359"/>
            <a:ext cx="13138495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AU" sz="7200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What could possibly be wrong with Skopos theory?</a:t>
            </a:r>
          </a:p>
        </p:txBody>
      </p:sp>
    </p:spTree>
    <p:extLst>
      <p:ext uri="{BB962C8B-B14F-4D97-AF65-F5344CB8AC3E}">
        <p14:creationId xmlns:p14="http://schemas.microsoft.com/office/powerpoint/2010/main" val="3376735280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Title &amp; Sub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BAFB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D9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ingle col - Small 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00BAFB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D9FD"/>
      </a:accent5>
      <a:accent6>
        <a:srgbClr val="2D2D8A"/>
      </a:accent6>
      <a:hlink>
        <a:srgbClr val="009999"/>
      </a:hlink>
      <a:folHlink>
        <a:srgbClr val="99CC00"/>
      </a:folHlink>
    </a:clrScheme>
    <a:fontScheme name="Single col - Smaill 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Single col - Smaill 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21488</TotalTime>
  <Pages>0</Pages>
  <Words>1402</Words>
  <Characters>0</Characters>
  <Application>Microsoft Macintosh PowerPoint</Application>
  <PresentationFormat>Custom</PresentationFormat>
  <Lines>0</Lines>
  <Paragraphs>267</Paragraphs>
  <Slides>42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8" baseType="lpstr">
      <vt:lpstr>Brush Script MT</vt:lpstr>
      <vt:lpstr>SimSun</vt:lpstr>
      <vt:lpstr>Calibri</vt:lpstr>
      <vt:lpstr>Gill Sans</vt:lpstr>
      <vt:lpstr>Tahoma</vt:lpstr>
      <vt:lpstr>Univers</vt:lpstr>
      <vt:lpstr>Univers LT Std 45 Light</vt:lpstr>
      <vt:lpstr>Univers LT Std 55</vt:lpstr>
      <vt:lpstr>Univers LT Std 55 Roman</vt:lpstr>
      <vt:lpstr>Univers LT Std 65 Bold</vt:lpstr>
      <vt:lpstr>Universa LTD</vt:lpstr>
      <vt:lpstr>Universa LTD</vt:lpstr>
      <vt:lpstr>Wingdings</vt:lpstr>
      <vt:lpstr>1_Title &amp; Subtitle</vt:lpstr>
      <vt:lpstr>Single col - Small title</vt:lpstr>
      <vt:lpstr>MS Org Chart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Master of Translation </vt:lpstr>
      <vt:lpstr>Master of Translation </vt:lpstr>
      <vt:lpstr>Master of Translation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The University of Melbourne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for video recording SITTING</dc:title>
  <dc:subject>Master of Ageing</dc:subject>
  <dc:creator>Learning Environments</dc:creator>
  <cp:keywords/>
  <dc:description/>
  <cp:lastModifiedBy>Anthony Pym</cp:lastModifiedBy>
  <cp:revision>229</cp:revision>
  <dcterms:modified xsi:type="dcterms:W3CDTF">2026-10-09T01:26:01Z</dcterms:modified>
  <cp:category/>
</cp:coreProperties>
</file>